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6.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handoutMasterIdLst>
    <p:handoutMasterId r:id="rId42"/>
  </p:handoutMasterIdLst>
  <p:sldIdLst>
    <p:sldId id="377" r:id="rId5"/>
    <p:sldId id="393" r:id="rId6"/>
    <p:sldId id="272" r:id="rId7"/>
    <p:sldId id="351" r:id="rId8"/>
    <p:sldId id="380" r:id="rId9"/>
    <p:sldId id="310" r:id="rId10"/>
    <p:sldId id="381" r:id="rId11"/>
    <p:sldId id="353" r:id="rId12"/>
    <p:sldId id="354" r:id="rId13"/>
    <p:sldId id="317" r:id="rId14"/>
    <p:sldId id="374" r:id="rId15"/>
    <p:sldId id="278" r:id="rId16"/>
    <p:sldId id="365" r:id="rId17"/>
    <p:sldId id="386" r:id="rId18"/>
    <p:sldId id="366" r:id="rId19"/>
    <p:sldId id="364" r:id="rId20"/>
    <p:sldId id="360" r:id="rId21"/>
    <p:sldId id="391" r:id="rId22"/>
    <p:sldId id="350" r:id="rId23"/>
    <p:sldId id="358" r:id="rId24"/>
    <p:sldId id="356" r:id="rId25"/>
    <p:sldId id="384" r:id="rId26"/>
    <p:sldId id="367" r:id="rId27"/>
    <p:sldId id="362" r:id="rId28"/>
    <p:sldId id="363" r:id="rId29"/>
    <p:sldId id="273" r:id="rId30"/>
    <p:sldId id="394" r:id="rId31"/>
    <p:sldId id="395" r:id="rId32"/>
    <p:sldId id="302" r:id="rId33"/>
    <p:sldId id="369" r:id="rId34"/>
    <p:sldId id="370" r:id="rId35"/>
    <p:sldId id="390" r:id="rId36"/>
    <p:sldId id="385" r:id="rId37"/>
    <p:sldId id="373" r:id="rId38"/>
    <p:sldId id="388" r:id="rId39"/>
    <p:sldId id="396" r:id="rId40"/>
  </p:sldIdLst>
  <p:sldSz cx="18288000" cy="10287000"/>
  <p:notesSz cx="6858000" cy="9144000"/>
  <p:embeddedFontLst>
    <p:embeddedFont>
      <p:font typeface="Avenir Next LT Pro" panose="020B0504020202020204" pitchFamily="34" charset="77"/>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5D6E04-6C6F-18CE-A888-AF7EB9062837}" name="Rakesh Arora" initials="RA" userId="S::rakesh@goindiaadvisors.com::1a7fbba5-edf4-4b34-9006-5b1bd49beb90" providerId="AD"/>
  <p188:author id="{634DDC97-169A-E1EA-D275-C5ED1BA1589C}" name="Sheetal Khanduja" initials="SK" userId="S::sheetal@goindiaadvisors.com::b895e662-c465-410c-bf25-9c421525cfd2" providerId="AD"/>
  <p188:author id="{65A0A5DD-1E2E-2816-C8B0-051547C979ED}" name="Nikhar" initials="Ni" userId="S::nikhar@goindiaadvisors.com::af324994-aeb6-4e1d-b691-48c9f06a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F1A"/>
    <a:srgbClr val="EB8D1E"/>
    <a:srgbClr val="EF7F19"/>
    <a:srgbClr val="E46C0A"/>
    <a:srgbClr val="843F06"/>
    <a:srgbClr val="262626"/>
    <a:srgbClr val="595959"/>
    <a:srgbClr val="DA9C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337" autoAdjust="0"/>
  </p:normalViewPr>
  <p:slideViewPr>
    <p:cSldViewPr snapToGrid="0">
      <p:cViewPr varScale="1">
        <p:scale>
          <a:sx n="75" d="100"/>
          <a:sy n="75" d="100"/>
        </p:scale>
        <p:origin x="520" y="160"/>
      </p:cViewPr>
      <p:guideLst>
        <p:guide orient="horz" pos="1416"/>
        <p:guide pos="1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20" normalizeH="0" baseline="0">
                <a:solidFill>
                  <a:schemeClr val="tx1"/>
                </a:solidFill>
                <a:latin typeface="Cambria" panose="02040503050406030204" pitchFamily="18" charset="0"/>
                <a:ea typeface="Cambria" panose="02040503050406030204" pitchFamily="18" charset="0"/>
                <a:cs typeface="+mn-cs"/>
              </a:defRPr>
            </a:pPr>
            <a:r>
              <a:rPr lang="en-IN"/>
              <a:t>Global Fiber Reinforced Polymer Composites (FRP)</a:t>
            </a:r>
            <a:br>
              <a:rPr lang="en-IN"/>
            </a:br>
            <a:r>
              <a:rPr lang="en-IN"/>
              <a:t>(in Billions)</a:t>
            </a:r>
            <a:endParaRPr lang="en-US"/>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col"/>
        <c:grouping val="clustered"/>
        <c:varyColors val="0"/>
        <c:ser>
          <c:idx val="0"/>
          <c:order val="0"/>
          <c:tx>
            <c:strRef>
              <c:f>Sheet1!$B$1</c:f>
              <c:strCache>
                <c:ptCount val="1"/>
                <c:pt idx="0">
                  <c:v>2022</c:v>
                </c:pt>
              </c:strCache>
            </c:strRef>
          </c:tx>
          <c:spPr>
            <a:solidFill>
              <a:srgbClr val="EF7F19"/>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221.9</c:v>
                </c:pt>
              </c:numCache>
            </c:numRef>
          </c:val>
          <c:extLst>
            <c:ext xmlns:c16="http://schemas.microsoft.com/office/drawing/2014/chart" uri="{C3380CC4-5D6E-409C-BE32-E72D297353CC}">
              <c16:uniqueId val="{00000000-4723-7146-BBAB-1844F360FA2A}"/>
            </c:ext>
          </c:extLst>
        </c:ser>
        <c:ser>
          <c:idx val="1"/>
          <c:order val="1"/>
          <c:tx>
            <c:strRef>
              <c:f>Sheet1!$C$1</c:f>
              <c:strCache>
                <c:ptCount val="1"/>
                <c:pt idx="0">
                  <c:v>2032</c:v>
                </c:pt>
              </c:strCache>
            </c:strRef>
          </c:tx>
          <c:spPr>
            <a:solidFill>
              <a:srgbClr val="843F06"/>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447.3</c:v>
                </c:pt>
              </c:numCache>
            </c:numRef>
          </c:val>
          <c:extLst>
            <c:ext xmlns:c16="http://schemas.microsoft.com/office/drawing/2014/chart" uri="{C3380CC4-5D6E-409C-BE32-E72D297353CC}">
              <c16:uniqueId val="{00000001-4723-7146-BBAB-1844F360FA2A}"/>
            </c:ext>
          </c:extLst>
        </c:ser>
        <c:dLbls>
          <c:dLblPos val="outEnd"/>
          <c:showLegendKey val="0"/>
          <c:showVal val="1"/>
          <c:showCatName val="0"/>
          <c:showSerName val="0"/>
          <c:showPercent val="0"/>
          <c:showBubbleSize val="0"/>
        </c:dLbls>
        <c:gapWidth val="67"/>
        <c:overlap val="-100"/>
        <c:axId val="-877899440"/>
        <c:axId val="-877898896"/>
      </c:barChart>
      <c:catAx>
        <c:axId val="-877899440"/>
        <c:scaling>
          <c:orientation val="minMax"/>
        </c:scaling>
        <c:delete val="1"/>
        <c:axPos val="b"/>
        <c:numFmt formatCode="General" sourceLinked="1"/>
        <c:majorTickMark val="none"/>
        <c:minorTickMark val="none"/>
        <c:tickLblPos val="nextTo"/>
        <c:crossAx val="-877898896"/>
        <c:crosses val="autoZero"/>
        <c:auto val="1"/>
        <c:lblAlgn val="ctr"/>
        <c:lblOffset val="100"/>
        <c:noMultiLvlLbl val="0"/>
      </c:catAx>
      <c:valAx>
        <c:axId val="-877898896"/>
        <c:scaling>
          <c:orientation val="minMax"/>
        </c:scaling>
        <c:delete val="1"/>
        <c:axPos val="l"/>
        <c:numFmt formatCode="General" sourceLinked="1"/>
        <c:majorTickMark val="none"/>
        <c:minorTickMark val="none"/>
        <c:tickLblPos val="nextTo"/>
        <c:crossAx val="-877899440"/>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04708960202809E-2"/>
          <c:y val="2.1886290278419481E-2"/>
          <c:w val="0.83259873874374191"/>
          <c:h val="0.8843752245188522"/>
        </c:manualLayout>
      </c:layout>
      <c:barChart>
        <c:barDir val="col"/>
        <c:grouping val="clustered"/>
        <c:varyColors val="0"/>
        <c:ser>
          <c:idx val="0"/>
          <c:order val="0"/>
          <c:tx>
            <c:strRef>
              <c:f>Sheet1!$B$1</c:f>
              <c:strCache>
                <c:ptCount val="1"/>
                <c:pt idx="0">
                  <c:v>Net debt (INR Lakhs)</c:v>
                </c:pt>
              </c:strCache>
            </c:strRef>
          </c:tx>
          <c:spPr>
            <a:solidFill>
              <a:srgbClr val="EF7F19"/>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Cambria" panose="02040503050406030204" pitchFamily="18" charset="0"/>
                    <a:ea typeface="Cambria" panose="02040503050406030204" pitchFamily="18" charset="0"/>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FY21</c:v>
                </c:pt>
                <c:pt idx="1">
                  <c:v>FY22</c:v>
                </c:pt>
                <c:pt idx="2">
                  <c:v>FY23</c:v>
                </c:pt>
                <c:pt idx="3">
                  <c:v>FY24</c:v>
                </c:pt>
              </c:strCache>
            </c:strRef>
          </c:cat>
          <c:val>
            <c:numRef>
              <c:f>Sheet1!$B$2:$B$5</c:f>
              <c:numCache>
                <c:formatCode>0</c:formatCode>
                <c:ptCount val="4"/>
                <c:pt idx="0">
                  <c:v>897.5</c:v>
                </c:pt>
                <c:pt idx="1">
                  <c:v>1166.78</c:v>
                </c:pt>
                <c:pt idx="2">
                  <c:v>1204.04</c:v>
                </c:pt>
                <c:pt idx="3">
                  <c:v>674.47</c:v>
                </c:pt>
              </c:numCache>
            </c:numRef>
          </c:val>
          <c:extLst>
            <c:ext xmlns:c16="http://schemas.microsoft.com/office/drawing/2014/chart" uri="{C3380CC4-5D6E-409C-BE32-E72D297353CC}">
              <c16:uniqueId val="{00000000-6DB0-0942-8EBF-7BB979A50919}"/>
            </c:ext>
          </c:extLst>
        </c:ser>
        <c:dLbls>
          <c:dLblPos val="ctr"/>
          <c:showLegendKey val="0"/>
          <c:showVal val="1"/>
          <c:showCatName val="0"/>
          <c:showSerName val="0"/>
          <c:showPercent val="0"/>
          <c:showBubbleSize val="0"/>
        </c:dLbls>
        <c:gapWidth val="79"/>
        <c:axId val="-391805648"/>
        <c:axId val="-391808368"/>
      </c:barChart>
      <c:lineChart>
        <c:grouping val="standard"/>
        <c:varyColors val="0"/>
        <c:ser>
          <c:idx val="1"/>
          <c:order val="1"/>
          <c:tx>
            <c:strRef>
              <c:f>Sheet1!$C$1</c:f>
              <c:strCache>
                <c:ptCount val="1"/>
                <c:pt idx="0">
                  <c:v>Net debt to EBITDA (x)</c:v>
                </c:pt>
              </c:strCache>
            </c:strRef>
          </c:tx>
          <c:spPr>
            <a:ln w="28575" cap="rnd">
              <a:solidFill>
                <a:srgbClr val="843F06"/>
              </a:solidFill>
              <a:round/>
            </a:ln>
            <a:effectLst/>
          </c:spPr>
          <c:marker>
            <c:symbol val="square"/>
            <c:size val="6"/>
            <c:spPr>
              <a:solidFill>
                <a:srgbClr val="843F06"/>
              </a:solidFill>
              <a:ln w="28575">
                <a:solidFill>
                  <a:srgbClr val="843F06"/>
                </a:solidFill>
                <a:round/>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FY21</c:v>
                </c:pt>
                <c:pt idx="1">
                  <c:v>FY22</c:v>
                </c:pt>
                <c:pt idx="2">
                  <c:v>FY23</c:v>
                </c:pt>
                <c:pt idx="3">
                  <c:v>FY24</c:v>
                </c:pt>
              </c:strCache>
            </c:strRef>
          </c:cat>
          <c:val>
            <c:numRef>
              <c:f>Sheet1!$C$2:$C$5</c:f>
              <c:numCache>
                <c:formatCode>0.00</c:formatCode>
                <c:ptCount val="4"/>
                <c:pt idx="0">
                  <c:v>1.47</c:v>
                </c:pt>
                <c:pt idx="1">
                  <c:v>1.95</c:v>
                </c:pt>
                <c:pt idx="2">
                  <c:v>1.23</c:v>
                </c:pt>
                <c:pt idx="3">
                  <c:v>0.43</c:v>
                </c:pt>
              </c:numCache>
            </c:numRef>
          </c:val>
          <c:smooth val="0"/>
          <c:extLst>
            <c:ext xmlns:c16="http://schemas.microsoft.com/office/drawing/2014/chart" uri="{C3380CC4-5D6E-409C-BE32-E72D297353CC}">
              <c16:uniqueId val="{00000001-6DB0-0942-8EBF-7BB979A50919}"/>
            </c:ext>
          </c:extLst>
        </c:ser>
        <c:dLbls>
          <c:showLegendKey val="0"/>
          <c:showVal val="0"/>
          <c:showCatName val="0"/>
          <c:showSerName val="0"/>
          <c:showPercent val="0"/>
          <c:showBubbleSize val="0"/>
        </c:dLbls>
        <c:marker val="1"/>
        <c:smooth val="0"/>
        <c:axId val="-391801296"/>
        <c:axId val="-391801840"/>
      </c:lineChart>
      <c:valAx>
        <c:axId val="-391808368"/>
        <c:scaling>
          <c:orientation val="minMax"/>
          <c:max val="1300"/>
          <c:min val="0"/>
        </c:scaling>
        <c:delete val="0"/>
        <c:axPos val="r"/>
        <c:numFmt formatCode="0" sourceLinked="1"/>
        <c:majorTickMark val="out"/>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805648"/>
        <c:crosses val="max"/>
        <c:crossBetween val="between"/>
      </c:valAx>
      <c:catAx>
        <c:axId val="-391805648"/>
        <c:scaling>
          <c:orientation val="minMax"/>
        </c:scaling>
        <c:delete val="1"/>
        <c:axPos val="b"/>
        <c:numFmt formatCode="General" sourceLinked="1"/>
        <c:majorTickMark val="out"/>
        <c:minorTickMark val="none"/>
        <c:tickLblPos val="nextTo"/>
        <c:crossAx val="-391808368"/>
        <c:crosses val="autoZero"/>
        <c:auto val="1"/>
        <c:lblAlgn val="ctr"/>
        <c:lblOffset val="100"/>
        <c:noMultiLvlLbl val="0"/>
      </c:catAx>
      <c:valAx>
        <c:axId val="-391801840"/>
        <c:scaling>
          <c:orientation val="minMax"/>
          <c:max val="3"/>
        </c:scaling>
        <c:delete val="0"/>
        <c:axPos val="l"/>
        <c:numFmt formatCode="0.00" sourceLinked="1"/>
        <c:majorTickMark val="out"/>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801296"/>
        <c:crosses val="autoZero"/>
        <c:crossBetween val="between"/>
      </c:valAx>
      <c:catAx>
        <c:axId val="-391801296"/>
        <c:scaling>
          <c:orientation val="minMax"/>
        </c:scaling>
        <c:delete val="1"/>
        <c:axPos val="b"/>
        <c:numFmt formatCode="General" sourceLinked="1"/>
        <c:majorTickMark val="out"/>
        <c:minorTickMark val="none"/>
        <c:tickLblPos val="nextTo"/>
        <c:crossAx val="-391801840"/>
        <c:crosses val="autoZero"/>
        <c:auto val="1"/>
        <c:lblAlgn val="ctr"/>
        <c:lblOffset val="100"/>
        <c:noMultiLvlLbl val="0"/>
      </c:catAx>
      <c:spPr>
        <a:noFill/>
        <a:ln>
          <a:noFill/>
        </a:ln>
        <a:effectLst/>
      </c:spPr>
    </c:plotArea>
    <c:legend>
      <c:legendPos val="b"/>
      <c:layout>
        <c:manualLayout>
          <c:xMode val="edge"/>
          <c:yMode val="edge"/>
          <c:x val="0.11962361788545434"/>
          <c:y val="0.94765013152875144"/>
          <c:w val="0.77341616226000776"/>
          <c:h val="5.234986847124859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Debt Equity Ratio</c:v>
                </c:pt>
              </c:strCache>
            </c:strRef>
          </c:tx>
          <c:spPr>
            <a:solidFill>
              <a:srgbClr val="843F06"/>
            </a:solidFill>
            <a:ln>
              <a:noFill/>
            </a:ln>
            <a:effectLst/>
          </c:spPr>
          <c:invertIfNegative val="0"/>
          <c:dLbls>
            <c:numFmt formatCode="#,##0.00\x"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 2021</c:v>
                </c:pt>
                <c:pt idx="1">
                  <c:v>FY 2022</c:v>
                </c:pt>
                <c:pt idx="2">
                  <c:v>FY 2023</c:v>
                </c:pt>
                <c:pt idx="3">
                  <c:v>FY 2024</c:v>
                </c:pt>
              </c:strCache>
            </c:strRef>
          </c:cat>
          <c:val>
            <c:numRef>
              <c:f>Sheet1!$B$2:$B$5</c:f>
              <c:numCache>
                <c:formatCode>General</c:formatCode>
                <c:ptCount val="4"/>
                <c:pt idx="0">
                  <c:v>0.86</c:v>
                </c:pt>
                <c:pt idx="1">
                  <c:v>0.81</c:v>
                </c:pt>
                <c:pt idx="2">
                  <c:v>0.55000000000000004</c:v>
                </c:pt>
                <c:pt idx="3">
                  <c:v>0.33</c:v>
                </c:pt>
              </c:numCache>
            </c:numRef>
          </c:val>
          <c:extLst>
            <c:ext xmlns:c16="http://schemas.microsoft.com/office/drawing/2014/chart" uri="{C3380CC4-5D6E-409C-BE32-E72D297353CC}">
              <c16:uniqueId val="{00000000-E77A-1C4E-8E90-980BA12BADE5}"/>
            </c:ext>
          </c:extLst>
        </c:ser>
        <c:dLbls>
          <c:dLblPos val="outEnd"/>
          <c:showLegendKey val="0"/>
          <c:showVal val="1"/>
          <c:showCatName val="0"/>
          <c:showSerName val="0"/>
          <c:showPercent val="0"/>
          <c:showBubbleSize val="0"/>
        </c:dLbls>
        <c:gapWidth val="219"/>
        <c:overlap val="-27"/>
        <c:axId val="-701352416"/>
        <c:axId val="-870846320"/>
      </c:barChart>
      <c:catAx>
        <c:axId val="-70135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870846320"/>
        <c:crosses val="autoZero"/>
        <c:auto val="1"/>
        <c:lblAlgn val="ctr"/>
        <c:lblOffset val="100"/>
        <c:noMultiLvlLbl val="0"/>
      </c:catAx>
      <c:valAx>
        <c:axId val="-870846320"/>
        <c:scaling>
          <c:orientation val="minMax"/>
        </c:scaling>
        <c:delete val="1"/>
        <c:axPos val="l"/>
        <c:numFmt formatCode="General" sourceLinked="1"/>
        <c:majorTickMark val="none"/>
        <c:minorTickMark val="none"/>
        <c:tickLblPos val="nextTo"/>
        <c:crossAx val="-701352416"/>
        <c:crosses val="autoZero"/>
        <c:crossBetween val="between"/>
      </c:valAx>
      <c:spPr>
        <a:noFill/>
        <a:ln>
          <a:noFill/>
        </a:ln>
        <a:effectLst/>
      </c:spPr>
    </c:plotArea>
    <c:plotVisOnly val="1"/>
    <c:dispBlanksAs val="gap"/>
    <c:showDLblsOverMax val="0"/>
  </c:chart>
  <c:spPr>
    <a:noFill/>
    <a:ln>
      <a:noFill/>
    </a:ln>
    <a:effectLst/>
  </c:spPr>
  <c:txPr>
    <a:bodyPr/>
    <a:lstStyle/>
    <a:p>
      <a:pPr>
        <a:defRPr sz="24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6190476190476E-2"/>
          <c:y val="4.4642857142857144E-2"/>
          <c:w val="0.94963369963369959"/>
          <c:h val="0.77276542355282518"/>
        </c:manualLayout>
      </c:layout>
      <c:lineChart>
        <c:grouping val="standard"/>
        <c:varyColors val="0"/>
        <c:ser>
          <c:idx val="0"/>
          <c:order val="0"/>
          <c:tx>
            <c:strRef>
              <c:f>Sheet1!$B$1</c:f>
              <c:strCache>
                <c:ptCount val="1"/>
                <c:pt idx="0">
                  <c:v>ROE</c:v>
                </c:pt>
              </c:strCache>
            </c:strRef>
          </c:tx>
          <c:spPr>
            <a:ln w="28575" cap="rnd">
              <a:solidFill>
                <a:srgbClr val="EF7F19"/>
              </a:solidFill>
              <a:round/>
            </a:ln>
            <a:effectLst/>
          </c:spPr>
          <c:marker>
            <c:symbol val="none"/>
          </c:marker>
          <c:dLbls>
            <c:dLbl>
              <c:idx val="3"/>
              <c:layout>
                <c:manualLayout>
                  <c:x val="-1.7500744288426941E-2"/>
                  <c:y val="-3.59141638868664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0E-6245-B505-8C32EA04C126}"/>
                </c:ext>
              </c:extLst>
            </c:dLbl>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FY21</c:v>
                </c:pt>
                <c:pt idx="1">
                  <c:v>FY22</c:v>
                </c:pt>
                <c:pt idx="2">
                  <c:v>FY23</c:v>
                </c:pt>
                <c:pt idx="3">
                  <c:v>FY24</c:v>
                </c:pt>
              </c:strCache>
            </c:strRef>
          </c:cat>
          <c:val>
            <c:numRef>
              <c:f>Sheet1!$B$2:$B$5</c:f>
              <c:numCache>
                <c:formatCode>0.0%</c:formatCode>
                <c:ptCount val="4"/>
                <c:pt idx="0">
                  <c:v>0.23499999999999999</c:v>
                </c:pt>
                <c:pt idx="1">
                  <c:v>0.26200000000000001</c:v>
                </c:pt>
                <c:pt idx="2">
                  <c:v>0.32300000000000001</c:v>
                </c:pt>
                <c:pt idx="3">
                  <c:v>0.33200000000000002</c:v>
                </c:pt>
              </c:numCache>
            </c:numRef>
          </c:val>
          <c:smooth val="0"/>
          <c:extLst>
            <c:ext xmlns:c16="http://schemas.microsoft.com/office/drawing/2014/chart" uri="{C3380CC4-5D6E-409C-BE32-E72D297353CC}">
              <c16:uniqueId val="{00000000-44F2-46EC-8A96-345559486A19}"/>
            </c:ext>
          </c:extLst>
        </c:ser>
        <c:ser>
          <c:idx val="1"/>
          <c:order val="1"/>
          <c:tx>
            <c:strRef>
              <c:f>Sheet1!$C$1</c:f>
              <c:strCache>
                <c:ptCount val="1"/>
                <c:pt idx="0">
                  <c:v>ROCE</c:v>
                </c:pt>
              </c:strCache>
            </c:strRef>
          </c:tx>
          <c:spPr>
            <a:ln w="28575" cap="rnd">
              <a:solidFill>
                <a:srgbClr val="843F06"/>
              </a:solidFill>
              <a:round/>
            </a:ln>
            <a:effectLst/>
          </c:spPr>
          <c:marker>
            <c:symbol val="none"/>
          </c:marker>
          <c:dLbls>
            <c:dLbl>
              <c:idx val="3"/>
              <c:layout>
                <c:manualLayout>
                  <c:x val="-1.6588937953426749E-2"/>
                  <c:y val="5.6780330965901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0E-6245-B505-8C32EA04C126}"/>
                </c:ext>
              </c:extLst>
            </c:dLbl>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FY21</c:v>
                </c:pt>
                <c:pt idx="1">
                  <c:v>FY22</c:v>
                </c:pt>
                <c:pt idx="2">
                  <c:v>FY23</c:v>
                </c:pt>
                <c:pt idx="3">
                  <c:v>FY24</c:v>
                </c:pt>
              </c:strCache>
            </c:strRef>
          </c:cat>
          <c:val>
            <c:numRef>
              <c:f>Sheet1!$C$2:$C$5</c:f>
              <c:numCache>
                <c:formatCode>0.00%</c:formatCode>
                <c:ptCount val="4"/>
                <c:pt idx="0" formatCode="0.0%">
                  <c:v>0.2</c:v>
                </c:pt>
                <c:pt idx="1">
                  <c:v>0.21</c:v>
                </c:pt>
                <c:pt idx="2">
                  <c:v>0.27500000000000002</c:v>
                </c:pt>
                <c:pt idx="3" formatCode="0.0%">
                  <c:v>0.32200000000000001</c:v>
                </c:pt>
              </c:numCache>
            </c:numRef>
          </c:val>
          <c:smooth val="0"/>
          <c:extLst>
            <c:ext xmlns:c16="http://schemas.microsoft.com/office/drawing/2014/chart" uri="{C3380CC4-5D6E-409C-BE32-E72D297353CC}">
              <c16:uniqueId val="{00000001-44F2-46EC-8A96-345559486A19}"/>
            </c:ext>
          </c:extLst>
        </c:ser>
        <c:dLbls>
          <c:showLegendKey val="0"/>
          <c:showVal val="0"/>
          <c:showCatName val="0"/>
          <c:showSerName val="0"/>
          <c:showPercent val="0"/>
          <c:showBubbleSize val="0"/>
        </c:dLbls>
        <c:smooth val="0"/>
        <c:axId val="-391627568"/>
        <c:axId val="-391627024"/>
      </c:lineChart>
      <c:catAx>
        <c:axId val="-39162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391627024"/>
        <c:crosses val="autoZero"/>
        <c:auto val="1"/>
        <c:lblAlgn val="ctr"/>
        <c:lblOffset val="100"/>
        <c:noMultiLvlLbl val="0"/>
      </c:catAx>
      <c:valAx>
        <c:axId val="-391627024"/>
        <c:scaling>
          <c:orientation val="minMax"/>
        </c:scaling>
        <c:delete val="1"/>
        <c:axPos val="l"/>
        <c:numFmt formatCode="0.0%" sourceLinked="1"/>
        <c:majorTickMark val="none"/>
        <c:minorTickMark val="none"/>
        <c:tickLblPos val="nextTo"/>
        <c:crossAx val="-391627568"/>
        <c:crosses val="autoZero"/>
        <c:crossBetween val="between"/>
      </c:valAx>
      <c:spPr>
        <a:noFill/>
        <a:ln>
          <a:noFill/>
        </a:ln>
        <a:effectLst/>
      </c:spPr>
    </c:plotArea>
    <c:legend>
      <c:legendPos val="b"/>
      <c:layout>
        <c:manualLayout>
          <c:xMode val="edge"/>
          <c:yMode val="edge"/>
          <c:x val="0.37106336062725148"/>
          <c:y val="0.93529473421350806"/>
          <c:w val="0.24912454065723774"/>
          <c:h val="6.470526578649193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1">
          <a:lumMod val="75000"/>
        </a:schemeClr>
      </a:solidFill>
      <a:prstDash val="dashDot"/>
    </a:ln>
    <a:effectLst/>
  </c:spPr>
  <c:txPr>
    <a:bodyPr/>
    <a:lstStyle/>
    <a:p>
      <a:pPr>
        <a:defRPr sz="1600" b="1">
          <a:latin typeface="Cambria" panose="02040503050406030204" pitchFamily="18" charset="0"/>
          <a:ea typeface="Cambria" panose="02040503050406030204" pitchFamily="18"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559638259339251E-2"/>
          <c:y val="2.4201929675117247E-2"/>
          <c:w val="0.98944036174066075"/>
          <c:h val="0.78885107012548106"/>
        </c:manualLayout>
      </c:layout>
      <c:lineChart>
        <c:grouping val="standard"/>
        <c:varyColors val="0"/>
        <c:ser>
          <c:idx val="0"/>
          <c:order val="0"/>
          <c:tx>
            <c:strRef>
              <c:f>Sheet1!$B$1</c:f>
              <c:strCache>
                <c:ptCount val="1"/>
                <c:pt idx="0">
                  <c:v>Gross Margin</c:v>
                </c:pt>
              </c:strCache>
            </c:strRef>
          </c:tx>
          <c:spPr>
            <a:ln w="28575" cap="rnd">
              <a:solidFill>
                <a:srgbClr val="EF7F19"/>
              </a:solidFill>
              <a:round/>
            </a:ln>
            <a:effectLst/>
          </c:spPr>
          <c:marker>
            <c:symbol val="none"/>
          </c:marker>
          <c:dLbls>
            <c:dLbl>
              <c:idx val="0"/>
              <c:layout>
                <c:manualLayout>
                  <c:x val="-6.4756358024713356E-2"/>
                  <c:y val="-3.6441834724554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CE-4E31-A90D-93274D83AC48}"/>
                </c:ext>
              </c:extLst>
            </c:dLbl>
            <c:dLbl>
              <c:idx val="1"/>
              <c:layout>
                <c:manualLayout>
                  <c:x val="-1.7587796146480355E-2"/>
                  <c:y val="-6.88365593622054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CE-4E31-A90D-93274D83AC48}"/>
                </c:ext>
              </c:extLst>
            </c:dLbl>
            <c:dLbl>
              <c:idx val="2"/>
              <c:layout>
                <c:manualLayout>
                  <c:x val="-2.3538669003328232E-2"/>
                  <c:y val="-6.884037068971340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9.2864475892132051E-2"/>
                      <c:h val="6.3255043469056443E-2"/>
                    </c:manualLayout>
                  </c15:layout>
                </c:ext>
                <c:ext xmlns:c16="http://schemas.microsoft.com/office/drawing/2014/chart" uri="{C3380CC4-5D6E-409C-BE32-E72D297353CC}">
                  <c16:uniqueId val="{00000001-7ACE-4E31-A90D-93274D83AC48}"/>
                </c:ext>
              </c:extLst>
            </c:dLbl>
            <c:dLbl>
              <c:idx val="3"/>
              <c:layout>
                <c:manualLayout>
                  <c:x val="-9.8529264511098849E-2"/>
                  <c:y val="-0.1151078077296147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3359450917815488"/>
                      <c:h val="0.13586083249440817"/>
                    </c:manualLayout>
                  </c15:layout>
                </c:ext>
                <c:ext xmlns:c16="http://schemas.microsoft.com/office/drawing/2014/chart" uri="{C3380CC4-5D6E-409C-BE32-E72D297353CC}">
                  <c16:uniqueId val="{00000000-7ACE-4E31-A90D-93274D83AC4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FY21</c:v>
                </c:pt>
                <c:pt idx="1">
                  <c:v>FY22</c:v>
                </c:pt>
                <c:pt idx="2">
                  <c:v>FY23</c:v>
                </c:pt>
                <c:pt idx="3">
                  <c:v>FY24</c:v>
                </c:pt>
              </c:strCache>
            </c:strRef>
          </c:cat>
          <c:val>
            <c:numRef>
              <c:f>Sheet1!$B$2:$B$5</c:f>
              <c:numCache>
                <c:formatCode>0.0%</c:formatCode>
                <c:ptCount val="4"/>
                <c:pt idx="0">
                  <c:v>0.217</c:v>
                </c:pt>
                <c:pt idx="1">
                  <c:v>0.17899999999999999</c:v>
                </c:pt>
                <c:pt idx="2">
                  <c:v>0.20399999999999999</c:v>
                </c:pt>
                <c:pt idx="3">
                  <c:v>0.222</c:v>
                </c:pt>
              </c:numCache>
            </c:numRef>
          </c:val>
          <c:smooth val="0"/>
          <c:extLst>
            <c:ext xmlns:c16="http://schemas.microsoft.com/office/drawing/2014/chart" uri="{C3380CC4-5D6E-409C-BE32-E72D297353CC}">
              <c16:uniqueId val="{00000000-EE7B-4DE9-A1EE-B6BB52133A26}"/>
            </c:ext>
          </c:extLst>
        </c:ser>
        <c:ser>
          <c:idx val="1"/>
          <c:order val="1"/>
          <c:tx>
            <c:strRef>
              <c:f>Sheet1!$C$1</c:f>
              <c:strCache>
                <c:ptCount val="1"/>
                <c:pt idx="0">
                  <c:v>EBITDA margin</c:v>
                </c:pt>
              </c:strCache>
            </c:strRef>
          </c:tx>
          <c:spPr>
            <a:ln w="28575" cap="rnd">
              <a:solidFill>
                <a:schemeClr val="accent6">
                  <a:lumMod val="40000"/>
                  <a:lumOff val="60000"/>
                </a:schemeClr>
              </a:solidFill>
              <a:round/>
            </a:ln>
            <a:effectLst/>
          </c:spPr>
          <c:marker>
            <c:symbol val="none"/>
          </c:marker>
          <c:dLbls>
            <c:dLbl>
              <c:idx val="0"/>
              <c:layout>
                <c:manualLayout>
                  <c:x val="-9.4736842105263161E-2"/>
                  <c:y val="-5.6108324409937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CE-4E31-A90D-93274D83AC48}"/>
                </c:ext>
              </c:extLst>
            </c:dLbl>
            <c:dLbl>
              <c:idx val="1"/>
              <c:layout>
                <c:manualLayout>
                  <c:x val="-3.9473684210526314E-2"/>
                  <c:y val="-5.2601554134316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CE-4E31-A90D-93274D83AC48}"/>
                </c:ext>
              </c:extLst>
            </c:dLbl>
            <c:dLbl>
              <c:idx val="2"/>
              <c:layout>
                <c:manualLayout>
                  <c:x val="1.8421052631578946E-2"/>
                  <c:y val="-7.01354055124219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CE-4E31-A90D-93274D83AC48}"/>
                </c:ext>
              </c:extLst>
            </c:dLbl>
            <c:dLbl>
              <c:idx val="3"/>
              <c:layout>
                <c:manualLayout>
                  <c:x val="-2.6315789473684209E-2"/>
                  <c:y val="-8.7669256890527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CE-4E31-A90D-93274D83AC4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FY21</c:v>
                </c:pt>
                <c:pt idx="1">
                  <c:v>FY22</c:v>
                </c:pt>
                <c:pt idx="2">
                  <c:v>FY23</c:v>
                </c:pt>
                <c:pt idx="3">
                  <c:v>FY24</c:v>
                </c:pt>
              </c:strCache>
            </c:strRef>
          </c:cat>
          <c:val>
            <c:numRef>
              <c:f>Sheet1!$C$2:$C$5</c:f>
              <c:numCache>
                <c:formatCode>0.0%</c:formatCode>
                <c:ptCount val="4"/>
                <c:pt idx="0">
                  <c:v>7.8E-2</c:v>
                </c:pt>
                <c:pt idx="1">
                  <c:v>5.5E-2</c:v>
                </c:pt>
                <c:pt idx="2">
                  <c:v>5.5E-2</c:v>
                </c:pt>
                <c:pt idx="3">
                  <c:v>7.7600000000000002E-2</c:v>
                </c:pt>
              </c:numCache>
            </c:numRef>
          </c:val>
          <c:smooth val="0"/>
          <c:extLst>
            <c:ext xmlns:c16="http://schemas.microsoft.com/office/drawing/2014/chart" uri="{C3380CC4-5D6E-409C-BE32-E72D297353CC}">
              <c16:uniqueId val="{00000001-EE7B-4DE9-A1EE-B6BB52133A26}"/>
            </c:ext>
          </c:extLst>
        </c:ser>
        <c:ser>
          <c:idx val="2"/>
          <c:order val="2"/>
          <c:tx>
            <c:strRef>
              <c:f>Sheet1!$D$1</c:f>
              <c:strCache>
                <c:ptCount val="1"/>
                <c:pt idx="0">
                  <c:v>PAT Margin</c:v>
                </c:pt>
              </c:strCache>
            </c:strRef>
          </c:tx>
          <c:spPr>
            <a:ln w="28575" cap="rnd">
              <a:solidFill>
                <a:srgbClr val="843F06"/>
              </a:solidFill>
              <a:round/>
            </a:ln>
            <a:effectLst/>
          </c:spPr>
          <c:marker>
            <c:symbol val="none"/>
          </c:marker>
          <c:dLbls>
            <c:dLbl>
              <c:idx val="0"/>
              <c:layout>
                <c:manualLayout>
                  <c:x val="-5.476315789473684E-2"/>
                  <c:y val="5.944113678999508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CE-4E31-A90D-93274D83AC48}"/>
                </c:ext>
              </c:extLst>
            </c:dLbl>
            <c:dLbl>
              <c:idx val="1"/>
              <c:layout>
                <c:manualLayout>
                  <c:x val="-4.3942472484772239E-2"/>
                  <c:y val="2.5952281833116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CE-4E31-A90D-93274D83AC48}"/>
                </c:ext>
              </c:extLst>
            </c:dLbl>
            <c:dLbl>
              <c:idx val="2"/>
              <c:layout>
                <c:manualLayout>
                  <c:x val="-4.160533206624744E-2"/>
                  <c:y val="1.9145164282941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CE-4E31-A90D-93274D83AC48}"/>
                </c:ext>
              </c:extLst>
            </c:dLbl>
            <c:dLbl>
              <c:idx val="3"/>
              <c:layout>
                <c:manualLayout>
                  <c:x val="-4.4236842105263158E-2"/>
                  <c:y val="3.3998275883968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CE-4E31-A90D-93274D83AC48}"/>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FY21</c:v>
                </c:pt>
                <c:pt idx="1">
                  <c:v>FY22</c:v>
                </c:pt>
                <c:pt idx="2">
                  <c:v>FY23</c:v>
                </c:pt>
                <c:pt idx="3">
                  <c:v>FY24</c:v>
                </c:pt>
              </c:strCache>
            </c:strRef>
          </c:cat>
          <c:val>
            <c:numRef>
              <c:f>Sheet1!$D$2:$D$5</c:f>
              <c:numCache>
                <c:formatCode>0.0%</c:formatCode>
                <c:ptCount val="4"/>
                <c:pt idx="0">
                  <c:v>3.2000000000000001E-2</c:v>
                </c:pt>
                <c:pt idx="1">
                  <c:v>3.3000000000000002E-2</c:v>
                </c:pt>
                <c:pt idx="2">
                  <c:v>3.6999999999999998E-2</c:v>
                </c:pt>
                <c:pt idx="3">
                  <c:v>5.0999999999999997E-2</c:v>
                </c:pt>
              </c:numCache>
            </c:numRef>
          </c:val>
          <c:smooth val="0"/>
          <c:extLst>
            <c:ext xmlns:c16="http://schemas.microsoft.com/office/drawing/2014/chart" uri="{C3380CC4-5D6E-409C-BE32-E72D297353CC}">
              <c16:uniqueId val="{00000002-EE7B-4DE9-A1EE-B6BB52133A26}"/>
            </c:ext>
          </c:extLst>
        </c:ser>
        <c:dLbls>
          <c:showLegendKey val="0"/>
          <c:showVal val="0"/>
          <c:showCatName val="0"/>
          <c:showSerName val="0"/>
          <c:showPercent val="0"/>
          <c:showBubbleSize val="0"/>
        </c:dLbls>
        <c:smooth val="0"/>
        <c:axId val="-391625392"/>
        <c:axId val="-663125696"/>
      </c:lineChart>
      <c:catAx>
        <c:axId val="-39162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crossAx val="-663125696"/>
        <c:crosses val="autoZero"/>
        <c:auto val="1"/>
        <c:lblAlgn val="ctr"/>
        <c:lblOffset val="100"/>
        <c:noMultiLvlLbl val="0"/>
      </c:catAx>
      <c:valAx>
        <c:axId val="-663125696"/>
        <c:scaling>
          <c:orientation val="minMax"/>
        </c:scaling>
        <c:delete val="1"/>
        <c:axPos val="l"/>
        <c:numFmt formatCode="0.0%" sourceLinked="1"/>
        <c:majorTickMark val="none"/>
        <c:minorTickMark val="none"/>
        <c:tickLblPos val="nextTo"/>
        <c:crossAx val="-391625392"/>
        <c:crosses val="autoZero"/>
        <c:crossBetween val="between"/>
      </c:valAx>
      <c:spPr>
        <a:noFill/>
        <a:ln w="25400">
          <a:noFill/>
        </a:ln>
        <a:effectLst/>
      </c:spPr>
    </c:plotArea>
    <c:legend>
      <c:legendPos val="b"/>
      <c:layout>
        <c:manualLayout>
          <c:xMode val="edge"/>
          <c:yMode val="edge"/>
          <c:x val="4.4046401117302375E-2"/>
          <c:y val="0.92774190798866374"/>
          <c:w val="0.89574852651632841"/>
          <c:h val="6.565756573630429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1">
          <a:lumMod val="75000"/>
        </a:schemeClr>
      </a:solidFill>
      <a:prstDash val="dashDot"/>
    </a:ln>
    <a:effectLst/>
  </c:spPr>
  <c:txPr>
    <a:bodyPr/>
    <a:lstStyle/>
    <a:p>
      <a:pPr>
        <a:defRPr sz="1600" b="1">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0058743099492899"/>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numFmt formatCode="#,##0" sourceLinked="0"/>
            <c:spPr>
              <a:noFill/>
              <a:ln w="25353">
                <a:noFill/>
              </a:ln>
              <a:effectLst/>
            </c:spPr>
            <c:txPr>
              <a:bodyPr rot="0" spcFirstLastPara="1" vertOverflow="ellipsis" vert="horz"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#,##0_);_(* \(#,##0\);_(* "-"??_);_(@_)</c:formatCode>
                <c:ptCount val="4"/>
                <c:pt idx="0">
                  <c:v>14549.68</c:v>
                </c:pt>
                <c:pt idx="1">
                  <c:v>14549.68</c:v>
                </c:pt>
                <c:pt idx="2">
                  <c:v>16503.37</c:v>
                </c:pt>
                <c:pt idx="3">
                  <c:v>18845</c:v>
                </c:pt>
              </c:numCache>
            </c:numRef>
          </c:val>
          <c:extLst>
            <c:ext xmlns:c16="http://schemas.microsoft.com/office/drawing/2014/chart" uri="{C3380CC4-5D6E-409C-BE32-E72D297353CC}">
              <c16:uniqueId val="{00000000-BCC2-4606-A3AD-186E035F33F8}"/>
            </c:ext>
          </c:extLst>
        </c:ser>
        <c:dLbls>
          <c:showLegendKey val="0"/>
          <c:showVal val="1"/>
          <c:showCatName val="0"/>
          <c:showSerName val="0"/>
          <c:showPercent val="0"/>
          <c:showBubbleSize val="0"/>
        </c:dLbls>
        <c:gapWidth val="103"/>
        <c:axId val="-919731216"/>
        <c:axId val="-919733936"/>
      </c:barChart>
      <c:catAx>
        <c:axId val="-919731216"/>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919733936"/>
        <c:crosses val="autoZero"/>
        <c:auto val="0"/>
        <c:lblAlgn val="ctr"/>
        <c:lblOffset val="100"/>
        <c:tickLblSkip val="1"/>
        <c:tickMarkSkip val="1"/>
        <c:noMultiLvlLbl val="0"/>
      </c:catAx>
      <c:valAx>
        <c:axId val="-919733936"/>
        <c:scaling>
          <c:orientation val="minMax"/>
        </c:scaling>
        <c:delete val="1"/>
        <c:axPos val="l"/>
        <c:numFmt formatCode="#,##0_);\(#,##0\)" sourceLinked="0"/>
        <c:majorTickMark val="none"/>
        <c:minorTickMark val="none"/>
        <c:tickLblPos val="nextTo"/>
        <c:crossAx val="-919731216"/>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3463244393328415"/>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numFmt formatCode="#,##0" sourceLinked="0"/>
            <c:spPr>
              <a:noFill/>
              <a:ln w="25353">
                <a:noFill/>
              </a:ln>
              <a:effectLst/>
            </c:spPr>
            <c:txPr>
              <a:bodyPr rot="0" spcFirstLastPara="1" vertOverflow="ellipsis" vert="horz"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#,##0_);_(* \(#,##0\);_(* "-"??_);_(@_)</c:formatCode>
                <c:ptCount val="4"/>
                <c:pt idx="0">
                  <c:v>4570.38</c:v>
                </c:pt>
                <c:pt idx="1">
                  <c:v>6329.71</c:v>
                </c:pt>
                <c:pt idx="2">
                  <c:v>8905.9599999999991</c:v>
                </c:pt>
                <c:pt idx="3">
                  <c:v>11555</c:v>
                </c:pt>
              </c:numCache>
            </c:numRef>
          </c:val>
          <c:extLst>
            <c:ext xmlns:c16="http://schemas.microsoft.com/office/drawing/2014/chart" uri="{C3380CC4-5D6E-409C-BE32-E72D297353CC}">
              <c16:uniqueId val="{00000000-BCC2-4606-A3AD-186E035F33F8}"/>
            </c:ext>
          </c:extLst>
        </c:ser>
        <c:dLbls>
          <c:showLegendKey val="0"/>
          <c:showVal val="1"/>
          <c:showCatName val="0"/>
          <c:showSerName val="0"/>
          <c:showPercent val="0"/>
          <c:showBubbleSize val="0"/>
        </c:dLbls>
        <c:gapWidth val="103"/>
        <c:axId val="-669787968"/>
        <c:axId val="-669786880"/>
      </c:barChart>
      <c:catAx>
        <c:axId val="-669787968"/>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669786880"/>
        <c:crosses val="autoZero"/>
        <c:auto val="0"/>
        <c:lblAlgn val="ctr"/>
        <c:lblOffset val="100"/>
        <c:tickLblSkip val="1"/>
        <c:tickMarkSkip val="1"/>
        <c:noMultiLvlLbl val="0"/>
      </c:catAx>
      <c:valAx>
        <c:axId val="-669786880"/>
        <c:scaling>
          <c:orientation val="minMax"/>
        </c:scaling>
        <c:delete val="1"/>
        <c:axPos val="l"/>
        <c:numFmt formatCode="#,##0_);\(#,##0\)" sourceLinked="0"/>
        <c:majorTickMark val="none"/>
        <c:minorTickMark val="none"/>
        <c:tickLblPos val="nextTo"/>
        <c:crossAx val="-669787968"/>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73068071870204E-2"/>
          <c:y val="0"/>
          <c:w val="0.97762693192812999"/>
          <c:h val="0.94261626757502048"/>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numFmt formatCode="#,##0.0" sourceLinked="0"/>
            <c:spPr>
              <a:noFill/>
              <a:ln w="25353">
                <a:noFill/>
              </a:ln>
              <a:effectLst/>
            </c:spPr>
            <c:txPr>
              <a:bodyPr rot="0" spcFirstLastPara="1" vertOverflow="ellipsis" vert="horz"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#,##0_);_(* \(#,##0\);_(* "-"??_);_(@_)</c:formatCode>
                <c:ptCount val="4"/>
                <c:pt idx="0">
                  <c:v>31.41</c:v>
                </c:pt>
                <c:pt idx="1">
                  <c:v>43.5</c:v>
                </c:pt>
                <c:pt idx="2">
                  <c:v>53.96</c:v>
                </c:pt>
                <c:pt idx="3">
                  <c:v>61.32</c:v>
                </c:pt>
              </c:numCache>
            </c:numRef>
          </c:val>
          <c:extLst>
            <c:ext xmlns:c16="http://schemas.microsoft.com/office/drawing/2014/chart" uri="{C3380CC4-5D6E-409C-BE32-E72D297353CC}">
              <c16:uniqueId val="{00000000-BCC2-4606-A3AD-186E035F33F8}"/>
            </c:ext>
          </c:extLst>
        </c:ser>
        <c:dLbls>
          <c:showLegendKey val="0"/>
          <c:showVal val="1"/>
          <c:showCatName val="0"/>
          <c:showSerName val="0"/>
          <c:showPercent val="0"/>
          <c:showBubbleSize val="0"/>
        </c:dLbls>
        <c:gapWidth val="103"/>
        <c:axId val="-669784704"/>
        <c:axId val="-669787424"/>
      </c:barChart>
      <c:catAx>
        <c:axId val="-669784704"/>
        <c:scaling>
          <c:orientation val="minMax"/>
        </c:scaling>
        <c:delete val="0"/>
        <c:axPos val="b"/>
        <c:numFmt formatCode="General" sourceLinked="1"/>
        <c:majorTickMark val="out"/>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669787424"/>
        <c:crosses val="autoZero"/>
        <c:auto val="0"/>
        <c:lblAlgn val="ctr"/>
        <c:lblOffset val="100"/>
        <c:tickLblSkip val="1"/>
        <c:tickMarkSkip val="1"/>
        <c:noMultiLvlLbl val="0"/>
      </c:catAx>
      <c:valAx>
        <c:axId val="-669787424"/>
        <c:scaling>
          <c:orientation val="minMax"/>
        </c:scaling>
        <c:delete val="0"/>
        <c:axPos val="l"/>
        <c:numFmt formatCode="#,##0_);\(#,##0\)" sourceLinked="0"/>
        <c:majorTickMark val="out"/>
        <c:minorTickMark val="none"/>
        <c:tickLblPos val="none"/>
        <c:spPr>
          <a:noFill/>
          <a:ln w="9525" cap="flat" cmpd="sng" algn="ctr">
            <a:noFill/>
            <a:prstDash val="solid"/>
            <a:round/>
          </a:ln>
          <a:effectLst/>
        </c:spPr>
        <c:txPr>
          <a:bodyPr rot="-60000000" spcFirstLastPara="1" vertOverflow="ellipsis" vert="horz" wrap="square" anchor="ctr" anchorCtr="1"/>
          <a:lstStyle/>
          <a:p>
            <a:pPr>
              <a:defRPr sz="800" b="0"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669784704"/>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7450628366247758E-2"/>
          <c:w val="0.97350993377483441"/>
          <c:h val="0.68970285132670806"/>
        </c:manualLayout>
      </c:layout>
      <c:barChart>
        <c:barDir val="col"/>
        <c:grouping val="clustered"/>
        <c:varyColors val="0"/>
        <c:ser>
          <c:idx val="0"/>
          <c:order val="0"/>
          <c:tx>
            <c:strRef>
              <c:f>Sheet1!$B$1</c:f>
              <c:strCache>
                <c:ptCount val="1"/>
                <c:pt idx="0">
                  <c:v>Revenue from Domestic Sales</c:v>
                </c:pt>
              </c:strCache>
            </c:strRef>
          </c:tx>
          <c:spPr>
            <a:solidFill>
              <a:srgbClr val="EF7F19"/>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 2021</c:v>
                </c:pt>
                <c:pt idx="1">
                  <c:v>FY 2022</c:v>
                </c:pt>
                <c:pt idx="2">
                  <c:v>FY 2023</c:v>
                </c:pt>
                <c:pt idx="3">
                  <c:v>FY 2024</c:v>
                </c:pt>
              </c:strCache>
            </c:strRef>
          </c:cat>
          <c:val>
            <c:numRef>
              <c:f>Sheet1!$B$2:$B$5</c:f>
              <c:numCache>
                <c:formatCode>General</c:formatCode>
                <c:ptCount val="4"/>
                <c:pt idx="0">
                  <c:v>49.8</c:v>
                </c:pt>
                <c:pt idx="1">
                  <c:v>70.099999999999994</c:v>
                </c:pt>
                <c:pt idx="2">
                  <c:v>84.6</c:v>
                </c:pt>
                <c:pt idx="3">
                  <c:v>87.5</c:v>
                </c:pt>
              </c:numCache>
            </c:numRef>
          </c:val>
          <c:extLst>
            <c:ext xmlns:c16="http://schemas.microsoft.com/office/drawing/2014/chart" uri="{C3380CC4-5D6E-409C-BE32-E72D297353CC}">
              <c16:uniqueId val="{00000000-62D4-D74B-8827-BA9B267BB5A7}"/>
            </c:ext>
          </c:extLst>
        </c:ser>
        <c:ser>
          <c:idx val="1"/>
          <c:order val="1"/>
          <c:tx>
            <c:strRef>
              <c:f>Sheet1!$C$1</c:f>
              <c:strCache>
                <c:ptCount val="1"/>
                <c:pt idx="0">
                  <c:v>Revenue from Export Sales</c:v>
                </c:pt>
              </c:strCache>
            </c:strRef>
          </c:tx>
          <c:spPr>
            <a:solidFill>
              <a:srgbClr val="843F06"/>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 2021</c:v>
                </c:pt>
                <c:pt idx="1">
                  <c:v>FY 2022</c:v>
                </c:pt>
                <c:pt idx="2">
                  <c:v>FY 2023</c:v>
                </c:pt>
                <c:pt idx="3">
                  <c:v>FY 2024</c:v>
                </c:pt>
              </c:strCache>
            </c:strRef>
          </c:cat>
          <c:val>
            <c:numRef>
              <c:f>Sheet1!$C$2:$C$5</c:f>
              <c:numCache>
                <c:formatCode>General</c:formatCode>
                <c:ptCount val="4"/>
                <c:pt idx="0">
                  <c:v>28.4</c:v>
                </c:pt>
                <c:pt idx="1">
                  <c:v>37.299999999999997</c:v>
                </c:pt>
                <c:pt idx="2">
                  <c:v>93.1</c:v>
                </c:pt>
                <c:pt idx="3">
                  <c:v>109.5</c:v>
                </c:pt>
              </c:numCache>
            </c:numRef>
          </c:val>
          <c:extLst>
            <c:ext xmlns:c16="http://schemas.microsoft.com/office/drawing/2014/chart" uri="{C3380CC4-5D6E-409C-BE32-E72D297353CC}">
              <c16:uniqueId val="{00000001-62D4-D74B-8827-BA9B267BB5A7}"/>
            </c:ext>
          </c:extLst>
        </c:ser>
        <c:dLbls>
          <c:dLblPos val="outEnd"/>
          <c:showLegendKey val="0"/>
          <c:showVal val="1"/>
          <c:showCatName val="0"/>
          <c:showSerName val="0"/>
          <c:showPercent val="0"/>
          <c:showBubbleSize val="0"/>
        </c:dLbls>
        <c:gapWidth val="219"/>
        <c:overlap val="-27"/>
        <c:axId val="-870831088"/>
        <c:axId val="-870839792"/>
      </c:barChart>
      <c:catAx>
        <c:axId val="-87083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870839792"/>
        <c:crosses val="autoZero"/>
        <c:auto val="1"/>
        <c:lblAlgn val="ctr"/>
        <c:lblOffset val="100"/>
        <c:noMultiLvlLbl val="0"/>
      </c:catAx>
      <c:valAx>
        <c:axId val="-870839792"/>
        <c:scaling>
          <c:orientation val="minMax"/>
        </c:scaling>
        <c:delete val="1"/>
        <c:axPos val="l"/>
        <c:numFmt formatCode="General" sourceLinked="1"/>
        <c:majorTickMark val="none"/>
        <c:minorTickMark val="none"/>
        <c:tickLblPos val="nextTo"/>
        <c:crossAx val="-870831088"/>
        <c:crosses val="autoZero"/>
        <c:crossBetween val="between"/>
      </c:valAx>
      <c:spPr>
        <a:noFill/>
        <a:ln>
          <a:noFill/>
        </a:ln>
        <a:effectLst/>
      </c:spPr>
    </c:plotArea>
    <c:legend>
      <c:legendPos val="b"/>
      <c:layout>
        <c:manualLayout>
          <c:xMode val="edge"/>
          <c:yMode val="edge"/>
          <c:x val="5.9757261302602074E-2"/>
          <c:y val="0.89189315653317114"/>
          <c:w val="0.88969425179468464"/>
          <c:h val="6.0778495596488499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noFill/>
    </a:ln>
    <a:effectLst/>
  </c:spPr>
  <c:txPr>
    <a:bodyPr/>
    <a:lstStyle/>
    <a:p>
      <a:pPr>
        <a:defRPr sz="20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20" normalizeH="0" baseline="0">
                <a:solidFill>
                  <a:schemeClr val="tx1"/>
                </a:solidFill>
                <a:latin typeface="Cambria" panose="02040503050406030204" pitchFamily="18" charset="0"/>
                <a:ea typeface="Cambria" panose="02040503050406030204" pitchFamily="18" charset="0"/>
                <a:cs typeface="+mn-cs"/>
              </a:defRPr>
            </a:pPr>
            <a:r>
              <a:rPr lang="en-IN"/>
              <a:t>Indian Fiber Reinforced Polymer Composites (FRP)</a:t>
            </a:r>
            <a:br>
              <a:rPr lang="en-IN"/>
            </a:br>
            <a:r>
              <a:rPr lang="en-IN"/>
              <a:t>(in Billions)</a:t>
            </a:r>
            <a:endParaRPr lang="en-US"/>
          </a:p>
        </c:rich>
      </c:tx>
      <c:overlay val="0"/>
      <c:spPr>
        <a:noFill/>
        <a:ln>
          <a:noFill/>
        </a:ln>
        <a:effectLst/>
      </c:spPr>
      <c:txPr>
        <a:bodyPr rot="0" spcFirstLastPara="1" vertOverflow="ellipsis" vert="horz" wrap="square" anchor="ctr" anchorCtr="1"/>
        <a:lstStyle/>
        <a:p>
          <a:pPr>
            <a:defRPr sz="1920" b="1" i="0" u="none" strike="noStrike" kern="1200" cap="all" spc="120" normalizeH="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rgbClr val="EF7F19"/>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0.89</c:v>
                </c:pt>
              </c:numCache>
            </c:numRef>
          </c:val>
          <c:extLst>
            <c:ext xmlns:c16="http://schemas.microsoft.com/office/drawing/2014/chart" uri="{C3380CC4-5D6E-409C-BE32-E72D297353CC}">
              <c16:uniqueId val="{00000000-55A1-8B44-BB93-74BCCBE3FCAB}"/>
            </c:ext>
          </c:extLst>
        </c:ser>
        <c:ser>
          <c:idx val="1"/>
          <c:order val="1"/>
          <c:tx>
            <c:strRef>
              <c:f>Sheet1!$C$1</c:f>
              <c:strCache>
                <c:ptCount val="1"/>
                <c:pt idx="0">
                  <c:v>2026</c:v>
                </c:pt>
              </c:strCache>
            </c:strRef>
          </c:tx>
          <c:spPr>
            <a:solidFill>
              <a:srgbClr val="843F06"/>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1.9</c:v>
                </c:pt>
              </c:numCache>
            </c:numRef>
          </c:val>
          <c:extLst>
            <c:ext xmlns:c16="http://schemas.microsoft.com/office/drawing/2014/chart" uri="{C3380CC4-5D6E-409C-BE32-E72D297353CC}">
              <c16:uniqueId val="{00000001-55A1-8B44-BB93-74BCCBE3FCAB}"/>
            </c:ext>
          </c:extLst>
        </c:ser>
        <c:dLbls>
          <c:dLblPos val="outEnd"/>
          <c:showLegendKey val="0"/>
          <c:showVal val="1"/>
          <c:showCatName val="0"/>
          <c:showSerName val="0"/>
          <c:showPercent val="0"/>
          <c:showBubbleSize val="0"/>
        </c:dLbls>
        <c:gapWidth val="67"/>
        <c:overlap val="-100"/>
        <c:axId val="-877897808"/>
        <c:axId val="-877896720"/>
      </c:barChart>
      <c:catAx>
        <c:axId val="-877897808"/>
        <c:scaling>
          <c:orientation val="minMax"/>
        </c:scaling>
        <c:delete val="1"/>
        <c:axPos val="b"/>
        <c:numFmt formatCode="General" sourceLinked="1"/>
        <c:majorTickMark val="none"/>
        <c:minorTickMark val="none"/>
        <c:tickLblPos val="nextTo"/>
        <c:crossAx val="-877896720"/>
        <c:crosses val="autoZero"/>
        <c:auto val="1"/>
        <c:lblAlgn val="ctr"/>
        <c:lblOffset val="100"/>
        <c:noMultiLvlLbl val="0"/>
      </c:catAx>
      <c:valAx>
        <c:axId val="-877896720"/>
        <c:scaling>
          <c:orientation val="minMax"/>
        </c:scaling>
        <c:delete val="1"/>
        <c:axPos val="l"/>
        <c:numFmt formatCode="General" sourceLinked="1"/>
        <c:majorTickMark val="none"/>
        <c:minorTickMark val="none"/>
        <c:tickLblPos val="nextTo"/>
        <c:crossAx val="-877897808"/>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733265266448663E-2"/>
          <c:w val="1"/>
          <c:h val="0.83185496149997828"/>
        </c:manualLayout>
      </c:layout>
      <c:barChart>
        <c:barDir val="col"/>
        <c:grouping val="clustered"/>
        <c:varyColors val="0"/>
        <c:ser>
          <c:idx val="0"/>
          <c:order val="0"/>
          <c:tx>
            <c:strRef>
              <c:f>Data!$B$1</c:f>
              <c:strCache>
                <c:ptCount val="1"/>
                <c:pt idx="0">
                  <c:v>Current Stock</c:v>
                </c:pt>
              </c:strCache>
            </c:strRef>
          </c:tx>
          <c:spPr>
            <a:solidFill>
              <a:srgbClr val="843F06"/>
            </a:solidFill>
            <a:ln>
              <a:noFill/>
            </a:ln>
            <a:effectLst/>
          </c:spPr>
          <c:invertIfNegative val="0"/>
          <c:dLbls>
            <c:numFmt formatCode="0.0%" sourceLinked="0"/>
            <c:spPr>
              <a:noFill/>
              <a:ln w="25353">
                <a:noFill/>
              </a:ln>
              <a:effectLst/>
            </c:spPr>
            <c:txPr>
              <a:bodyPr rot="0" spcFirstLastPara="1" vertOverflow="ellipsis" vert="horz" wrap="square" anchor="ctr" anchorCtr="1"/>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0.00</c:formatCode>
                <c:ptCount val="4"/>
                <c:pt idx="0">
                  <c:v>0.2</c:v>
                </c:pt>
                <c:pt idx="1">
                  <c:v>0.21</c:v>
                </c:pt>
                <c:pt idx="2">
                  <c:v>0.28000000000000003</c:v>
                </c:pt>
                <c:pt idx="3">
                  <c:v>0.32200000000000001</c:v>
                </c:pt>
              </c:numCache>
            </c:numRef>
          </c:val>
          <c:extLst>
            <c:ext xmlns:c16="http://schemas.microsoft.com/office/drawing/2014/chart" uri="{C3380CC4-5D6E-409C-BE32-E72D297353CC}">
              <c16:uniqueId val="{00000002-1673-43DC-A7D3-F75F82CF3CF4}"/>
            </c:ext>
          </c:extLst>
        </c:ser>
        <c:dLbls>
          <c:showLegendKey val="0"/>
          <c:showVal val="1"/>
          <c:showCatName val="0"/>
          <c:showSerName val="0"/>
          <c:showPercent val="0"/>
          <c:showBubbleSize val="0"/>
        </c:dLbls>
        <c:gapWidth val="103"/>
        <c:axId val="-701356768"/>
        <c:axId val="-701351872"/>
      </c:barChart>
      <c:catAx>
        <c:axId val="-701356768"/>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701351872"/>
        <c:crosses val="autoZero"/>
        <c:auto val="0"/>
        <c:lblAlgn val="ctr"/>
        <c:lblOffset val="100"/>
        <c:tickLblSkip val="1"/>
        <c:tickMarkSkip val="1"/>
        <c:noMultiLvlLbl val="0"/>
      </c:catAx>
      <c:valAx>
        <c:axId val="-701351872"/>
        <c:scaling>
          <c:orientation val="minMax"/>
        </c:scaling>
        <c:delete val="1"/>
        <c:axPos val="l"/>
        <c:numFmt formatCode="#,##0_);\(#,##0\)" sourceLinked="0"/>
        <c:majorTickMark val="none"/>
        <c:minorTickMark val="none"/>
        <c:tickLblPos val="nextTo"/>
        <c:crossAx val="-701356768"/>
        <c:crosses val="autoZero"/>
        <c:crossBetween val="between"/>
      </c:valAx>
      <c:spPr>
        <a:noFill/>
        <a:ln w="25353">
          <a:noFill/>
        </a:ln>
        <a:effectLst/>
      </c:spPr>
    </c:plotArea>
    <c:plotVisOnly val="1"/>
    <c:dispBlanksAs val="gap"/>
    <c:showDLblsOverMax val="0"/>
  </c:chart>
  <c:spPr>
    <a:noFill/>
    <a:ln w="9525" cap="flat" cmpd="sng" algn="ctr">
      <a:noFill/>
      <a:prstDash val="solid"/>
      <a:miter lim="800000"/>
    </a:ln>
    <a:effectLst/>
  </c:spPr>
  <c:txPr>
    <a:bodyPr/>
    <a:lstStyle/>
    <a:p>
      <a:pPr>
        <a:defRPr sz="1600" b="1"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1106531136906691E-2"/>
          <c:w val="1"/>
          <c:h val="0.83185496149997828"/>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numFmt formatCode="#,##0" sourceLinked="0"/>
            <c:spPr>
              <a:noFill/>
              <a:ln w="25353">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General</c:formatCode>
                <c:ptCount val="4"/>
                <c:pt idx="0">
                  <c:v>2.5</c:v>
                </c:pt>
                <c:pt idx="1">
                  <c:v>3.6</c:v>
                </c:pt>
                <c:pt idx="2">
                  <c:v>6.6</c:v>
                </c:pt>
                <c:pt idx="3">
                  <c:v>10.1</c:v>
                </c:pt>
              </c:numCache>
            </c:numRef>
          </c:val>
          <c:extLst>
            <c:ext xmlns:c16="http://schemas.microsoft.com/office/drawing/2014/chart" uri="{C3380CC4-5D6E-409C-BE32-E72D297353CC}">
              <c16:uniqueId val="{00000002-3F19-4649-8EDC-3A10955786E9}"/>
            </c:ext>
          </c:extLst>
        </c:ser>
        <c:dLbls>
          <c:showLegendKey val="0"/>
          <c:showVal val="1"/>
          <c:showCatName val="0"/>
          <c:showSerName val="0"/>
          <c:showPercent val="0"/>
          <c:showBubbleSize val="0"/>
        </c:dLbls>
        <c:gapWidth val="103"/>
        <c:axId val="-701350240"/>
        <c:axId val="-701349152"/>
      </c:barChart>
      <c:catAx>
        <c:axId val="-701350240"/>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701349152"/>
        <c:crosses val="autoZero"/>
        <c:auto val="0"/>
        <c:lblAlgn val="ctr"/>
        <c:lblOffset val="100"/>
        <c:tickLblSkip val="1"/>
        <c:tickMarkSkip val="1"/>
        <c:noMultiLvlLbl val="0"/>
      </c:catAx>
      <c:valAx>
        <c:axId val="-701349152"/>
        <c:scaling>
          <c:orientation val="minMax"/>
        </c:scaling>
        <c:delete val="1"/>
        <c:axPos val="l"/>
        <c:numFmt formatCode="#,##0_);\(#,##0\)" sourceLinked="0"/>
        <c:majorTickMark val="none"/>
        <c:minorTickMark val="none"/>
        <c:tickLblPos val="nextTo"/>
        <c:crossAx val="-701350240"/>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Avenir Next LT Pro" panose="020B0504020202020204" pitchFamily="34" charset="0"/>
          <a:ea typeface="Arial"/>
          <a:cs typeface="Aria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7332405272545364E-2"/>
          <c:w val="1"/>
          <c:h val="0.83185496149997828"/>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dLbl>
              <c:idx val="3"/>
              <c:layout>
                <c:manualLayout>
                  <c:x val="-3.6418872087458057E-3"/>
                  <c:y val="-1.9071168997587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70-4922-8C37-489F588F6601}"/>
                </c:ext>
              </c:extLst>
            </c:dLbl>
            <c:numFmt formatCode="0.0%" sourceLinked="0"/>
            <c:spPr>
              <a:noFill/>
              <a:ln w="25353">
                <a:noFill/>
              </a:ln>
              <a:effectLst/>
            </c:spPr>
            <c:txPr>
              <a:bodyPr rot="0" spcFirstLastPara="1" vertOverflow="ellipsis" vert="horz" wrap="square" anchor="ctr" anchorCtr="1"/>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0.000</c:formatCode>
                <c:ptCount val="4"/>
                <c:pt idx="0">
                  <c:v>3.2000000000000001E-2</c:v>
                </c:pt>
                <c:pt idx="1">
                  <c:v>3.3000000000000002E-2</c:v>
                </c:pt>
                <c:pt idx="2">
                  <c:v>3.6999999999999998E-2</c:v>
                </c:pt>
                <c:pt idx="3">
                  <c:v>5.0999999999999997E-2</c:v>
                </c:pt>
              </c:numCache>
            </c:numRef>
          </c:val>
          <c:extLst>
            <c:ext xmlns:c16="http://schemas.microsoft.com/office/drawing/2014/chart" uri="{C3380CC4-5D6E-409C-BE32-E72D297353CC}">
              <c16:uniqueId val="{00000002-7409-4886-AC3D-D0C9A8B0F009}"/>
            </c:ext>
          </c:extLst>
        </c:ser>
        <c:dLbls>
          <c:showLegendKey val="0"/>
          <c:showVal val="1"/>
          <c:showCatName val="0"/>
          <c:showSerName val="0"/>
          <c:showPercent val="0"/>
          <c:showBubbleSize val="0"/>
        </c:dLbls>
        <c:gapWidth val="103"/>
        <c:axId val="-701346976"/>
        <c:axId val="-701345888"/>
      </c:barChart>
      <c:catAx>
        <c:axId val="-701346976"/>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701345888"/>
        <c:crosses val="autoZero"/>
        <c:auto val="0"/>
        <c:lblAlgn val="ctr"/>
        <c:lblOffset val="100"/>
        <c:tickLblSkip val="1"/>
        <c:tickMarkSkip val="1"/>
        <c:noMultiLvlLbl val="0"/>
      </c:catAx>
      <c:valAx>
        <c:axId val="-701345888"/>
        <c:scaling>
          <c:orientation val="minMax"/>
        </c:scaling>
        <c:delete val="1"/>
        <c:axPos val="l"/>
        <c:numFmt formatCode="#,##0_);\(#,##0\)" sourceLinked="0"/>
        <c:majorTickMark val="none"/>
        <c:minorTickMark val="none"/>
        <c:tickLblPos val="nextTo"/>
        <c:crossAx val="-701346976"/>
        <c:crosses val="autoZero"/>
        <c:crossBetween val="between"/>
      </c:valAx>
      <c:spPr>
        <a:noFill/>
        <a:ln w="25353">
          <a:noFill/>
        </a:ln>
        <a:effectLst/>
      </c:spPr>
    </c:plotArea>
    <c:plotVisOnly val="1"/>
    <c:dispBlanksAs val="gap"/>
    <c:showDLblsOverMax val="0"/>
  </c:chart>
  <c:spPr>
    <a:noFill/>
    <a:ln w="9525" cap="flat" cmpd="sng" algn="ctr">
      <a:noFill/>
      <a:prstDash val="solid"/>
      <a:miter lim="800000"/>
    </a:ln>
    <a:effectLst/>
  </c:spPr>
  <c:txPr>
    <a:bodyPr/>
    <a:lstStyle/>
    <a:p>
      <a:pPr>
        <a:defRPr sz="1600" b="1"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Exports</c:v>
                </c:pt>
              </c:strCache>
            </c:strRef>
          </c:tx>
          <c:spPr>
            <a:solidFill>
              <a:srgbClr val="EF7F1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Cambria" panose="02040503050406030204" pitchFamily="18" charset="0"/>
                    <a:ea typeface="Cambria" panose="02040503050406030204" pitchFamily="18"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FY21</c:v>
                </c:pt>
                <c:pt idx="1">
                  <c:v>FY22</c:v>
                </c:pt>
                <c:pt idx="2">
                  <c:v>FY23</c:v>
                </c:pt>
                <c:pt idx="3">
                  <c:v>FY24</c:v>
                </c:pt>
              </c:strCache>
            </c:strRef>
          </c:cat>
          <c:val>
            <c:numRef>
              <c:f>Sheet1!$B$2:$B$5</c:f>
              <c:numCache>
                <c:formatCode>0.00%</c:formatCode>
                <c:ptCount val="4"/>
                <c:pt idx="0">
                  <c:v>0.36399999999999999</c:v>
                </c:pt>
                <c:pt idx="1">
                  <c:v>0.34699999999999998</c:v>
                </c:pt>
                <c:pt idx="2">
                  <c:v>0.52400000000000002</c:v>
                </c:pt>
                <c:pt idx="3">
                  <c:v>0.56200000000000006</c:v>
                </c:pt>
              </c:numCache>
            </c:numRef>
          </c:val>
          <c:extLst>
            <c:ext xmlns:c16="http://schemas.microsoft.com/office/drawing/2014/chart" uri="{C3380CC4-5D6E-409C-BE32-E72D297353CC}">
              <c16:uniqueId val="{00000000-6DB0-0942-8EBF-7BB979A50919}"/>
            </c:ext>
          </c:extLst>
        </c:ser>
        <c:ser>
          <c:idx val="1"/>
          <c:order val="1"/>
          <c:tx>
            <c:strRef>
              <c:f>Sheet1!$C$1</c:f>
              <c:strCache>
                <c:ptCount val="1"/>
                <c:pt idx="0">
                  <c:v>Domestic</c:v>
                </c:pt>
              </c:strCache>
            </c:strRef>
          </c:tx>
          <c:spPr>
            <a:solidFill>
              <a:srgbClr val="843F0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Cambria" panose="02040503050406030204" pitchFamily="18" charset="0"/>
                    <a:ea typeface="Cambria" panose="02040503050406030204" pitchFamily="18"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FY21</c:v>
                </c:pt>
                <c:pt idx="1">
                  <c:v>FY22</c:v>
                </c:pt>
                <c:pt idx="2">
                  <c:v>FY23</c:v>
                </c:pt>
                <c:pt idx="3">
                  <c:v>FY24</c:v>
                </c:pt>
              </c:strCache>
            </c:strRef>
          </c:cat>
          <c:val>
            <c:numRef>
              <c:f>Sheet1!$C$2:$C$5</c:f>
              <c:numCache>
                <c:formatCode>0.00%</c:formatCode>
                <c:ptCount val="4"/>
                <c:pt idx="0">
                  <c:v>0.63600000000000001</c:v>
                </c:pt>
                <c:pt idx="1">
                  <c:v>0.65300000000000002</c:v>
                </c:pt>
                <c:pt idx="2">
                  <c:v>0.47599999999999998</c:v>
                </c:pt>
                <c:pt idx="3">
                  <c:v>0.438</c:v>
                </c:pt>
              </c:numCache>
            </c:numRef>
          </c:val>
          <c:extLst>
            <c:ext xmlns:c16="http://schemas.microsoft.com/office/drawing/2014/chart" uri="{C3380CC4-5D6E-409C-BE32-E72D297353CC}">
              <c16:uniqueId val="{00000001-6DB0-0942-8EBF-7BB979A50919}"/>
            </c:ext>
          </c:extLst>
        </c:ser>
        <c:dLbls>
          <c:dLblPos val="ctr"/>
          <c:showLegendKey val="0"/>
          <c:showVal val="1"/>
          <c:showCatName val="0"/>
          <c:showSerName val="0"/>
          <c:showPercent val="0"/>
          <c:showBubbleSize val="0"/>
        </c:dLbls>
        <c:gapWidth val="79"/>
        <c:overlap val="100"/>
        <c:axId val="-701344800"/>
        <c:axId val="-701354592"/>
      </c:barChart>
      <c:catAx>
        <c:axId val="-701344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latin typeface="Cambria" panose="02040503050406030204" pitchFamily="18" charset="0"/>
                <a:ea typeface="Cambria" panose="02040503050406030204" pitchFamily="18" charset="0"/>
                <a:cs typeface="+mn-cs"/>
              </a:defRPr>
            </a:pPr>
            <a:endParaRPr lang="en-US"/>
          </a:p>
        </c:txPr>
        <c:crossAx val="-701354592"/>
        <c:crosses val="autoZero"/>
        <c:auto val="1"/>
        <c:lblAlgn val="ctr"/>
        <c:lblOffset val="100"/>
        <c:noMultiLvlLbl val="0"/>
      </c:catAx>
      <c:valAx>
        <c:axId val="-701354592"/>
        <c:scaling>
          <c:orientation val="minMax"/>
        </c:scaling>
        <c:delete val="1"/>
        <c:axPos val="l"/>
        <c:numFmt formatCode="0%" sourceLinked="1"/>
        <c:majorTickMark val="none"/>
        <c:minorTickMark val="none"/>
        <c:tickLblPos val="nextTo"/>
        <c:crossAx val="-701344800"/>
        <c:crosses val="autoZero"/>
        <c:crossBetween val="between"/>
      </c:valAx>
      <c:spPr>
        <a:noFill/>
        <a:ln>
          <a:noFill/>
        </a:ln>
        <a:effectLst/>
      </c:spPr>
    </c:plotArea>
    <c:legend>
      <c:legendPos val="t"/>
      <c:layout>
        <c:manualLayout>
          <c:xMode val="edge"/>
          <c:yMode val="edge"/>
          <c:x val="0.14981220743984258"/>
          <c:y val="6.1038121931524855E-3"/>
          <c:w val="0.65611337398674296"/>
          <c:h val="8.319037528967812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65530716154063E-2"/>
          <c:w val="1"/>
          <c:h val="0.83185496149997828"/>
        </c:manualLayout>
      </c:layout>
      <c:barChart>
        <c:barDir val="col"/>
        <c:grouping val="clustered"/>
        <c:varyColors val="0"/>
        <c:ser>
          <c:idx val="0"/>
          <c:order val="0"/>
          <c:tx>
            <c:strRef>
              <c:f>Data!$B$1</c:f>
              <c:strCache>
                <c:ptCount val="1"/>
                <c:pt idx="0">
                  <c:v>Current Stock</c:v>
                </c:pt>
              </c:strCache>
            </c:strRef>
          </c:tx>
          <c:spPr>
            <a:solidFill>
              <a:srgbClr val="843F06"/>
            </a:solidFill>
            <a:ln>
              <a:noFill/>
            </a:ln>
            <a:effectLst/>
          </c:spPr>
          <c:invertIfNegative val="0"/>
          <c:dLbls>
            <c:numFmt formatCode="_(* #,##0_);_(* \(#,##0\);_(* &quot;-&quot;_);_(@_)" sourceLinked="0"/>
            <c:spPr>
              <a:noFill/>
              <a:ln w="25353">
                <a:noFill/>
              </a:ln>
              <a:effectLst/>
            </c:spPr>
            <c:txPr>
              <a:bodyPr rot="0" spcFirstLastPara="1" vertOverflow="ellipsis" vert="horz" wrap="square" anchor="ctr" anchorCtr="1"/>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#,##0_);_(* \(#,##0\);_(* "-"??_);_(@_)</c:formatCode>
                <c:ptCount val="4"/>
                <c:pt idx="0">
                  <c:v>6.2877000000000081</c:v>
                </c:pt>
                <c:pt idx="1">
                  <c:v>6.2366999999999964</c:v>
                </c:pt>
                <c:pt idx="2">
                  <c:v>10.170900000000003</c:v>
                </c:pt>
                <c:pt idx="3">
                  <c:v>16.079999999999998</c:v>
                </c:pt>
              </c:numCache>
            </c:numRef>
          </c:val>
          <c:extLst>
            <c:ext xmlns:c16="http://schemas.microsoft.com/office/drawing/2014/chart" uri="{C3380CC4-5D6E-409C-BE32-E72D297353CC}">
              <c16:uniqueId val="{00000002-1673-43DC-A7D3-F75F82CF3CF4}"/>
            </c:ext>
          </c:extLst>
        </c:ser>
        <c:dLbls>
          <c:showLegendKey val="0"/>
          <c:showVal val="1"/>
          <c:showCatName val="0"/>
          <c:showSerName val="0"/>
          <c:showPercent val="0"/>
          <c:showBubbleSize val="0"/>
        </c:dLbls>
        <c:gapWidth val="103"/>
        <c:axId val="-391797488"/>
        <c:axId val="-391811632"/>
      </c:barChart>
      <c:catAx>
        <c:axId val="-391797488"/>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391811632"/>
        <c:crosses val="autoZero"/>
        <c:auto val="0"/>
        <c:lblAlgn val="ctr"/>
        <c:lblOffset val="100"/>
        <c:tickLblSkip val="1"/>
        <c:tickMarkSkip val="1"/>
        <c:noMultiLvlLbl val="0"/>
      </c:catAx>
      <c:valAx>
        <c:axId val="-391811632"/>
        <c:scaling>
          <c:orientation val="minMax"/>
        </c:scaling>
        <c:delete val="1"/>
        <c:axPos val="l"/>
        <c:numFmt formatCode="#,##0_);\(#,##0\)" sourceLinked="0"/>
        <c:majorTickMark val="none"/>
        <c:minorTickMark val="none"/>
        <c:tickLblPos val="nextTo"/>
        <c:crossAx val="-391797488"/>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365530716154063E-2"/>
          <c:w val="1"/>
          <c:h val="0.83185496149997828"/>
        </c:manualLayout>
      </c:layout>
      <c:barChart>
        <c:barDir val="col"/>
        <c:grouping val="clustered"/>
        <c:varyColors val="0"/>
        <c:ser>
          <c:idx val="0"/>
          <c:order val="0"/>
          <c:tx>
            <c:strRef>
              <c:f>Data!$B$1</c:f>
              <c:strCache>
                <c:ptCount val="1"/>
                <c:pt idx="0">
                  <c:v>Current Stock</c:v>
                </c:pt>
              </c:strCache>
            </c:strRef>
          </c:tx>
          <c:spPr>
            <a:solidFill>
              <a:srgbClr val="EF7F19"/>
            </a:solidFill>
            <a:ln>
              <a:noFill/>
            </a:ln>
            <a:effectLst/>
          </c:spPr>
          <c:invertIfNegative val="0"/>
          <c:dLbls>
            <c:numFmt formatCode="#,##0" sourceLinked="0"/>
            <c:spPr>
              <a:noFill/>
              <a:ln w="25353">
                <a:noFill/>
              </a:ln>
              <a:effectLst/>
            </c:spPr>
            <c:txPr>
              <a:bodyPr rot="0" spcFirstLastPara="1" vertOverflow="ellipsis" vert="horz" wrap="square" anchor="ctr" anchorCtr="1"/>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#,##0_);_(* \(#,##0\);_(* "-"??_);_(@_)</c:formatCode>
                <c:ptCount val="4"/>
                <c:pt idx="0">
                  <c:v>78.822299999999998</c:v>
                </c:pt>
                <c:pt idx="1">
                  <c:v>108.3353</c:v>
                </c:pt>
                <c:pt idx="2">
                  <c:v>179.38419999999999</c:v>
                </c:pt>
                <c:pt idx="3">
                  <c:v>199.73</c:v>
                </c:pt>
              </c:numCache>
            </c:numRef>
          </c:val>
          <c:extLst>
            <c:ext xmlns:c16="http://schemas.microsoft.com/office/drawing/2014/chart" uri="{C3380CC4-5D6E-409C-BE32-E72D297353CC}">
              <c16:uniqueId val="{00000000-BCC2-4606-A3AD-186E035F33F8}"/>
            </c:ext>
          </c:extLst>
        </c:ser>
        <c:dLbls>
          <c:showLegendKey val="0"/>
          <c:showVal val="1"/>
          <c:showCatName val="0"/>
          <c:showSerName val="0"/>
          <c:showPercent val="0"/>
          <c:showBubbleSize val="0"/>
        </c:dLbls>
        <c:gapWidth val="103"/>
        <c:axId val="-391802928"/>
        <c:axId val="-391810544"/>
      </c:barChart>
      <c:catAx>
        <c:axId val="-391802928"/>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4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391810544"/>
        <c:crosses val="autoZero"/>
        <c:auto val="0"/>
        <c:lblAlgn val="ctr"/>
        <c:lblOffset val="100"/>
        <c:tickLblSkip val="1"/>
        <c:tickMarkSkip val="1"/>
        <c:noMultiLvlLbl val="0"/>
      </c:catAx>
      <c:valAx>
        <c:axId val="-391810544"/>
        <c:scaling>
          <c:orientation val="minMax"/>
        </c:scaling>
        <c:delete val="1"/>
        <c:axPos val="l"/>
        <c:numFmt formatCode="#,##0_);\(#,##0\)" sourceLinked="0"/>
        <c:majorTickMark val="none"/>
        <c:minorTickMark val="none"/>
        <c:tickLblPos val="nextTo"/>
        <c:crossAx val="-391802928"/>
        <c:crosses val="autoZero"/>
        <c:crossBetween val="between"/>
      </c:valAx>
      <c:spPr>
        <a:noFill/>
        <a:ln w="25353">
          <a:noFill/>
        </a:ln>
        <a:effectLst/>
      </c:spPr>
    </c:plotArea>
    <c:plotVisOnly val="1"/>
    <c:dispBlanksAs val="gap"/>
    <c:showDLblsOverMax val="0"/>
  </c:chart>
  <c:spPr>
    <a:solidFill>
      <a:srgbClr val="FFFFFF"/>
    </a:solidFill>
    <a:ln w="9525" cap="flat" cmpd="sng" algn="ctr">
      <a:noFill/>
      <a:prstDash val="solid"/>
      <a:miter lim="800000"/>
    </a:ln>
    <a:effectLst/>
  </c:spPr>
  <c:txPr>
    <a:bodyPr/>
    <a:lstStyle/>
    <a:p>
      <a:pPr>
        <a:defRPr sz="800" b="0"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249994519999889"/>
          <c:w val="1"/>
          <c:h val="0.77411601915255979"/>
        </c:manualLayout>
      </c:layout>
      <c:barChart>
        <c:barDir val="col"/>
        <c:grouping val="clustered"/>
        <c:varyColors val="0"/>
        <c:ser>
          <c:idx val="0"/>
          <c:order val="0"/>
          <c:tx>
            <c:strRef>
              <c:f>Data!$B$1</c:f>
              <c:strCache>
                <c:ptCount val="1"/>
                <c:pt idx="0">
                  <c:v>Receivable days</c:v>
                </c:pt>
              </c:strCache>
            </c:strRef>
          </c:tx>
          <c:spPr>
            <a:solidFill>
              <a:srgbClr val="843F06"/>
            </a:solidFill>
            <a:ln>
              <a:noFill/>
            </a:ln>
            <a:effectLst/>
          </c:spPr>
          <c:invertIfNegative val="0"/>
          <c:dLbls>
            <c:numFmt formatCode="#,##0" sourceLinked="0"/>
            <c:spPr>
              <a:noFill/>
              <a:ln w="25353">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Data!$A$2:$A$5</c:f>
              <c:strCache>
                <c:ptCount val="4"/>
                <c:pt idx="0">
                  <c:v>FY21</c:v>
                </c:pt>
                <c:pt idx="1">
                  <c:v>FY22</c:v>
                </c:pt>
                <c:pt idx="2">
                  <c:v>FY23</c:v>
                </c:pt>
                <c:pt idx="3">
                  <c:v>FY24</c:v>
                </c:pt>
              </c:strCache>
            </c:strRef>
          </c:cat>
          <c:val>
            <c:numRef>
              <c:f>Data!$B$2:$B$5</c:f>
              <c:numCache>
                <c:formatCode>_ * #,##0_ ;_ * \-#,##0_ ;_ * "-"??_ ;_ @_ </c:formatCode>
                <c:ptCount val="4"/>
                <c:pt idx="0">
                  <c:v>76</c:v>
                </c:pt>
                <c:pt idx="1">
                  <c:v>68</c:v>
                </c:pt>
                <c:pt idx="2">
                  <c:v>53</c:v>
                </c:pt>
                <c:pt idx="3">
                  <c:v>72</c:v>
                </c:pt>
              </c:numCache>
            </c:numRef>
          </c:val>
          <c:extLst>
            <c:ext xmlns:c16="http://schemas.microsoft.com/office/drawing/2014/chart" uri="{C3380CC4-5D6E-409C-BE32-E72D297353CC}">
              <c16:uniqueId val="{00000002-1673-43DC-A7D3-F75F82CF3CF4}"/>
            </c:ext>
          </c:extLst>
        </c:ser>
        <c:ser>
          <c:idx val="1"/>
          <c:order val="1"/>
          <c:tx>
            <c:strRef>
              <c:f>Data!$C$1</c:f>
              <c:strCache>
                <c:ptCount val="1"/>
                <c:pt idx="0">
                  <c:v>Inventory Days</c:v>
                </c:pt>
              </c:strCache>
            </c:strRef>
          </c:tx>
          <c:spPr>
            <a:solidFill>
              <a:srgbClr val="EF7F19"/>
            </a:solidFill>
            <a:ln>
              <a:solidFill>
                <a:srgbClr val="EF7F1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Data!$A$2:$A$5</c:f>
              <c:strCache>
                <c:ptCount val="4"/>
                <c:pt idx="0">
                  <c:v>FY21</c:v>
                </c:pt>
                <c:pt idx="1">
                  <c:v>FY22</c:v>
                </c:pt>
                <c:pt idx="2">
                  <c:v>FY23</c:v>
                </c:pt>
                <c:pt idx="3">
                  <c:v>FY24</c:v>
                </c:pt>
              </c:strCache>
            </c:strRef>
          </c:cat>
          <c:val>
            <c:numRef>
              <c:f>Data!$C$2:$C$5</c:f>
              <c:numCache>
                <c:formatCode>_ * #,##0_ ;_ * \-#,##0_ ;_ * "-"??_ ;_ @_ </c:formatCode>
                <c:ptCount val="4"/>
                <c:pt idx="0">
                  <c:v>74</c:v>
                </c:pt>
                <c:pt idx="1">
                  <c:v>81</c:v>
                </c:pt>
                <c:pt idx="2">
                  <c:v>60</c:v>
                </c:pt>
                <c:pt idx="3">
                  <c:v>63</c:v>
                </c:pt>
              </c:numCache>
            </c:numRef>
          </c:val>
          <c:extLst>
            <c:ext xmlns:c16="http://schemas.microsoft.com/office/drawing/2014/chart" uri="{C3380CC4-5D6E-409C-BE32-E72D297353CC}">
              <c16:uniqueId val="{00000000-ABF8-4F21-9A0B-8ECC182D64DE}"/>
            </c:ext>
          </c:extLst>
        </c:ser>
        <c:ser>
          <c:idx val="2"/>
          <c:order val="2"/>
          <c:tx>
            <c:strRef>
              <c:f>Data!$D$1</c:f>
              <c:strCache>
                <c:ptCount val="1"/>
                <c:pt idx="0">
                  <c:v>Payable Days</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Data!$A$2:$A$5</c:f>
              <c:strCache>
                <c:ptCount val="4"/>
                <c:pt idx="0">
                  <c:v>FY21</c:v>
                </c:pt>
                <c:pt idx="1">
                  <c:v>FY22</c:v>
                </c:pt>
                <c:pt idx="2">
                  <c:v>FY23</c:v>
                </c:pt>
                <c:pt idx="3">
                  <c:v>FY24</c:v>
                </c:pt>
              </c:strCache>
            </c:strRef>
          </c:cat>
          <c:val>
            <c:numRef>
              <c:f>Data!$D$2:$D$5</c:f>
              <c:numCache>
                <c:formatCode>_ * #,##0_ ;_ * \-#,##0_ ;_ * "-"??_ ;_ @_ </c:formatCode>
                <c:ptCount val="4"/>
                <c:pt idx="0">
                  <c:v>88</c:v>
                </c:pt>
                <c:pt idx="1">
                  <c:v>84</c:v>
                </c:pt>
                <c:pt idx="2">
                  <c:v>65</c:v>
                </c:pt>
                <c:pt idx="3">
                  <c:v>74</c:v>
                </c:pt>
              </c:numCache>
            </c:numRef>
          </c:val>
          <c:extLst>
            <c:ext xmlns:c16="http://schemas.microsoft.com/office/drawing/2014/chart" uri="{C3380CC4-5D6E-409C-BE32-E72D297353CC}">
              <c16:uniqueId val="{00000001-ABF8-4F21-9A0B-8ECC182D64DE}"/>
            </c:ext>
          </c:extLst>
        </c:ser>
        <c:dLbls>
          <c:showLegendKey val="0"/>
          <c:showVal val="1"/>
          <c:showCatName val="0"/>
          <c:showSerName val="0"/>
          <c:showPercent val="0"/>
          <c:showBubbleSize val="0"/>
        </c:dLbls>
        <c:gapWidth val="103"/>
        <c:axId val="-920605920"/>
        <c:axId val="-920601024"/>
      </c:barChart>
      <c:catAx>
        <c:axId val="-920605920"/>
        <c:scaling>
          <c:orientation val="minMax"/>
        </c:scaling>
        <c:delete val="0"/>
        <c:axPos val="b"/>
        <c:numFmt formatCode="General" sourceLinked="1"/>
        <c:majorTickMark val="none"/>
        <c:minorTickMark val="none"/>
        <c:tickLblPos val="nextTo"/>
        <c:spPr>
          <a:noFill/>
          <a:ln w="3169" cap="flat" cmpd="sng" algn="ctr">
            <a:solidFill>
              <a:srgbClr val="000005"/>
            </a:solidFill>
            <a:prstDash val="solid"/>
            <a:round/>
          </a:ln>
          <a:effectLst/>
        </c:spPr>
        <c:txPr>
          <a:bodyPr rot="0" spcFirstLastPara="1" vertOverflow="ellipsis" wrap="square" anchor="ctr" anchorCtr="1"/>
          <a:lstStyle/>
          <a:p>
            <a:pPr>
              <a:defRPr sz="16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crossAx val="-920601024"/>
        <c:crosses val="autoZero"/>
        <c:auto val="0"/>
        <c:lblAlgn val="ctr"/>
        <c:lblOffset val="100"/>
        <c:tickLblSkip val="1"/>
        <c:tickMarkSkip val="1"/>
        <c:noMultiLvlLbl val="0"/>
      </c:catAx>
      <c:valAx>
        <c:axId val="-920601024"/>
        <c:scaling>
          <c:orientation val="minMax"/>
        </c:scaling>
        <c:delete val="1"/>
        <c:axPos val="l"/>
        <c:numFmt formatCode="#,##0_);\(#,##0\)" sourceLinked="0"/>
        <c:majorTickMark val="none"/>
        <c:minorTickMark val="none"/>
        <c:tickLblPos val="nextTo"/>
        <c:crossAx val="-920605920"/>
        <c:crosses val="autoZero"/>
        <c:crossBetween val="between"/>
      </c:valAx>
      <c:spPr>
        <a:noFill/>
        <a:ln w="25353">
          <a:noFill/>
        </a:ln>
        <a:effectLst/>
      </c:spPr>
    </c:plotArea>
    <c:legend>
      <c:legendPos val="b"/>
      <c:layout>
        <c:manualLayout>
          <c:xMode val="edge"/>
          <c:yMode val="edge"/>
          <c:x val="0.17907183203394317"/>
          <c:y val="9.9468090892986731E-4"/>
          <c:w val="0.73379357708903226"/>
          <c:h val="0.11228057470669008"/>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0005"/>
              </a:solidFill>
              <a:latin typeface="Cambria" panose="02040503050406030204" pitchFamily="18" charset="0"/>
              <a:ea typeface="Cambria" panose="02040503050406030204" pitchFamily="18" charset="0"/>
              <a:cs typeface="Arial"/>
            </a:defRPr>
          </a:pPr>
          <a:endParaRPr lang="en-US"/>
        </a:p>
      </c:txPr>
    </c:legend>
    <c:plotVisOnly val="1"/>
    <c:dispBlanksAs val="gap"/>
    <c:showDLblsOverMax val="0"/>
  </c:chart>
  <c:spPr>
    <a:noFill/>
    <a:ln w="9525" cap="flat" cmpd="sng" algn="ctr">
      <a:noFill/>
      <a:prstDash val="solid"/>
      <a:miter lim="800000"/>
    </a:ln>
    <a:effectLst/>
  </c:spPr>
  <c:txPr>
    <a:bodyPr/>
    <a:lstStyle/>
    <a:p>
      <a:pPr>
        <a:defRPr sz="900" b="1" i="0" u="none" strike="noStrike" baseline="0">
          <a:solidFill>
            <a:srgbClr val="000005"/>
          </a:solidFill>
          <a:latin typeface="Cambria" panose="02040503050406030204" pitchFamily="18" charset="0"/>
          <a:ea typeface="Cambria" panose="02040503050406030204" pitchFamily="18" charset="0"/>
          <a:cs typeface="Aria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0.15385</cdr:x>
      <cdr:y>0.04668</cdr:y>
    </cdr:from>
    <cdr:to>
      <cdr:x>0.77473</cdr:x>
      <cdr:y>0.11482</cdr:y>
    </cdr:to>
    <cdr:sp macro="" textlink="">
      <cdr:nvSpPr>
        <cdr:cNvPr id="2" name="TextBox 1">
          <a:extLst xmlns:a="http://schemas.openxmlformats.org/drawingml/2006/main">
            <a:ext uri="{FF2B5EF4-FFF2-40B4-BE49-F238E27FC236}">
              <a16:creationId xmlns:a16="http://schemas.microsoft.com/office/drawing/2014/main" id="{C5D7242F-10FD-CFA4-16BD-68EB20682A38}"/>
            </a:ext>
          </a:extLst>
        </cdr:cNvPr>
        <cdr:cNvSpPr txBox="1"/>
      </cdr:nvSpPr>
      <cdr:spPr>
        <a:xfrm xmlns:a="http://schemas.openxmlformats.org/drawingml/2006/main">
          <a:off x="853440" y="172641"/>
          <a:ext cx="3444240" cy="2520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0.20146</cdr:x>
      <cdr:y>0</cdr:y>
    </cdr:from>
    <cdr:to>
      <cdr:x>1</cdr:x>
      <cdr:y>0.06044</cdr:y>
    </cdr:to>
    <cdr:sp macro="" textlink="">
      <cdr:nvSpPr>
        <cdr:cNvPr id="3" name="TextBox 2">
          <a:extLst xmlns:a="http://schemas.openxmlformats.org/drawingml/2006/main">
            <a:ext uri="{FF2B5EF4-FFF2-40B4-BE49-F238E27FC236}">
              <a16:creationId xmlns:a16="http://schemas.microsoft.com/office/drawing/2014/main" id="{4D773A15-89DB-E049-6042-65D2CD1EB235}"/>
            </a:ext>
          </a:extLst>
        </cdr:cNvPr>
        <cdr:cNvSpPr txBox="1"/>
      </cdr:nvSpPr>
      <cdr:spPr>
        <a:xfrm xmlns:a="http://schemas.openxmlformats.org/drawingml/2006/main">
          <a:off x="1117571" y="-1400387"/>
          <a:ext cx="4429789" cy="2235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N"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5E500-7EBC-404F-D813-E20BE18CB9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8F58BF-1277-F682-B9FD-DFF4B42B8D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C28FB-2A90-9F4D-B03A-7590DAF977E7}" type="datetimeFigureOut">
              <a:rPr lang="en-US" smtClean="0"/>
              <a:t>11/15/24</a:t>
            </a:fld>
            <a:endParaRPr lang="en-US"/>
          </a:p>
        </p:txBody>
      </p:sp>
      <p:sp>
        <p:nvSpPr>
          <p:cNvPr id="4" name="Footer Placeholder 3">
            <a:extLst>
              <a:ext uri="{FF2B5EF4-FFF2-40B4-BE49-F238E27FC236}">
                <a16:creationId xmlns:a16="http://schemas.microsoft.com/office/drawing/2014/main" id="{C1C71D55-F50B-251E-9CE1-0172395DB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FCA1DAB-6CF4-1D3A-1A07-98759F6A3A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A359E2-56D7-AB46-9D7E-E709D8B511C5}" type="slidenum">
              <a:rPr lang="en-US" smtClean="0"/>
              <a:t>‹#›</a:t>
            </a:fld>
            <a:endParaRPr lang="en-US"/>
          </a:p>
        </p:txBody>
      </p:sp>
    </p:spTree>
    <p:extLst>
      <p:ext uri="{BB962C8B-B14F-4D97-AF65-F5344CB8AC3E}">
        <p14:creationId xmlns:p14="http://schemas.microsoft.com/office/powerpoint/2010/main" val="3283766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6AC8C-402F-4040-8054-79F6EDF3A41C}" type="datetimeFigureOut">
              <a:rPr lang="en-IN" smtClean="0"/>
              <a:t>15/11/24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6DEB2-C27D-4576-8A3D-B1B096A45996}" type="slidenum">
              <a:rPr lang="en-IN" smtClean="0"/>
              <a:t>‹#›</a:t>
            </a:fld>
            <a:endParaRPr lang="en-IN"/>
          </a:p>
        </p:txBody>
      </p:sp>
    </p:spTree>
    <p:extLst>
      <p:ext uri="{BB962C8B-B14F-4D97-AF65-F5344CB8AC3E}">
        <p14:creationId xmlns:p14="http://schemas.microsoft.com/office/powerpoint/2010/main" val="365618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a:t>
            </a:fld>
            <a:endParaRPr lang="en-IN"/>
          </a:p>
        </p:txBody>
      </p:sp>
    </p:spTree>
    <p:extLst>
      <p:ext uri="{BB962C8B-B14F-4D97-AF65-F5344CB8AC3E}">
        <p14:creationId xmlns:p14="http://schemas.microsoft.com/office/powerpoint/2010/main" val="3240805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16</a:t>
            </a:fld>
            <a:endParaRPr lang="en-IN"/>
          </a:p>
        </p:txBody>
      </p:sp>
    </p:spTree>
    <p:extLst>
      <p:ext uri="{BB962C8B-B14F-4D97-AF65-F5344CB8AC3E}">
        <p14:creationId xmlns:p14="http://schemas.microsoft.com/office/powerpoint/2010/main" val="427795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17</a:t>
            </a:fld>
            <a:endParaRPr lang="en-IN"/>
          </a:p>
        </p:txBody>
      </p:sp>
    </p:spTree>
    <p:extLst>
      <p:ext uri="{BB962C8B-B14F-4D97-AF65-F5344CB8AC3E}">
        <p14:creationId xmlns:p14="http://schemas.microsoft.com/office/powerpoint/2010/main" val="47067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18</a:t>
            </a:fld>
            <a:endParaRPr lang="en-IN"/>
          </a:p>
        </p:txBody>
      </p:sp>
    </p:spTree>
    <p:extLst>
      <p:ext uri="{BB962C8B-B14F-4D97-AF65-F5344CB8AC3E}">
        <p14:creationId xmlns:p14="http://schemas.microsoft.com/office/powerpoint/2010/main" val="310201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20</a:t>
            </a:fld>
            <a:endParaRPr lang="en-IN"/>
          </a:p>
        </p:txBody>
      </p:sp>
    </p:spTree>
    <p:extLst>
      <p:ext uri="{BB962C8B-B14F-4D97-AF65-F5344CB8AC3E}">
        <p14:creationId xmlns:p14="http://schemas.microsoft.com/office/powerpoint/2010/main" val="2909221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a:t>Screenshot 2024-07-26 at 11.44.20 AMFRP Manufacturing Leader</a:t>
            </a:r>
            <a:r>
              <a:rPr lang="en-IN"/>
              <a:t>: Aeron excels in  production and distribution of </a:t>
            </a:r>
            <a:r>
              <a:rPr lang="en-IN" err="1"/>
              <a:t>Fiber</a:t>
            </a:r>
            <a:r>
              <a:rPr lang="en-IN"/>
              <a:t> Reinforced Polymer (FRP) products.</a:t>
            </a:r>
          </a:p>
          <a:p>
            <a:r>
              <a:rPr lang="en-IN" b="1"/>
              <a:t>End-to-End Solutions</a:t>
            </a:r>
            <a:r>
              <a:rPr lang="en-IN"/>
              <a:t>: Provides complete services from design to after-sales support.</a:t>
            </a:r>
          </a:p>
          <a:p>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Aeron Composite Private Limited is a premier manufacturer and distributor of high-performance </a:t>
            </a:r>
            <a:r>
              <a:rPr lang="en-IN" err="1"/>
              <a:t>Fiber</a:t>
            </a:r>
            <a:r>
              <a:rPr lang="en-IN"/>
              <a:t> Reinforced Polymer (FRP) composite products. With state-of-the-art facilities and a team of experienced engineers, the company delivers end-to-end solutions from design to after-sales support. Aeron's commitment to innovation and customer satisfaction make it a leader in the composite industry.</a:t>
            </a:r>
          </a:p>
          <a:p>
            <a:endParaRPr lang="en-IN"/>
          </a:p>
          <a:p>
            <a:r>
              <a:rPr lang="en-US"/>
              <a:t>EBITDA Margins – 5.48% </a:t>
            </a:r>
          </a:p>
          <a:p>
            <a:r>
              <a:rPr lang="en-US"/>
              <a:t>PAT Margin – 3.69%</a:t>
            </a:r>
          </a:p>
          <a:p>
            <a:r>
              <a:rPr lang="en-US"/>
              <a:t>ROCE- 27.52% </a:t>
            </a:r>
          </a:p>
          <a:p>
            <a:r>
              <a:rPr lang="en-US"/>
              <a:t>Revenue from Operation - </a:t>
            </a:r>
            <a:r>
              <a:rPr lang="en-IN"/>
              <a:t>17938.42</a:t>
            </a:r>
            <a:r>
              <a:rPr lang="en-US"/>
              <a:t> ( </a:t>
            </a:r>
            <a:r>
              <a:rPr lang="en-US" err="1"/>
              <a:t>Rs</a:t>
            </a:r>
            <a:r>
              <a:rPr lang="en-US"/>
              <a:t>. lakh)</a:t>
            </a:r>
          </a:p>
          <a:p>
            <a:r>
              <a:rPr lang="en-IN"/>
              <a:t>Aeron Composite’s leadership team, composed of industry veterans with deep expertise in composite materials and strategic management, drives the company’s sustained growth and innovation. Their proven track record in navigating complex market dynamics and their strategic vision ensure Aeron Composite remains at the forefront of the industry, delivering consistent profitability and competitive advantage.</a:t>
            </a:r>
            <a:endParaRPr lang="en-US"/>
          </a:p>
          <a:p>
            <a:endParaRPr lang="en-US"/>
          </a:p>
          <a:p>
            <a:r>
              <a:rPr lang="en-IN"/>
              <a:t>Through strategic alliances with top industry players and research institutions, Aeron Composite enhances its R&amp;D capabilities, fostering continuous technological advancements. These partnerships enable the company to stay ahead of market trends, rapidly adapt to evolving customer needs, and deliver superior products, solidifying its market leadership and innovation prowess.</a:t>
            </a:r>
            <a:endParaRPr lang="en-US"/>
          </a:p>
          <a:p>
            <a:endParaRPr lang="en-US"/>
          </a:p>
          <a:p>
            <a:r>
              <a:rPr lang="en-IN"/>
              <a:t>Aeron Composite sets the benchmark in the industry with its advanced composite materials that deliver exceptional strength, durability, and lightweight properties. By consistently exceeding industry standards, Aeron Composite ensures unmatched reliability and performance for aerospace, automotive, and construction applications, positioning itself as the preferred choice for high-performance solutions.</a:t>
            </a:r>
            <a:endParaRPr lang="en-US"/>
          </a:p>
          <a:p>
            <a:endParaRPr lang="en-US"/>
          </a:p>
          <a:p>
            <a:r>
              <a:rPr lang="en-IN"/>
              <a:t>The burgeoning demand for lightweight, high-performance composite materials across key sectors such as aerospace, automotive, wind energy, and construction provides a robust growth outlook for Aeron Composite. By strategically positioning itself to leverage these strong industry tailwinds, Aeron Composite ensures a sustainable growth trajectory and reinforced market dominance.</a:t>
            </a:r>
          </a:p>
          <a:p>
            <a:endParaRPr lang="en-US"/>
          </a:p>
          <a:p>
            <a:r>
              <a:rPr lang="en-IN"/>
              <a:t>Aeron Composite's solid balance sheet, characterized by robust liquidity, low debt levels, and a strong capital structure, provides a foundation of financial resilience. This financial strength enables the company to make strategic investments in R&amp;D, expand capacity, and penetrate new markets, ensuring long-term value creation and the agility to capitalize on emerging growth opportunities.</a:t>
            </a:r>
            <a:endParaRPr lang="en-US"/>
          </a:p>
          <a:p>
            <a:endParaRPr lang="en-US"/>
          </a:p>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21</a:t>
            </a:fld>
            <a:endParaRPr lang="en-IN"/>
          </a:p>
        </p:txBody>
      </p:sp>
    </p:spTree>
    <p:extLst>
      <p:ext uri="{BB962C8B-B14F-4D97-AF65-F5344CB8AC3E}">
        <p14:creationId xmlns:p14="http://schemas.microsoft.com/office/powerpoint/2010/main" val="916657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a:t>Screenshot 2024-07-26 at 11.44.20 AMFRP Manufacturing Leader</a:t>
            </a:r>
            <a:r>
              <a:rPr lang="en-IN"/>
              <a:t>: Aeron excels in  production and distribution of </a:t>
            </a:r>
            <a:r>
              <a:rPr lang="en-IN" err="1"/>
              <a:t>Fiber</a:t>
            </a:r>
            <a:r>
              <a:rPr lang="en-IN"/>
              <a:t> Reinforced Polymer (FRP) products.</a:t>
            </a:r>
          </a:p>
          <a:p>
            <a:r>
              <a:rPr lang="en-IN" b="1"/>
              <a:t>End-to-End Solutions</a:t>
            </a:r>
            <a:r>
              <a:rPr lang="en-IN"/>
              <a:t>: Provides complete services from design to after-sales support.</a:t>
            </a:r>
          </a:p>
          <a:p>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Aeron Composite Private Limited is a premier manufacturer and distributor of high-performance </a:t>
            </a:r>
            <a:r>
              <a:rPr lang="en-IN" err="1"/>
              <a:t>Fiber</a:t>
            </a:r>
            <a:r>
              <a:rPr lang="en-IN"/>
              <a:t> Reinforced Polymer (FRP) composite products. With state-of-the-art facilities and a team of experienced engineers, the company delivers end-to-end solutions from design to after-sales support. Aeron's commitment to innovation and customer satisfaction make it a leader in the composite industry.</a:t>
            </a:r>
          </a:p>
          <a:p>
            <a:endParaRPr lang="en-IN"/>
          </a:p>
          <a:p>
            <a:r>
              <a:rPr lang="en-US"/>
              <a:t>EBITDA Margins – 5.48% </a:t>
            </a:r>
          </a:p>
          <a:p>
            <a:r>
              <a:rPr lang="en-US"/>
              <a:t>PAT Margin – 3.69%</a:t>
            </a:r>
          </a:p>
          <a:p>
            <a:r>
              <a:rPr lang="en-US"/>
              <a:t>ROCE- 27.52% </a:t>
            </a:r>
          </a:p>
          <a:p>
            <a:r>
              <a:rPr lang="en-US"/>
              <a:t>Revenue from Operation - </a:t>
            </a:r>
            <a:r>
              <a:rPr lang="en-IN"/>
              <a:t>17938.42</a:t>
            </a:r>
            <a:r>
              <a:rPr lang="en-US"/>
              <a:t> ( </a:t>
            </a:r>
            <a:r>
              <a:rPr lang="en-US" err="1"/>
              <a:t>Rs</a:t>
            </a:r>
            <a:r>
              <a:rPr lang="en-US"/>
              <a:t>. lakh)</a:t>
            </a:r>
          </a:p>
          <a:p>
            <a:r>
              <a:rPr lang="en-IN"/>
              <a:t>Aeron Composite’s leadership team, composed of industry veterans with deep expertise in composite materials and strategic management, drives the company’s sustained growth and innovation. Their proven track record in navigating complex market dynamics and their strategic vision ensure Aeron Composite remains at the forefront of the industry, delivering consistent profitability and competitive advantage.</a:t>
            </a:r>
            <a:endParaRPr lang="en-US"/>
          </a:p>
          <a:p>
            <a:endParaRPr lang="en-US"/>
          </a:p>
          <a:p>
            <a:r>
              <a:rPr lang="en-IN"/>
              <a:t>Through strategic alliances with top industry players and research institutions, Aeron Composite enhances its R&amp;D capabilities, fostering continuous technological advancements. These partnerships enable the company to stay ahead of market trends, rapidly adapt to evolving customer needs, and deliver superior products, solidifying its market leadership and innovation prowess.</a:t>
            </a:r>
            <a:endParaRPr lang="en-US"/>
          </a:p>
          <a:p>
            <a:endParaRPr lang="en-US"/>
          </a:p>
          <a:p>
            <a:r>
              <a:rPr lang="en-IN"/>
              <a:t>Aeron Composite sets the benchmark in the industry with its advanced composite materials that deliver exceptional strength, durability, and lightweight properties. By consistently exceeding industry standards, Aeron Composite ensures unmatched reliability and performance for aerospace, automotive, and construction applications, positioning itself as the preferred choice for high-performance solutions.</a:t>
            </a:r>
            <a:endParaRPr lang="en-US"/>
          </a:p>
          <a:p>
            <a:endParaRPr lang="en-US"/>
          </a:p>
          <a:p>
            <a:r>
              <a:rPr lang="en-IN"/>
              <a:t>The burgeoning demand for lightweight, high-performance composite materials across key sectors such as aerospace, automotive, wind energy, and construction provides a robust growth outlook for Aeron Composite. By strategically positioning itself to leverage these strong industry tailwinds, Aeron Composite ensures a sustainable growth trajectory and reinforced market dominance.</a:t>
            </a:r>
          </a:p>
          <a:p>
            <a:endParaRPr lang="en-US"/>
          </a:p>
          <a:p>
            <a:r>
              <a:rPr lang="en-IN"/>
              <a:t>Aeron Composite's solid balance sheet, characterized by robust liquidity, low debt levels, and a strong capital structure, provides a foundation of financial resilience. This financial strength enables the company to make strategic investments in R&amp;D, expand capacity, and penetrate new markets, ensuring long-term value creation and the agility to capitalize on emerging growth opportunities.</a:t>
            </a:r>
            <a:endParaRPr lang="en-US"/>
          </a:p>
          <a:p>
            <a:endParaRPr lang="en-US"/>
          </a:p>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22</a:t>
            </a:fld>
            <a:endParaRPr lang="en-IN"/>
          </a:p>
        </p:txBody>
      </p:sp>
    </p:spTree>
    <p:extLst>
      <p:ext uri="{BB962C8B-B14F-4D97-AF65-F5344CB8AC3E}">
        <p14:creationId xmlns:p14="http://schemas.microsoft.com/office/powerpoint/2010/main" val="101548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BIS Code provided by client</a:t>
            </a:r>
            <a:endParaRPr lang="en-IN" dirty="0"/>
          </a:p>
        </p:txBody>
      </p:sp>
      <p:sp>
        <p:nvSpPr>
          <p:cNvPr id="4" name="Slide Number Placeholder 3"/>
          <p:cNvSpPr>
            <a:spLocks noGrp="1"/>
          </p:cNvSpPr>
          <p:nvPr>
            <p:ph type="sldNum" sz="quarter" idx="10"/>
          </p:nvPr>
        </p:nvSpPr>
        <p:spPr/>
        <p:txBody>
          <a:bodyPr/>
          <a:lstStyle/>
          <a:p>
            <a:fld id="{EEB6DEB2-C27D-4576-8A3D-B1B096A45996}" type="slidenum">
              <a:rPr lang="en-IN" smtClean="0"/>
              <a:t>23</a:t>
            </a:fld>
            <a:endParaRPr lang="en-IN"/>
          </a:p>
        </p:txBody>
      </p:sp>
    </p:spTree>
    <p:extLst>
      <p:ext uri="{BB962C8B-B14F-4D97-AF65-F5344CB8AC3E}">
        <p14:creationId xmlns:p14="http://schemas.microsoft.com/office/powerpoint/2010/main" val="3013996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24</a:t>
            </a:fld>
            <a:endParaRPr lang="en-IN"/>
          </a:p>
        </p:txBody>
      </p:sp>
    </p:spTree>
    <p:extLst>
      <p:ext uri="{BB962C8B-B14F-4D97-AF65-F5344CB8AC3E}">
        <p14:creationId xmlns:p14="http://schemas.microsoft.com/office/powerpoint/2010/main" val="365978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25</a:t>
            </a:fld>
            <a:endParaRPr lang="en-IN"/>
          </a:p>
        </p:txBody>
      </p:sp>
    </p:spTree>
    <p:extLst>
      <p:ext uri="{BB962C8B-B14F-4D97-AF65-F5344CB8AC3E}">
        <p14:creationId xmlns:p14="http://schemas.microsoft.com/office/powerpoint/2010/main" val="3063722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27</a:t>
            </a:fld>
            <a:endParaRPr lang="en-IN"/>
          </a:p>
        </p:txBody>
      </p:sp>
    </p:spTree>
    <p:extLst>
      <p:ext uri="{BB962C8B-B14F-4D97-AF65-F5344CB8AC3E}">
        <p14:creationId xmlns:p14="http://schemas.microsoft.com/office/powerpoint/2010/main" val="304242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8</a:t>
            </a:fld>
            <a:endParaRPr lang="en-IN"/>
          </a:p>
        </p:txBody>
      </p:sp>
    </p:spTree>
    <p:extLst>
      <p:ext uri="{BB962C8B-B14F-4D97-AF65-F5344CB8AC3E}">
        <p14:creationId xmlns:p14="http://schemas.microsoft.com/office/powerpoint/2010/main" val="2581171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28</a:t>
            </a:fld>
            <a:endParaRPr lang="en-IN"/>
          </a:p>
        </p:txBody>
      </p:sp>
    </p:spTree>
    <p:extLst>
      <p:ext uri="{BB962C8B-B14F-4D97-AF65-F5344CB8AC3E}">
        <p14:creationId xmlns:p14="http://schemas.microsoft.com/office/powerpoint/2010/main" val="339848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29</a:t>
            </a:fld>
            <a:endParaRPr lang="en-IN"/>
          </a:p>
        </p:txBody>
      </p:sp>
    </p:spTree>
    <p:extLst>
      <p:ext uri="{BB962C8B-B14F-4D97-AF65-F5344CB8AC3E}">
        <p14:creationId xmlns:p14="http://schemas.microsoft.com/office/powerpoint/2010/main" val="3294484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30</a:t>
            </a:fld>
            <a:endParaRPr lang="en-IN"/>
          </a:p>
        </p:txBody>
      </p:sp>
    </p:spTree>
    <p:extLst>
      <p:ext uri="{BB962C8B-B14F-4D97-AF65-F5344CB8AC3E}">
        <p14:creationId xmlns:p14="http://schemas.microsoft.com/office/powerpoint/2010/main" val="35903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32</a:t>
            </a:fld>
            <a:endParaRPr lang="en-IN"/>
          </a:p>
        </p:txBody>
      </p:sp>
    </p:spTree>
    <p:extLst>
      <p:ext uri="{BB962C8B-B14F-4D97-AF65-F5344CB8AC3E}">
        <p14:creationId xmlns:p14="http://schemas.microsoft.com/office/powerpoint/2010/main" val="1263357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33</a:t>
            </a:fld>
            <a:endParaRPr lang="en-IN"/>
          </a:p>
        </p:txBody>
      </p:sp>
    </p:spTree>
    <p:extLst>
      <p:ext uri="{BB962C8B-B14F-4D97-AF65-F5344CB8AC3E}">
        <p14:creationId xmlns:p14="http://schemas.microsoft.com/office/powerpoint/2010/main" val="1131521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34</a:t>
            </a:fld>
            <a:endParaRPr lang="en-IN"/>
          </a:p>
        </p:txBody>
      </p:sp>
    </p:spTree>
    <p:extLst>
      <p:ext uri="{BB962C8B-B14F-4D97-AF65-F5344CB8AC3E}">
        <p14:creationId xmlns:p14="http://schemas.microsoft.com/office/powerpoint/2010/main" val="2589905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35</a:t>
            </a:fld>
            <a:endParaRPr lang="en-IN"/>
          </a:p>
        </p:txBody>
      </p:sp>
    </p:spTree>
    <p:extLst>
      <p:ext uri="{BB962C8B-B14F-4D97-AF65-F5344CB8AC3E}">
        <p14:creationId xmlns:p14="http://schemas.microsoft.com/office/powerpoint/2010/main" val="423824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9</a:t>
            </a:fld>
            <a:endParaRPr lang="en-IN"/>
          </a:p>
        </p:txBody>
      </p:sp>
    </p:spTree>
    <p:extLst>
      <p:ext uri="{BB962C8B-B14F-4D97-AF65-F5344CB8AC3E}">
        <p14:creationId xmlns:p14="http://schemas.microsoft.com/office/powerpoint/2010/main" val="91424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10</a:t>
            </a:fld>
            <a:endParaRPr lang="en-IN"/>
          </a:p>
        </p:txBody>
      </p:sp>
    </p:spTree>
    <p:extLst>
      <p:ext uri="{BB962C8B-B14F-4D97-AF65-F5344CB8AC3E}">
        <p14:creationId xmlns:p14="http://schemas.microsoft.com/office/powerpoint/2010/main" val="418219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11</a:t>
            </a:fld>
            <a:endParaRPr lang="en-IN"/>
          </a:p>
        </p:txBody>
      </p:sp>
    </p:spTree>
    <p:extLst>
      <p:ext uri="{BB962C8B-B14F-4D97-AF65-F5344CB8AC3E}">
        <p14:creationId xmlns:p14="http://schemas.microsoft.com/office/powerpoint/2010/main" val="205898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12</a:t>
            </a:fld>
            <a:endParaRPr lang="en-IN"/>
          </a:p>
        </p:txBody>
      </p:sp>
    </p:spTree>
    <p:extLst>
      <p:ext uri="{BB962C8B-B14F-4D97-AF65-F5344CB8AC3E}">
        <p14:creationId xmlns:p14="http://schemas.microsoft.com/office/powerpoint/2010/main" val="181805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13</a:t>
            </a:fld>
            <a:endParaRPr lang="en-IN"/>
          </a:p>
        </p:txBody>
      </p:sp>
    </p:spTree>
    <p:extLst>
      <p:ext uri="{BB962C8B-B14F-4D97-AF65-F5344CB8AC3E}">
        <p14:creationId xmlns:p14="http://schemas.microsoft.com/office/powerpoint/2010/main" val="330087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14</a:t>
            </a:fld>
            <a:endParaRPr lang="en-IN"/>
          </a:p>
        </p:txBody>
      </p:sp>
    </p:spTree>
    <p:extLst>
      <p:ext uri="{BB962C8B-B14F-4D97-AF65-F5344CB8AC3E}">
        <p14:creationId xmlns:p14="http://schemas.microsoft.com/office/powerpoint/2010/main" val="408382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EB6DEB2-C27D-4576-8A3D-B1B096A45996}" type="slidenum">
              <a:rPr lang="en-IN" smtClean="0"/>
              <a:t>15</a:t>
            </a:fld>
            <a:endParaRPr lang="en-IN"/>
          </a:p>
        </p:txBody>
      </p:sp>
    </p:spTree>
    <p:extLst>
      <p:ext uri="{BB962C8B-B14F-4D97-AF65-F5344CB8AC3E}">
        <p14:creationId xmlns:p14="http://schemas.microsoft.com/office/powerpoint/2010/main" val="3197442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738E1-0A0C-A14A-9DC3-AFD7F2481C9B}" type="datetime1">
              <a:rPr lang="en-IN" smtClean="0"/>
              <a:t>15/11/24</a:t>
            </a:fld>
            <a:endParaRPr lang="en-US"/>
          </a:p>
        </p:txBody>
      </p:sp>
      <p:sp>
        <p:nvSpPr>
          <p:cNvPr id="5" name="Footer Placeholder 4"/>
          <p:cNvSpPr>
            <a:spLocks noGrp="1"/>
          </p:cNvSpPr>
          <p:nvPr>
            <p:ph type="ftr" sz="quarter" idx="11"/>
          </p:nvPr>
        </p:nvSpPr>
        <p:spPr/>
        <p:txBody>
          <a:bodyPr/>
          <a:lstStyle/>
          <a:p>
            <a:r>
              <a:rPr lang="en-US"/>
              <a:t>https://www.aeroncomposites.com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bg object 16"/>
          <p:cNvPicPr/>
          <p:nvPr userDrawn="1"/>
        </p:nvPicPr>
        <p:blipFill>
          <a:blip r:embed="rId2" cstate="print"/>
          <a:stretch>
            <a:fillRect/>
          </a:stretch>
        </p:blipFill>
        <p:spPr>
          <a:xfrm>
            <a:off x="0" y="1"/>
            <a:ext cx="7299960" cy="10287000"/>
          </a:xfrm>
          <a:prstGeom prst="rect">
            <a:avLst/>
          </a:prstGeom>
        </p:spPr>
      </p:pic>
      <p:pic>
        <p:nvPicPr>
          <p:cNvPr id="8" name="bg object 16"/>
          <p:cNvPicPr/>
          <p:nvPr userDrawn="1"/>
        </p:nvPicPr>
        <p:blipFill>
          <a:blip r:embed="rId2" cstate="print"/>
          <a:stretch>
            <a:fillRect/>
          </a:stretch>
        </p:blipFill>
        <p:spPr>
          <a:xfrm>
            <a:off x="7315200" y="1"/>
            <a:ext cx="7299960" cy="10287000"/>
          </a:xfrm>
          <a:prstGeom prst="rect">
            <a:avLst/>
          </a:prstGeom>
        </p:spPr>
      </p:pic>
      <p:pic>
        <p:nvPicPr>
          <p:cNvPr id="9" name="bg object 16"/>
          <p:cNvPicPr/>
          <p:nvPr userDrawn="1"/>
        </p:nvPicPr>
        <p:blipFill rotWithShape="1">
          <a:blip r:embed="rId2" cstate="print"/>
          <a:srcRect r="49896"/>
          <a:stretch/>
        </p:blipFill>
        <p:spPr>
          <a:xfrm>
            <a:off x="14615160" y="1"/>
            <a:ext cx="3657600" cy="10287000"/>
          </a:xfrm>
          <a:prstGeom prst="rect">
            <a:avLst/>
          </a:prstGeom>
        </p:spPr>
      </p:pic>
      <p:pic>
        <p:nvPicPr>
          <p:cNvPr id="10" name="bg object 17"/>
          <p:cNvPicPr/>
          <p:nvPr userDrawn="1"/>
        </p:nvPicPr>
        <p:blipFill>
          <a:blip r:embed="rId3" cstate="print"/>
          <a:stretch>
            <a:fillRect/>
          </a:stretch>
        </p:blipFill>
        <p:spPr>
          <a:xfrm>
            <a:off x="0" y="-1"/>
            <a:ext cx="18288000" cy="10287001"/>
          </a:xfrm>
          <a:prstGeom prst="rect">
            <a:avLst/>
          </a:prstGeom>
        </p:spPr>
      </p:pic>
      <p:pic>
        <p:nvPicPr>
          <p:cNvPr id="11" name="bg object 18"/>
          <p:cNvPicPr>
            <a:picLocks noChangeAspect="1"/>
          </p:cNvPicPr>
          <p:nvPr userDrawn="1"/>
        </p:nvPicPr>
        <p:blipFill>
          <a:blip r:embed="rId4" cstate="print"/>
          <a:stretch>
            <a:fillRect/>
          </a:stretch>
        </p:blipFill>
        <p:spPr>
          <a:xfrm>
            <a:off x="2336612" y="672304"/>
            <a:ext cx="5153013" cy="31967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D5533-2D8C-2042-AE72-30C9D96B8C6C}" type="datetime1">
              <a:rPr lang="en-IN" smtClean="0"/>
              <a:t>15/11/24</a:t>
            </a:fld>
            <a:endParaRPr lang="en-US"/>
          </a:p>
        </p:txBody>
      </p:sp>
      <p:sp>
        <p:nvSpPr>
          <p:cNvPr id="5" name="Footer Placeholder 4"/>
          <p:cNvSpPr>
            <a:spLocks noGrp="1"/>
          </p:cNvSpPr>
          <p:nvPr>
            <p:ph type="ftr" sz="quarter" idx="11"/>
          </p:nvPr>
        </p:nvSpPr>
        <p:spPr/>
        <p:txBody>
          <a:bodyPr/>
          <a:lstStyle/>
          <a:p>
            <a:r>
              <a:rPr lang="en-US"/>
              <a:t>https://www.aeroncomposites.com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34CDA-EA70-FE49-AFAA-B3BC9E71FEC7}" type="datetime1">
              <a:rPr lang="en-IN" smtClean="0"/>
              <a:t>15/11/24</a:t>
            </a:fld>
            <a:endParaRPr lang="en-US"/>
          </a:p>
        </p:txBody>
      </p:sp>
      <p:sp>
        <p:nvSpPr>
          <p:cNvPr id="5" name="Footer Placeholder 4"/>
          <p:cNvSpPr>
            <a:spLocks noGrp="1"/>
          </p:cNvSpPr>
          <p:nvPr>
            <p:ph type="ftr" sz="quarter" idx="11"/>
          </p:nvPr>
        </p:nvSpPr>
        <p:spPr/>
        <p:txBody>
          <a:bodyPr/>
          <a:lstStyle/>
          <a:p>
            <a:r>
              <a:rPr lang="en-US"/>
              <a:t>https://www.aeroncomposites.com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9140305" y="-2919"/>
            <a:ext cx="5402010" cy="10322721"/>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sz="2700"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10745537" y="0"/>
            <a:ext cx="7537238" cy="10287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10334645" y="1"/>
            <a:ext cx="2733183" cy="10307171"/>
          </a:xfrm>
          <a:prstGeom prst="line">
            <a:avLst/>
          </a:prstGeom>
          <a:ln w="22225">
            <a:solidFill>
              <a:srgbClr val="843F06"/>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1236362" y="9436162"/>
            <a:ext cx="9955607" cy="547688"/>
          </a:xfrm>
          <a:prstGeom prst="rect">
            <a:avLst/>
          </a:prstGeom>
        </p:spPr>
        <p:txBody>
          <a:bodyPr/>
          <a:lstStyle>
            <a:lvl1pPr>
              <a:defRPr sz="1650" b="0" i="0" cap="all" baseline="0">
                <a:solidFill>
                  <a:schemeClr val="tx1"/>
                </a:solidFill>
                <a:latin typeface="+mn-lt"/>
              </a:defRPr>
            </a:lvl1pPr>
          </a:lstStyle>
          <a:p>
            <a:r>
              <a:rPr lang="en-US"/>
              <a:t>https://www.aeroncomposites.com</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6152819" y="9436162"/>
            <a:ext cx="926868" cy="547688"/>
          </a:xfrm>
          <a:prstGeom prst="rect">
            <a:avLst/>
          </a:prstGeom>
        </p:spPr>
        <p:txBody>
          <a:bodyPr/>
          <a:lstStyle>
            <a:lvl1pPr algn="r">
              <a:defRPr sz="165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1194484" y="480061"/>
            <a:ext cx="10098356" cy="1525721"/>
          </a:xfrm>
        </p:spPr>
        <p:txBody>
          <a:bodyPr anchor="b">
            <a:noAutofit/>
          </a:bodyPr>
          <a:lstStyle>
            <a:lvl1pPr algn="l">
              <a:lnSpc>
                <a:spcPct val="90000"/>
              </a:lnSpc>
              <a:defRPr sz="5400" spc="15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1236364" y="2624218"/>
            <a:ext cx="1182959" cy="800100"/>
          </a:xfrm>
        </p:spPr>
        <p:txBody>
          <a:bodyPr lIns="0" tIns="0" rIns="0" bIns="0" anchor="ctr">
            <a:noAutofit/>
          </a:bodyPr>
          <a:lstStyle>
            <a:lvl1pPr marL="0" indent="0" algn="ctr">
              <a:lnSpc>
                <a:spcPct val="60000"/>
              </a:lnSpc>
              <a:spcBef>
                <a:spcPts val="0"/>
              </a:spcBef>
              <a:spcAft>
                <a:spcPts val="0"/>
              </a:spcAft>
              <a:buNone/>
              <a:defRPr sz="6600" b="0" spc="150" baseline="-25000">
                <a:solidFill>
                  <a:schemeClr val="tx2"/>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2465069" y="2624218"/>
            <a:ext cx="8827769" cy="800100"/>
          </a:xfrm>
        </p:spPr>
        <p:txBody>
          <a:bodyPr bIns="0" anchor="b"/>
          <a:lstStyle>
            <a:lvl1pPr marL="0" indent="0">
              <a:buNone/>
              <a:defRPr>
                <a:solidFill>
                  <a:schemeClr val="tx1">
                    <a:lumMod val="50000"/>
                    <a:lumOff val="50000"/>
                  </a:schemeClr>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1236364" y="4510364"/>
            <a:ext cx="1182959" cy="800100"/>
          </a:xfrm>
        </p:spPr>
        <p:txBody>
          <a:bodyPr lIns="0" tIns="0" rIns="0" bIns="0" anchor="ctr">
            <a:noAutofit/>
          </a:bodyPr>
          <a:lstStyle>
            <a:lvl1pPr marL="0" indent="0" algn="ctr">
              <a:lnSpc>
                <a:spcPct val="60000"/>
              </a:lnSpc>
              <a:spcBef>
                <a:spcPts val="0"/>
              </a:spcBef>
              <a:spcAft>
                <a:spcPts val="0"/>
              </a:spcAft>
              <a:buNone/>
              <a:defRPr sz="6600" b="0" spc="150" baseline="-25000">
                <a:solidFill>
                  <a:schemeClr val="tx2"/>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2465069" y="4514420"/>
            <a:ext cx="8827769" cy="800100"/>
          </a:xfrm>
        </p:spPr>
        <p:txBody>
          <a:bodyPr bIns="0" anchor="b"/>
          <a:lstStyle>
            <a:lvl1pPr marL="0" indent="0">
              <a:buNone/>
              <a:defRPr>
                <a:solidFill>
                  <a:schemeClr val="tx1">
                    <a:lumMod val="50000"/>
                    <a:lumOff val="50000"/>
                  </a:schemeClr>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1236364" y="5453675"/>
            <a:ext cx="1182959" cy="800100"/>
          </a:xfrm>
        </p:spPr>
        <p:txBody>
          <a:bodyPr lIns="0" tIns="0" rIns="0" bIns="0" anchor="ctr">
            <a:noAutofit/>
          </a:bodyPr>
          <a:lstStyle>
            <a:lvl1pPr marL="0" indent="0" algn="ctr">
              <a:lnSpc>
                <a:spcPct val="60000"/>
              </a:lnSpc>
              <a:spcBef>
                <a:spcPts val="0"/>
              </a:spcBef>
              <a:spcAft>
                <a:spcPts val="0"/>
              </a:spcAft>
              <a:buNone/>
              <a:defRPr sz="6600" b="0" spc="150" baseline="-25000">
                <a:solidFill>
                  <a:schemeClr val="tx2"/>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2465069" y="5457254"/>
            <a:ext cx="8827769" cy="800100"/>
          </a:xfrm>
        </p:spPr>
        <p:txBody>
          <a:bodyPr bIns="0" anchor="b"/>
          <a:lstStyle>
            <a:lvl1pPr marL="0" indent="0">
              <a:buNone/>
              <a:defRPr>
                <a:solidFill>
                  <a:schemeClr val="tx1">
                    <a:lumMod val="50000"/>
                    <a:lumOff val="50000"/>
                  </a:schemeClr>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1236364" y="6396984"/>
            <a:ext cx="1182959" cy="800100"/>
          </a:xfrm>
        </p:spPr>
        <p:txBody>
          <a:bodyPr lIns="0" tIns="0" rIns="0" bIns="0" anchor="ctr">
            <a:noAutofit/>
          </a:bodyPr>
          <a:lstStyle>
            <a:lvl1pPr marL="0" indent="0" algn="ctr">
              <a:lnSpc>
                <a:spcPct val="60000"/>
              </a:lnSpc>
              <a:spcBef>
                <a:spcPts val="0"/>
              </a:spcBef>
              <a:spcAft>
                <a:spcPts val="0"/>
              </a:spcAft>
              <a:buNone/>
              <a:defRPr sz="6600" b="0" spc="150" baseline="-25000">
                <a:solidFill>
                  <a:schemeClr val="tx2"/>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2465069" y="6404621"/>
            <a:ext cx="8827769" cy="800100"/>
          </a:xfrm>
        </p:spPr>
        <p:txBody>
          <a:bodyPr bIns="0" anchor="b"/>
          <a:lstStyle>
            <a:lvl1pPr marL="0" indent="0">
              <a:buNone/>
              <a:defRPr>
                <a:solidFill>
                  <a:schemeClr val="tx1">
                    <a:lumMod val="50000"/>
                    <a:lumOff val="50000"/>
                  </a:schemeClr>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1236364" y="3567053"/>
            <a:ext cx="1182959" cy="800100"/>
          </a:xfrm>
        </p:spPr>
        <p:txBody>
          <a:bodyPr lIns="0" tIns="0" rIns="0" bIns="0" anchor="ctr">
            <a:noAutofit/>
          </a:bodyPr>
          <a:lstStyle>
            <a:lvl1pPr marL="0" indent="0" algn="ctr">
              <a:lnSpc>
                <a:spcPct val="60000"/>
              </a:lnSpc>
              <a:spcBef>
                <a:spcPts val="0"/>
              </a:spcBef>
              <a:spcAft>
                <a:spcPts val="0"/>
              </a:spcAft>
              <a:buNone/>
              <a:defRPr sz="6600" b="0" spc="150" baseline="-25000">
                <a:solidFill>
                  <a:schemeClr val="tx2"/>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2465069" y="3567053"/>
            <a:ext cx="8827769" cy="800100"/>
          </a:xfrm>
        </p:spPr>
        <p:txBody>
          <a:bodyPr bIns="0" anchor="b">
            <a:normAutofit/>
          </a:bodyPr>
          <a:lstStyle>
            <a:lvl1pPr marL="0" indent="0">
              <a:buNone/>
              <a:defRPr sz="3000">
                <a:solidFill>
                  <a:schemeClr val="tx1">
                    <a:lumMod val="50000"/>
                    <a:lumOff val="50000"/>
                  </a:schemeClr>
                </a:solidFill>
              </a:defRPr>
            </a:lvl1pPr>
            <a:lvl2pPr marL="301752" indent="0">
              <a:buNone/>
              <a:defRPr/>
            </a:lvl2pPr>
            <a:lvl3pPr marL="576072" indent="0">
              <a:buNone/>
              <a:defRPr/>
            </a:lvl3pPr>
            <a:lvl4pPr marL="850392" indent="0">
              <a:buNone/>
              <a:defRPr/>
            </a:lvl4pPr>
            <a:lvl5pPr marL="1124712" indent="0">
              <a:buNone/>
              <a:defRPr/>
            </a:lvl5pPr>
          </a:lstStyle>
          <a:p>
            <a:pPr lvl="0"/>
            <a:r>
              <a:rPr lang="en-US" dirty="0"/>
              <a:t>Click to add text</a:t>
            </a:r>
          </a:p>
        </p:txBody>
      </p:sp>
      <p:pic>
        <p:nvPicPr>
          <p:cNvPr id="20" name="bg object 17"/>
          <p:cNvPicPr/>
          <p:nvPr userDrawn="1"/>
        </p:nvPicPr>
        <p:blipFill>
          <a:blip r:embed="rId2" cstate="print"/>
          <a:stretch>
            <a:fillRect/>
          </a:stretch>
        </p:blipFill>
        <p:spPr>
          <a:xfrm>
            <a:off x="0" y="-1"/>
            <a:ext cx="18287999" cy="10287001"/>
          </a:xfrm>
          <a:prstGeom prst="rect">
            <a:avLst/>
          </a:prstGeom>
        </p:spPr>
      </p:pic>
    </p:spTree>
    <p:extLst>
      <p:ext uri="{BB962C8B-B14F-4D97-AF65-F5344CB8AC3E}">
        <p14:creationId xmlns:p14="http://schemas.microsoft.com/office/powerpoint/2010/main" val="200547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AE7B9-7A7D-2C45-B20D-F3DCD4133849}" type="datetime1">
              <a:rPr lang="en-IN" smtClean="0"/>
              <a:t>15/11/24</a:t>
            </a:fld>
            <a:endParaRPr lang="en-US"/>
          </a:p>
        </p:txBody>
      </p:sp>
      <p:sp>
        <p:nvSpPr>
          <p:cNvPr id="5" name="Footer Placeholder 4"/>
          <p:cNvSpPr>
            <a:spLocks noGrp="1"/>
          </p:cNvSpPr>
          <p:nvPr>
            <p:ph type="ftr" sz="quarter" idx="11"/>
          </p:nvPr>
        </p:nvSpPr>
        <p:spPr/>
        <p:txBody>
          <a:bodyPr/>
          <a:lstStyle/>
          <a:p>
            <a:r>
              <a:rPr lang="en-US"/>
              <a:t>https://www.aeroncomposites.com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F6467B-BF49-4C07-953B-20EA6177C9BD}"/>
              </a:ext>
            </a:extLst>
          </p:cNvPr>
          <p:cNvSpPr/>
          <p:nvPr userDrawn="1"/>
        </p:nvSpPr>
        <p:spPr>
          <a:xfrm>
            <a:off x="17048561" y="9453717"/>
            <a:ext cx="706039" cy="556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ECBD4180-CA39-4B73-8BB2-0BCD6CBF7F09}"/>
              </a:ext>
            </a:extLst>
          </p:cNvPr>
          <p:cNvSpPr/>
          <p:nvPr userDrawn="1"/>
        </p:nvSpPr>
        <p:spPr>
          <a:xfrm>
            <a:off x="17102138" y="9453717"/>
            <a:ext cx="652462" cy="556832"/>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680AF4-FE4D-6546-8DD0-2424D71C20A2}" type="datetime1">
              <a:rPr lang="en-IN" smtClean="0"/>
              <a:t>15/11/24</a:t>
            </a:fld>
            <a:endParaRPr lang="en-US"/>
          </a:p>
        </p:txBody>
      </p:sp>
      <p:sp>
        <p:nvSpPr>
          <p:cNvPr id="5" name="Footer Placeholder 4"/>
          <p:cNvSpPr>
            <a:spLocks noGrp="1"/>
          </p:cNvSpPr>
          <p:nvPr>
            <p:ph type="ftr" sz="quarter" idx="11"/>
          </p:nvPr>
        </p:nvSpPr>
        <p:spPr/>
        <p:txBody>
          <a:bodyPr/>
          <a:lstStyle/>
          <a:p>
            <a:r>
              <a:rPr lang="en-US"/>
              <a:t>https://www.aeroncomposites.com</a:t>
            </a:r>
          </a:p>
        </p:txBody>
      </p:sp>
      <p:sp>
        <p:nvSpPr>
          <p:cNvPr id="6" name="Slide Number Placeholder 5"/>
          <p:cNvSpPr>
            <a:spLocks noGrp="1"/>
          </p:cNvSpPr>
          <p:nvPr>
            <p:ph type="sldNum" sz="quarter" idx="12"/>
          </p:nvPr>
        </p:nvSpPr>
        <p:spPr>
          <a:xfrm>
            <a:off x="15458769" y="9534822"/>
            <a:ext cx="2133600" cy="365125"/>
          </a:xfrm>
        </p:spPr>
        <p:txBody>
          <a:bodyPr/>
          <a:lstStyle>
            <a:lvl1pPr>
              <a:defRPr sz="1800" b="1">
                <a:solidFill>
                  <a:schemeClr val="bg1"/>
                </a:solidFill>
              </a:defRPr>
            </a:lvl1pPr>
          </a:lstStyle>
          <a:p>
            <a:fld id="{B6F15528-21DE-4FAA-801E-634DDDAF4B2B}" type="slidenum">
              <a:rPr lang="en-US" smtClean="0"/>
              <a:pPr/>
              <a:t>‹#›</a:t>
            </a:fld>
            <a:endParaRPr lang="en-US"/>
          </a:p>
        </p:txBody>
      </p:sp>
      <p:pic>
        <p:nvPicPr>
          <p:cNvPr id="9" name="bg object 18"/>
          <p:cNvPicPr>
            <a:picLocks noChangeAspect="1"/>
          </p:cNvPicPr>
          <p:nvPr userDrawn="1"/>
        </p:nvPicPr>
        <p:blipFill>
          <a:blip r:embed="rId2" cstate="print"/>
          <a:stretch>
            <a:fillRect/>
          </a:stretch>
        </p:blipFill>
        <p:spPr>
          <a:xfrm>
            <a:off x="15747944" y="215629"/>
            <a:ext cx="1988574" cy="1233653"/>
          </a:xfrm>
          <a:prstGeom prst="rect">
            <a:avLst/>
          </a:prstGeom>
        </p:spPr>
      </p:pic>
      <p:cxnSp>
        <p:nvCxnSpPr>
          <p:cNvPr id="12" name="Straight Connector 11">
            <a:extLst>
              <a:ext uri="{FF2B5EF4-FFF2-40B4-BE49-F238E27FC236}">
                <a16:creationId xmlns:a16="http://schemas.microsoft.com/office/drawing/2014/main" id="{3CC2C0DC-EA25-42A8-935C-DD2BCD05310A}"/>
              </a:ext>
            </a:extLst>
          </p:cNvPr>
          <p:cNvCxnSpPr>
            <a:cxnSpLocks/>
          </p:cNvCxnSpPr>
          <p:nvPr userDrawn="1"/>
        </p:nvCxnSpPr>
        <p:spPr>
          <a:xfrm flipH="1">
            <a:off x="860612" y="9806351"/>
            <a:ext cx="158816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C96DA7-8A1D-C64C-8C28-CF63570CF46A}" type="datetime1">
              <a:rPr lang="en-IN" smtClean="0"/>
              <a:t>15/11/24</a:t>
            </a:fld>
            <a:endParaRPr lang="en-US"/>
          </a:p>
        </p:txBody>
      </p:sp>
      <p:sp>
        <p:nvSpPr>
          <p:cNvPr id="6" name="Footer Placeholder 5"/>
          <p:cNvSpPr>
            <a:spLocks noGrp="1"/>
          </p:cNvSpPr>
          <p:nvPr>
            <p:ph type="ftr" sz="quarter" idx="11"/>
          </p:nvPr>
        </p:nvSpPr>
        <p:spPr/>
        <p:txBody>
          <a:bodyPr/>
          <a:lstStyle/>
          <a:p>
            <a:r>
              <a:rPr lang="en-US"/>
              <a:t>https://www.aeroncomposites.com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8EF7E1-4E90-CA43-BCFF-EE85B669B967}" type="datetime1">
              <a:rPr lang="en-IN" smtClean="0"/>
              <a:t>15/11/24</a:t>
            </a:fld>
            <a:endParaRPr lang="en-US"/>
          </a:p>
        </p:txBody>
      </p:sp>
      <p:sp>
        <p:nvSpPr>
          <p:cNvPr id="8" name="Footer Placeholder 7"/>
          <p:cNvSpPr>
            <a:spLocks noGrp="1"/>
          </p:cNvSpPr>
          <p:nvPr>
            <p:ph type="ftr" sz="quarter" idx="11"/>
          </p:nvPr>
        </p:nvSpPr>
        <p:spPr/>
        <p:txBody>
          <a:bodyPr/>
          <a:lstStyle/>
          <a:p>
            <a:r>
              <a:rPr lang="en-US"/>
              <a:t>https://www.aeroncomposites.com</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747979-BFC5-D743-A0C6-6BD7A2BAC12F}" type="datetime1">
              <a:rPr lang="en-IN" smtClean="0"/>
              <a:t>15/11/24</a:t>
            </a:fld>
            <a:endParaRPr lang="en-US"/>
          </a:p>
        </p:txBody>
      </p:sp>
      <p:sp>
        <p:nvSpPr>
          <p:cNvPr id="4" name="Footer Placeholder 3"/>
          <p:cNvSpPr>
            <a:spLocks noGrp="1"/>
          </p:cNvSpPr>
          <p:nvPr>
            <p:ph type="ftr" sz="quarter" idx="11"/>
          </p:nvPr>
        </p:nvSpPr>
        <p:spPr/>
        <p:txBody>
          <a:bodyPr/>
          <a:lstStyle/>
          <a:p>
            <a:r>
              <a:rPr lang="en-US"/>
              <a:t>https://www.aeroncomposites.com</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10411F-A790-074F-8A4A-588DE7583BC3}" type="datetime1">
              <a:rPr lang="en-IN" smtClean="0"/>
              <a:t>15/11/24</a:t>
            </a:fld>
            <a:endParaRPr lang="en-US"/>
          </a:p>
        </p:txBody>
      </p:sp>
      <p:sp>
        <p:nvSpPr>
          <p:cNvPr id="3" name="Footer Placeholder 2"/>
          <p:cNvSpPr>
            <a:spLocks noGrp="1"/>
          </p:cNvSpPr>
          <p:nvPr>
            <p:ph type="ftr" sz="quarter" idx="11"/>
          </p:nvPr>
        </p:nvSpPr>
        <p:spPr/>
        <p:txBody>
          <a:bodyPr/>
          <a:lstStyle/>
          <a:p>
            <a:r>
              <a:rPr lang="en-US"/>
              <a:t>https://www.aeroncomposites.com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E7A93-D004-9545-A99F-2736C4A79BE6}" type="datetime1">
              <a:rPr lang="en-IN" smtClean="0"/>
              <a:t>15/11/24</a:t>
            </a:fld>
            <a:endParaRPr lang="en-US"/>
          </a:p>
        </p:txBody>
      </p:sp>
      <p:sp>
        <p:nvSpPr>
          <p:cNvPr id="6" name="Footer Placeholder 5"/>
          <p:cNvSpPr>
            <a:spLocks noGrp="1"/>
          </p:cNvSpPr>
          <p:nvPr>
            <p:ph type="ftr" sz="quarter" idx="11"/>
          </p:nvPr>
        </p:nvSpPr>
        <p:spPr/>
        <p:txBody>
          <a:bodyPr/>
          <a:lstStyle/>
          <a:p>
            <a:r>
              <a:rPr lang="en-US"/>
              <a:t>https://www.aeroncomposites.com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A9BF5F-F868-0540-80FC-85BB93B8F2B2}" type="datetime1">
              <a:rPr lang="en-IN" smtClean="0"/>
              <a:t>15/11/24</a:t>
            </a:fld>
            <a:endParaRPr lang="en-US"/>
          </a:p>
        </p:txBody>
      </p:sp>
      <p:sp>
        <p:nvSpPr>
          <p:cNvPr id="6" name="Footer Placeholder 5"/>
          <p:cNvSpPr>
            <a:spLocks noGrp="1"/>
          </p:cNvSpPr>
          <p:nvPr>
            <p:ph type="ftr" sz="quarter" idx="11"/>
          </p:nvPr>
        </p:nvSpPr>
        <p:spPr/>
        <p:txBody>
          <a:bodyPr/>
          <a:lstStyle/>
          <a:p>
            <a:r>
              <a:rPr lang="en-US"/>
              <a:t>https://www.aeroncomposites.com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BB9A-3C80-044C-9737-D1F6AE2B405E}" type="datetime1">
              <a:rPr lang="en-IN" smtClean="0"/>
              <a:t>15/11/24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https://www.aeroncomposites.com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png"/><Relationship Id="rId21" Type="http://schemas.openxmlformats.org/officeDocument/2006/relationships/image" Target="../media/image63.png"/><Relationship Id="rId34" Type="http://schemas.openxmlformats.org/officeDocument/2006/relationships/image" Target="../media/image76.png"/><Relationship Id="rId42" Type="http://schemas.openxmlformats.org/officeDocument/2006/relationships/image" Target="../media/image84.png"/><Relationship Id="rId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41" Type="http://schemas.openxmlformats.org/officeDocument/2006/relationships/image" Target="../media/image83.jpe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jpe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png"/><Relationship Id="rId40" Type="http://schemas.openxmlformats.org/officeDocument/2006/relationships/image" Target="../media/image82.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jpe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jpeg"/><Relationship Id="rId19" Type="http://schemas.openxmlformats.org/officeDocument/2006/relationships/image" Target="../media/image61.jpeg"/><Relationship Id="rId31" Type="http://schemas.openxmlformats.org/officeDocument/2006/relationships/image" Target="../media/image73.jpeg"/><Relationship Id="rId44" Type="http://schemas.openxmlformats.org/officeDocument/2006/relationships/image" Target="../media/image86.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jpeg"/><Relationship Id="rId27" Type="http://schemas.openxmlformats.org/officeDocument/2006/relationships/image" Target="../media/image69.jpeg"/><Relationship Id="rId30" Type="http://schemas.openxmlformats.org/officeDocument/2006/relationships/image" Target="../media/image72.png"/><Relationship Id="rId35" Type="http://schemas.openxmlformats.org/officeDocument/2006/relationships/image" Target="../media/image77.jpeg"/><Relationship Id="rId43" Type="http://schemas.openxmlformats.org/officeDocument/2006/relationships/image" Target="../media/image85.jpeg"/><Relationship Id="rId8" Type="http://schemas.openxmlformats.org/officeDocument/2006/relationships/image" Target="../media/image50.png"/><Relationship Id="rId3" Type="http://schemas.openxmlformats.org/officeDocument/2006/relationships/image" Target="../media/image45.png"/><Relationship Id="rId12" Type="http://schemas.openxmlformats.org/officeDocument/2006/relationships/image" Target="../media/image54.png"/><Relationship Id="rId17" Type="http://schemas.openxmlformats.org/officeDocument/2006/relationships/image" Target="../media/image59.jpeg"/><Relationship Id="rId25" Type="http://schemas.openxmlformats.org/officeDocument/2006/relationships/image" Target="../media/image67.png"/><Relationship Id="rId33" Type="http://schemas.openxmlformats.org/officeDocument/2006/relationships/image" Target="../media/image75.png"/><Relationship Id="rId38"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chart" Target="../charts/chart8.xml"/><Relationship Id="rId3" Type="http://schemas.openxmlformats.org/officeDocument/2006/relationships/tags" Target="../tags/tag3.xml"/><Relationship Id="rId7" Type="http://schemas.openxmlformats.org/officeDocument/2006/relationships/notesSlide" Target="../notesSlides/notesSlide7.xml"/><Relationship Id="rId12" Type="http://schemas.openxmlformats.org/officeDocument/2006/relationships/chart" Target="../charts/char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chart" Target="../charts/chart6.xml"/><Relationship Id="rId5" Type="http://schemas.openxmlformats.org/officeDocument/2006/relationships/tags" Target="../tags/tag5.xml"/><Relationship Id="rId10" Type="http://schemas.openxmlformats.org/officeDocument/2006/relationships/chart" Target="../charts/chart5.xml"/><Relationship Id="rId4" Type="http://schemas.openxmlformats.org/officeDocument/2006/relationships/tags" Target="../tags/tag4.xml"/><Relationship Id="rId9"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9.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tags" Target="../tags/tag9.xml"/><Relationship Id="rId7" Type="http://schemas.openxmlformats.org/officeDocument/2006/relationships/chart" Target="../charts/chart1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hart" Target="../charts/chart14.xml"/><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6.png"/><Relationship Id="rId7"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13.wdp"/><Relationship Id="rId5" Type="http://schemas.openxmlformats.org/officeDocument/2006/relationships/image" Target="../media/image97.png"/><Relationship Id="rId4" Type="http://schemas.microsoft.com/office/2007/relationships/hdphoto" Target="../media/hdphoto12.wdp"/><Relationship Id="rId9"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hyperlink" Target="http://www.remsons.com/" TargetMode="External"/><Relationship Id="rId3" Type="http://schemas.openxmlformats.org/officeDocument/2006/relationships/image" Target="../media/image105.jpeg"/><Relationship Id="rId7" Type="http://schemas.openxmlformats.org/officeDocument/2006/relationships/hyperlink" Target="http://www.goindiaadvisors.com/" TargetMode="External"/><Relationship Id="rId12" Type="http://schemas.openxmlformats.org/officeDocument/2006/relationships/hyperlink" Target="mailto:sakshi@goindiaadvisors.com"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0.png"/><Relationship Id="rId5" Type="http://schemas.openxmlformats.org/officeDocument/2006/relationships/image" Target="../media/image107.jpeg"/><Relationship Id="rId10" Type="http://schemas.openxmlformats.org/officeDocument/2006/relationships/image" Target="../media/image109.svg"/><Relationship Id="rId4" Type="http://schemas.openxmlformats.org/officeDocument/2006/relationships/image" Target="../media/image106.jpeg"/><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png"/><Relationship Id="rId15" Type="http://schemas.openxmlformats.org/officeDocument/2006/relationships/image" Target="../media/image31.jp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5.wdp"/><Relationship Id="rId18" Type="http://schemas.openxmlformats.org/officeDocument/2006/relationships/image" Target="../media/image40.png"/><Relationship Id="rId3" Type="http://schemas.openxmlformats.org/officeDocument/2006/relationships/image" Target="../media/image32.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36.png"/><Relationship Id="rId19" Type="http://schemas.microsoft.com/office/2007/relationships/hdphoto" Target="../media/hdphoto8.wdp"/><Relationship Id="rId4" Type="http://schemas.openxmlformats.org/officeDocument/2006/relationships/image" Target="../media/image33.png"/><Relationship Id="rId9" Type="http://schemas.microsoft.com/office/2007/relationships/hdphoto" Target="../media/hdphoto3.wdp"/><Relationship Id="rId14" Type="http://schemas.openxmlformats.org/officeDocument/2006/relationships/image" Target="../media/image38.png"/><Relationship Id="rId22"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txBox="1"/>
          <p:nvPr/>
        </p:nvSpPr>
        <p:spPr>
          <a:xfrm>
            <a:off x="2365529" y="5806262"/>
            <a:ext cx="9702310" cy="689932"/>
          </a:xfrm>
          <a:prstGeom prst="rect">
            <a:avLst/>
          </a:prstGeom>
        </p:spPr>
        <p:txBody>
          <a:bodyPr vert="horz" wrap="square" lIns="0" tIns="12700" rIns="0" bIns="0" rtlCol="0">
            <a:spAutoFit/>
          </a:bodyPr>
          <a:lstStyle/>
          <a:p>
            <a:pPr marL="12700">
              <a:lnSpc>
                <a:spcPct val="100000"/>
              </a:lnSpc>
              <a:spcBef>
                <a:spcPts val="100"/>
              </a:spcBef>
            </a:pPr>
            <a:r>
              <a:rPr sz="4400" b="1" spc="-75" dirty="0">
                <a:latin typeface="Cambria" panose="02040503050406030204" pitchFamily="18" charset="0"/>
                <a:ea typeface="Cambria" panose="02040503050406030204" pitchFamily="18" charset="0"/>
                <a:cs typeface="Verdana"/>
              </a:rPr>
              <a:t>Advanced</a:t>
            </a:r>
            <a:r>
              <a:rPr sz="4400" b="1" spc="-114" dirty="0">
                <a:latin typeface="Cambria" panose="02040503050406030204" pitchFamily="18" charset="0"/>
                <a:ea typeface="Cambria" panose="02040503050406030204" pitchFamily="18" charset="0"/>
                <a:cs typeface="Verdana"/>
              </a:rPr>
              <a:t> </a:t>
            </a:r>
            <a:r>
              <a:rPr sz="4400" b="1" spc="-80" dirty="0">
                <a:solidFill>
                  <a:srgbClr val="F18124"/>
                </a:solidFill>
                <a:latin typeface="Cambria" panose="02040503050406030204" pitchFamily="18" charset="0"/>
                <a:ea typeface="Cambria" panose="02040503050406030204" pitchFamily="18" charset="0"/>
                <a:cs typeface="Verdana"/>
              </a:rPr>
              <a:t>Composite</a:t>
            </a:r>
            <a:r>
              <a:rPr sz="4400" b="1" spc="-110" dirty="0">
                <a:solidFill>
                  <a:srgbClr val="F18124"/>
                </a:solidFill>
                <a:latin typeface="Cambria" panose="02040503050406030204" pitchFamily="18" charset="0"/>
                <a:ea typeface="Cambria" panose="02040503050406030204" pitchFamily="18" charset="0"/>
                <a:cs typeface="Verdana"/>
              </a:rPr>
              <a:t> </a:t>
            </a:r>
            <a:r>
              <a:rPr sz="4400" b="1" spc="-75" dirty="0">
                <a:solidFill>
                  <a:srgbClr val="F18124"/>
                </a:solidFill>
                <a:latin typeface="Cambria" panose="02040503050406030204" pitchFamily="18" charset="0"/>
                <a:ea typeface="Cambria" panose="02040503050406030204" pitchFamily="18" charset="0"/>
                <a:cs typeface="Verdana"/>
              </a:rPr>
              <a:t>solutions</a:t>
            </a:r>
            <a:endParaRPr sz="4400" dirty="0">
              <a:latin typeface="Cambria" panose="02040503050406030204" pitchFamily="18" charset="0"/>
              <a:ea typeface="Cambria" panose="02040503050406030204" pitchFamily="18" charset="0"/>
              <a:cs typeface="Verdana"/>
            </a:endParaRPr>
          </a:p>
        </p:txBody>
      </p:sp>
      <p:sp>
        <p:nvSpPr>
          <p:cNvPr id="17" name="object 4"/>
          <p:cNvSpPr txBox="1">
            <a:spLocks/>
          </p:cNvSpPr>
          <p:nvPr/>
        </p:nvSpPr>
        <p:spPr>
          <a:xfrm>
            <a:off x="2365529" y="6522733"/>
            <a:ext cx="7932267" cy="843821"/>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100"/>
              </a:spcBef>
            </a:pPr>
            <a:r>
              <a:rPr lang="en-IN" sz="4800" b="1" spc="-75" dirty="0">
                <a:latin typeface="Cambria" panose="02040503050406030204" pitchFamily="18" charset="0"/>
                <a:ea typeface="Cambria" panose="02040503050406030204" pitchFamily="18" charset="0"/>
                <a:cs typeface="Verdana"/>
              </a:rPr>
              <a:t>For</a:t>
            </a:r>
            <a:r>
              <a:rPr lang="en-IN" sz="5400" spc="-204" dirty="0">
                <a:solidFill>
                  <a:srgbClr val="000000"/>
                </a:solidFill>
                <a:latin typeface="Cambria" panose="02040503050406030204" pitchFamily="18" charset="0"/>
                <a:ea typeface="Cambria" panose="02040503050406030204" pitchFamily="18" charset="0"/>
              </a:rPr>
              <a:t> </a:t>
            </a:r>
            <a:r>
              <a:rPr lang="en-IN" sz="4800" b="1" spc="-80" dirty="0">
                <a:solidFill>
                  <a:srgbClr val="F18124"/>
                </a:solidFill>
                <a:latin typeface="Cambria" panose="02040503050406030204" pitchFamily="18" charset="0"/>
                <a:ea typeface="Cambria" panose="02040503050406030204" pitchFamily="18" charset="0"/>
                <a:cs typeface="Verdana"/>
              </a:rPr>
              <a:t>sustainable future</a:t>
            </a:r>
          </a:p>
        </p:txBody>
      </p:sp>
      <p:sp>
        <p:nvSpPr>
          <p:cNvPr id="18" name="TextBox 17">
            <a:extLst>
              <a:ext uri="{FF2B5EF4-FFF2-40B4-BE49-F238E27FC236}">
                <a16:creationId xmlns:a16="http://schemas.microsoft.com/office/drawing/2014/main" id="{89CEF236-2804-4D66-85C1-70CAE80FABC2}"/>
              </a:ext>
            </a:extLst>
          </p:cNvPr>
          <p:cNvSpPr txBox="1"/>
          <p:nvPr/>
        </p:nvSpPr>
        <p:spPr>
          <a:xfrm>
            <a:off x="2365529" y="4213495"/>
            <a:ext cx="15315950" cy="1015663"/>
          </a:xfrm>
          <a:prstGeom prst="rect">
            <a:avLst/>
          </a:prstGeom>
          <a:noFill/>
        </p:spPr>
        <p:txBody>
          <a:bodyPr wrap="square" lIns="0" tIns="0" rIns="0" bIns="0" rtlCol="0">
            <a:spAutoFit/>
          </a:bodyPr>
          <a:lstStyle/>
          <a:p>
            <a:r>
              <a:rPr lang="en-US" sz="6600" b="1" spc="-80" dirty="0">
                <a:solidFill>
                  <a:srgbClr val="F18124"/>
                </a:solidFill>
                <a:latin typeface="Cambria" panose="02040503050406030204" pitchFamily="18" charset="0"/>
                <a:ea typeface="Cambria" panose="02040503050406030204" pitchFamily="18" charset="0"/>
                <a:cs typeface="Verdana"/>
              </a:rPr>
              <a:t>AERON COMPOSITE LIMITED</a:t>
            </a:r>
          </a:p>
        </p:txBody>
      </p:sp>
      <p:sp>
        <p:nvSpPr>
          <p:cNvPr id="19" name="object 4"/>
          <p:cNvSpPr txBox="1">
            <a:spLocks/>
          </p:cNvSpPr>
          <p:nvPr/>
        </p:nvSpPr>
        <p:spPr>
          <a:xfrm>
            <a:off x="11432596" y="8325311"/>
            <a:ext cx="5362780" cy="114133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r">
              <a:spcBef>
                <a:spcPts val="100"/>
              </a:spcBef>
              <a:spcAft>
                <a:spcPts val="300"/>
              </a:spcAft>
            </a:pPr>
            <a:r>
              <a:rPr lang="en-IN" sz="4000" b="1" i="1" spc="-75" dirty="0">
                <a:latin typeface="Cambria" panose="02040503050406030204" pitchFamily="18" charset="0"/>
                <a:ea typeface="Cambria" panose="02040503050406030204" pitchFamily="18" charset="0"/>
                <a:cs typeface="Verdana"/>
              </a:rPr>
              <a:t>Investor</a:t>
            </a:r>
            <a:r>
              <a:rPr lang="en-IN" b="1" i="1" spc="-204" dirty="0">
                <a:solidFill>
                  <a:srgbClr val="000000"/>
                </a:solidFill>
                <a:latin typeface="Cambria" panose="02040503050406030204" pitchFamily="18" charset="0"/>
                <a:ea typeface="Cambria" panose="02040503050406030204" pitchFamily="18" charset="0"/>
              </a:rPr>
              <a:t> </a:t>
            </a:r>
            <a:r>
              <a:rPr lang="en-IN" sz="4000" b="1" i="1" spc="-80" dirty="0">
                <a:solidFill>
                  <a:srgbClr val="F18124"/>
                </a:solidFill>
                <a:latin typeface="Cambria" panose="02040503050406030204" pitchFamily="18" charset="0"/>
                <a:ea typeface="Cambria" panose="02040503050406030204" pitchFamily="18" charset="0"/>
                <a:cs typeface="Verdana"/>
              </a:rPr>
              <a:t>Presentation</a:t>
            </a:r>
          </a:p>
          <a:p>
            <a:pPr marL="12700" algn="r">
              <a:spcBef>
                <a:spcPts val="100"/>
              </a:spcBef>
              <a:spcAft>
                <a:spcPts val="300"/>
              </a:spcAft>
            </a:pPr>
            <a:r>
              <a:rPr lang="en-US" sz="2600" i="1" spc="-80" dirty="0">
                <a:latin typeface="Cambria" panose="02040503050406030204" pitchFamily="18" charset="0"/>
                <a:ea typeface="Cambria" panose="02040503050406030204" pitchFamily="18" charset="0"/>
                <a:cs typeface="Verdana"/>
              </a:rPr>
              <a:t>November 2024</a:t>
            </a:r>
            <a:endParaRPr lang="en-IN" sz="2600" i="1" spc="-80" dirty="0">
              <a:latin typeface="Cambria" panose="02040503050406030204" pitchFamily="18" charset="0"/>
              <a:ea typeface="Cambria" panose="02040503050406030204" pitchFamily="18" charset="0"/>
              <a:cs typeface="Verdana"/>
            </a:endParaRPr>
          </a:p>
        </p:txBody>
      </p:sp>
      <p:sp>
        <p:nvSpPr>
          <p:cNvPr id="6" name="Slide Number Placeholder 5">
            <a:extLst>
              <a:ext uri="{FF2B5EF4-FFF2-40B4-BE49-F238E27FC236}">
                <a16:creationId xmlns:a16="http://schemas.microsoft.com/office/drawing/2014/main" id="{865426B0-700F-D112-F14D-F07F7D8E8188}"/>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7" name="Footer Placeholder 4">
            <a:extLst>
              <a:ext uri="{FF2B5EF4-FFF2-40B4-BE49-F238E27FC236}">
                <a16:creationId xmlns:a16="http://schemas.microsoft.com/office/drawing/2014/main" id="{F13F967A-C0C4-6942-2E17-99AE538E6BD5}"/>
              </a:ext>
            </a:extLst>
          </p:cNvPr>
          <p:cNvSpPr>
            <a:spLocks noGrp="1"/>
          </p:cNvSpPr>
          <p:nvPr>
            <p:ph type="ftr" sz="quarter" idx="11"/>
          </p:nvPr>
        </p:nvSpPr>
        <p:spPr>
          <a:xfrm>
            <a:off x="14113986" y="9466649"/>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85110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a:ea typeface="Cambria"/>
                <a:cs typeface="Segoe UI"/>
              </a:rPr>
              <a:t>Leading to </a:t>
            </a:r>
            <a:r>
              <a:rPr lang="en-US" dirty="0">
                <a:solidFill>
                  <a:srgbClr val="EF7F19"/>
                </a:solidFill>
                <a:latin typeface="Cambria"/>
                <a:ea typeface="Cambria"/>
                <a:cs typeface="Segoe UI"/>
              </a:rPr>
              <a:t>Diverse Application Portfolio</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10</a:t>
            </a:fld>
            <a:endParaRPr lang="en-US">
              <a:latin typeface="Cambria" panose="02040503050406030204" pitchFamily="18" charset="0"/>
              <a:ea typeface="Cambria" panose="02040503050406030204" pitchFamily="18" charset="0"/>
            </a:endParaRPr>
          </a:p>
        </p:txBody>
      </p:sp>
      <p:sp>
        <p:nvSpPr>
          <p:cNvPr id="47" name="object 13">
            <a:extLst>
              <a:ext uri="{FF2B5EF4-FFF2-40B4-BE49-F238E27FC236}">
                <a16:creationId xmlns:a16="http://schemas.microsoft.com/office/drawing/2014/main" id="{06EA452C-BCC9-735B-F283-4073D2679528}"/>
              </a:ext>
            </a:extLst>
          </p:cNvPr>
          <p:cNvSpPr txBox="1"/>
          <p:nvPr/>
        </p:nvSpPr>
        <p:spPr>
          <a:xfrm>
            <a:off x="762000" y="1598688"/>
            <a:ext cx="5562600" cy="6674199"/>
          </a:xfrm>
          <a:prstGeom prst="rect">
            <a:avLst/>
          </a:prstGeom>
        </p:spPr>
        <p:txBody>
          <a:bodyPr vert="horz" wrap="square" lIns="0" tIns="0" rIns="0" bIns="0" rtlCol="0">
            <a:spAutoFit/>
          </a:bodyPr>
          <a:lstStyle/>
          <a:p>
            <a:pPr marR="7620">
              <a:lnSpc>
                <a:spcPct val="120000"/>
              </a:lnSpc>
              <a:spcAft>
                <a:spcPts val="900"/>
              </a:spcAft>
            </a:pPr>
            <a:r>
              <a:rPr lang="en-US" sz="2800" spc="-23" dirty="0">
                <a:latin typeface="Cambria" panose="02040503050406030204" pitchFamily="18" charset="0"/>
                <a:ea typeface="Cambria" panose="02040503050406030204" pitchFamily="18" charset="0"/>
                <a:cs typeface="Calibri"/>
              </a:rPr>
              <a:t>Aeron Composite Ltd. boasts a diverse application portfolio, </a:t>
            </a:r>
            <a:r>
              <a:rPr lang="en-US" sz="2800" b="1" spc="-23" dirty="0">
                <a:latin typeface="Cambria" panose="02040503050406030204" pitchFamily="18" charset="0"/>
                <a:ea typeface="Cambria" panose="02040503050406030204" pitchFamily="18" charset="0"/>
                <a:cs typeface="Calibri"/>
              </a:rPr>
              <a:t>serving a wide range of industries</a:t>
            </a:r>
            <a:r>
              <a:rPr lang="en-US" sz="2800" spc="-23" dirty="0">
                <a:latin typeface="Cambria" panose="02040503050406030204" pitchFamily="18" charset="0"/>
                <a:ea typeface="Cambria" panose="02040503050406030204" pitchFamily="18" charset="0"/>
                <a:cs typeface="Calibri"/>
              </a:rPr>
              <a:t> including telecommunications, oil &amp; gas, and renewable energy. The company's ability to tailor its FRP solutions to specific industry requirements demonstrates its versatility and expertise. This diverse application portfolio positions Aeron as a preferred partner for clients seeking customized and reliable FRP products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86" b="1524"/>
          <a:stretch/>
        </p:blipFill>
        <p:spPr>
          <a:xfrm>
            <a:off x="7014759" y="1416088"/>
            <a:ext cx="10621578" cy="7772400"/>
          </a:xfrm>
          <a:prstGeom prst="rect">
            <a:avLst/>
          </a:prstGeom>
        </p:spPr>
      </p:pic>
      <p:sp>
        <p:nvSpPr>
          <p:cNvPr id="6" name="Footer Placeholder 4">
            <a:extLst>
              <a:ext uri="{FF2B5EF4-FFF2-40B4-BE49-F238E27FC236}">
                <a16:creationId xmlns:a16="http://schemas.microsoft.com/office/drawing/2014/main" id="{C1675498-7766-EB50-96AF-0F2C95AAAF6F}"/>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87836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5" name="Title 4">
            <a:extLst>
              <a:ext uri="{FF2B5EF4-FFF2-40B4-BE49-F238E27FC236}">
                <a16:creationId xmlns:a16="http://schemas.microsoft.com/office/drawing/2014/main" id="{23B9CE6E-F152-460E-8D16-D257FE8E30EE}"/>
              </a:ext>
            </a:extLst>
          </p:cNvPr>
          <p:cNvSpPr>
            <a:spLocks noGrp="1"/>
          </p:cNvSpPr>
          <p:nvPr>
            <p:ph type="title"/>
          </p:nvPr>
        </p:nvSpPr>
        <p:spPr>
          <a:xfrm>
            <a:off x="609601" y="427113"/>
            <a:ext cx="12568518"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Serving </a:t>
            </a:r>
            <a:r>
              <a:rPr lang="en-US" dirty="0">
                <a:solidFill>
                  <a:srgbClr val="E46C0A"/>
                </a:solidFill>
                <a:latin typeface="Cambria" panose="02040503050406030204" pitchFamily="18" charset="0"/>
                <a:ea typeface="Cambria" panose="02040503050406030204" pitchFamily="18" charset="0"/>
                <a:cs typeface="Segoe UI" panose="020B0502040204020203" pitchFamily="34" charset="0"/>
              </a:rPr>
              <a:t>international and domestic clients</a:t>
            </a:r>
            <a:endParaRPr lang="en-ID" b="1" dirty="0">
              <a:solidFill>
                <a:srgbClr val="E46C0A"/>
              </a:solidFill>
              <a:latin typeface="Cambria" panose="02040503050406030204" pitchFamily="18" charset="0"/>
              <a:ea typeface="Cambria" panose="02040503050406030204" pitchFamily="18" charset="0"/>
              <a:cs typeface="Segoe UI" panose="020B0502040204020203" pitchFamily="34" charset="0"/>
            </a:endParaRPr>
          </a:p>
        </p:txBody>
      </p:sp>
      <p:grpSp>
        <p:nvGrpSpPr>
          <p:cNvPr id="6" name="Group 5"/>
          <p:cNvGrpSpPr/>
          <p:nvPr/>
        </p:nvGrpSpPr>
        <p:grpSpPr>
          <a:xfrm>
            <a:off x="429547" y="1546928"/>
            <a:ext cx="17430750" cy="7696516"/>
            <a:chOff x="400050" y="1901944"/>
            <a:chExt cx="17430750" cy="7696516"/>
          </a:xfrm>
        </p:grpSpPr>
        <p:sp>
          <p:nvSpPr>
            <p:cNvPr id="77" name="Rectangle 76">
              <a:extLst>
                <a:ext uri="{FF2B5EF4-FFF2-40B4-BE49-F238E27FC236}">
                  <a16:creationId xmlns:a16="http://schemas.microsoft.com/office/drawing/2014/main" id="{98DCE3EE-8C1F-4176-BCB0-56A14F68D0FF}"/>
                </a:ext>
              </a:extLst>
            </p:cNvPr>
            <p:cNvSpPr/>
            <p:nvPr/>
          </p:nvSpPr>
          <p:spPr>
            <a:xfrm flipV="1">
              <a:off x="400050" y="2077100"/>
              <a:ext cx="17430750" cy="7375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grpSp>
          <p:nvGrpSpPr>
            <p:cNvPr id="3" name="Group 2"/>
            <p:cNvGrpSpPr/>
            <p:nvPr/>
          </p:nvGrpSpPr>
          <p:grpSpPr>
            <a:xfrm>
              <a:off x="609601" y="1901944"/>
              <a:ext cx="16464762" cy="7696516"/>
              <a:chOff x="1097623" y="1734568"/>
              <a:chExt cx="16464762" cy="7696516"/>
            </a:xfrm>
          </p:grpSpPr>
          <p:pic>
            <p:nvPicPr>
              <p:cNvPr id="34" name="Picture 2">
                <a:extLst>
                  <a:ext uri="{FF2B5EF4-FFF2-40B4-BE49-F238E27FC236}">
                    <a16:creationId xmlns:a16="http://schemas.microsoft.com/office/drawing/2014/main" id="{E0DDA43C-BF4C-3CE1-D801-C7173D41742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272" y="1786328"/>
                <a:ext cx="2003782" cy="20037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F5E8E172-B480-A0E2-DDF6-545C9C00B9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163" y="2471673"/>
                <a:ext cx="1722838" cy="8472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C7147CBB-3D4F-75A5-86AA-95B23A144A0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2253" b="23281"/>
              <a:stretch/>
            </p:blipFill>
            <p:spPr bwMode="auto">
              <a:xfrm>
                <a:off x="8942011" y="2334306"/>
                <a:ext cx="2040947" cy="11116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D234EFA6-2CC0-B6AF-75F2-9221140DD24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86713" y="2257576"/>
                <a:ext cx="1906631" cy="14299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A48D8A29-51DB-E051-D41C-F162DB980A8F}"/>
                  </a:ext>
                </a:extLst>
              </p:cNvPr>
              <p:cNvPicPr>
                <a:picLocks noChangeAspect="1" noChangeArrowheads="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3316201" y="2128276"/>
                <a:ext cx="2345533" cy="15091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a:extLst>
                  <a:ext uri="{FF2B5EF4-FFF2-40B4-BE49-F238E27FC236}">
                    <a16:creationId xmlns:a16="http://schemas.microsoft.com/office/drawing/2014/main" id="{AA08061E-8667-8936-209D-77B952AF057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4496" y="4532119"/>
                <a:ext cx="2042098" cy="6318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a:extLst>
                  <a:ext uri="{FF2B5EF4-FFF2-40B4-BE49-F238E27FC236}">
                    <a16:creationId xmlns:a16="http://schemas.microsoft.com/office/drawing/2014/main" id="{3AC97782-CE7D-471E-D0AC-BAD780B2A26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7742" y="4855263"/>
                <a:ext cx="2168869" cy="58103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191A4215-B67D-1B73-9D08-2A850EFE055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1305" y="5464088"/>
                <a:ext cx="1259597" cy="12595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a:extLst>
                  <a:ext uri="{FF2B5EF4-FFF2-40B4-BE49-F238E27FC236}">
                    <a16:creationId xmlns:a16="http://schemas.microsoft.com/office/drawing/2014/main" id="{2B3FA690-44B4-B9A1-4488-7D96E16A82B9}"/>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1285" y="3438110"/>
                <a:ext cx="1549539" cy="12079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a:extLst>
                  <a:ext uri="{FF2B5EF4-FFF2-40B4-BE49-F238E27FC236}">
                    <a16:creationId xmlns:a16="http://schemas.microsoft.com/office/drawing/2014/main" id="{F1B5EF88-07D9-036C-C75A-2638632E48F0}"/>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98672" y="6416832"/>
                <a:ext cx="3308774" cy="4080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6">
                <a:extLst>
                  <a:ext uri="{FF2B5EF4-FFF2-40B4-BE49-F238E27FC236}">
                    <a16:creationId xmlns:a16="http://schemas.microsoft.com/office/drawing/2014/main" id="{3956E497-D3B7-4836-3D17-AF2513B8A1EE}"/>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5425" y="6857359"/>
                <a:ext cx="2203662" cy="19629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a:extLst>
                  <a:ext uri="{FF2B5EF4-FFF2-40B4-BE49-F238E27FC236}">
                    <a16:creationId xmlns:a16="http://schemas.microsoft.com/office/drawing/2014/main" id="{7EEF77EE-55F6-6428-1FD5-9F6E311FA8A1}"/>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35454" y="5180307"/>
                <a:ext cx="2478251" cy="805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a:extLst>
                  <a:ext uri="{FF2B5EF4-FFF2-40B4-BE49-F238E27FC236}">
                    <a16:creationId xmlns:a16="http://schemas.microsoft.com/office/drawing/2014/main" id="{5AC62749-0813-41E0-42DC-305C534D26EB}"/>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85537" y="5270673"/>
                <a:ext cx="1264765" cy="8130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a:extLst>
                  <a:ext uri="{FF2B5EF4-FFF2-40B4-BE49-F238E27FC236}">
                    <a16:creationId xmlns:a16="http://schemas.microsoft.com/office/drawing/2014/main" id="{E38E0A45-FCC7-CAB7-3A66-78E19BA1AE14}"/>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37647" y="3764401"/>
                <a:ext cx="1361448" cy="9673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a:extLst>
                  <a:ext uri="{FF2B5EF4-FFF2-40B4-BE49-F238E27FC236}">
                    <a16:creationId xmlns:a16="http://schemas.microsoft.com/office/drawing/2014/main" id="{EFDF44F1-F276-5A05-8A4A-E2F45241516E}"/>
                  </a:ext>
                </a:extLst>
              </p:cNvPr>
              <p:cNvPicPr>
                <a:picLocks noChangeAspect="1" noChangeArrowheads="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3999095" y="3602916"/>
                <a:ext cx="1221253" cy="122125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a:extLst>
                  <a:ext uri="{FF2B5EF4-FFF2-40B4-BE49-F238E27FC236}">
                    <a16:creationId xmlns:a16="http://schemas.microsoft.com/office/drawing/2014/main" id="{60604FC7-F9F2-2E0C-F640-D15C0E54CE1A}"/>
                  </a:ext>
                </a:extLst>
              </p:cNvPr>
              <p:cNvPicPr>
                <a:picLocks noChangeAspect="1" noChangeArrowheads="1"/>
              </p:cNvPicPr>
              <p:nvPr/>
            </p:nvPicPr>
            <p:blipFill>
              <a:blip r:embed="rId18" cstate="print">
                <a:clrChange>
                  <a:clrFrom>
                    <a:srgbClr val="F0F3FA"/>
                  </a:clrFrom>
                  <a:clrTo>
                    <a:srgbClr val="F0F3FA">
                      <a:alpha val="0"/>
                    </a:srgbClr>
                  </a:clrTo>
                </a:clrChange>
                <a:extLst>
                  <a:ext uri="{28A0092B-C50C-407E-A947-70E740481C1C}">
                    <a14:useLocalDpi xmlns:a14="http://schemas.microsoft.com/office/drawing/2010/main" val="0"/>
                  </a:ext>
                </a:extLst>
              </a:blip>
              <a:srcRect/>
              <a:stretch>
                <a:fillRect/>
              </a:stretch>
            </p:blipFill>
            <p:spPr bwMode="auto">
              <a:xfrm>
                <a:off x="1219811" y="3192017"/>
                <a:ext cx="1516297" cy="15162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8">
                <a:extLst>
                  <a:ext uri="{FF2B5EF4-FFF2-40B4-BE49-F238E27FC236}">
                    <a16:creationId xmlns:a16="http://schemas.microsoft.com/office/drawing/2014/main" id="{498DA662-F87E-9ABD-5159-B7ACD2E226CC}"/>
                  </a:ext>
                </a:extLst>
              </p:cNvPr>
              <p:cNvPicPr>
                <a:picLocks noChangeAspect="1" noChangeArrowheads="1"/>
              </p:cNvPicPr>
              <p:nvPr/>
            </p:nvPicPr>
            <p:blipFill>
              <a:blip r:embed="rId19"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4746611" y="3365186"/>
                <a:ext cx="1389387" cy="13893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0">
                <a:extLst>
                  <a:ext uri="{FF2B5EF4-FFF2-40B4-BE49-F238E27FC236}">
                    <a16:creationId xmlns:a16="http://schemas.microsoft.com/office/drawing/2014/main" id="{DD6FD30C-8014-4844-CF2C-CCDD51B17CD9}"/>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3734" y="3484430"/>
                <a:ext cx="2559495" cy="11845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2">
                <a:extLst>
                  <a:ext uri="{FF2B5EF4-FFF2-40B4-BE49-F238E27FC236}">
                    <a16:creationId xmlns:a16="http://schemas.microsoft.com/office/drawing/2014/main" id="{B8B22AFB-8A39-3B1E-489B-49C59B780994}"/>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7623" y="4995857"/>
                <a:ext cx="3508890" cy="39536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4">
                <a:extLst>
                  <a:ext uri="{FF2B5EF4-FFF2-40B4-BE49-F238E27FC236}">
                    <a16:creationId xmlns:a16="http://schemas.microsoft.com/office/drawing/2014/main" id="{D3EC330E-1EB0-65ED-3EF0-E67BD03D174F}"/>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0951" y="5469333"/>
                <a:ext cx="2111308" cy="211130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8">
                <a:extLst>
                  <a:ext uri="{FF2B5EF4-FFF2-40B4-BE49-F238E27FC236}">
                    <a16:creationId xmlns:a16="http://schemas.microsoft.com/office/drawing/2014/main" id="{3EB403E0-31B0-BCA4-6F88-0517BD6571CE}"/>
                  </a:ext>
                </a:extLst>
              </p:cNvPr>
              <p:cNvPicPr>
                <a:picLocks noChangeAspect="1" noChangeArrowheads="1"/>
              </p:cNvPicPr>
              <p:nvPr/>
            </p:nvPicPr>
            <p:blipFill>
              <a:blip r:embed="rId2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6682600" y="4973763"/>
                <a:ext cx="2413779" cy="64822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0">
                <a:extLst>
                  <a:ext uri="{FF2B5EF4-FFF2-40B4-BE49-F238E27FC236}">
                    <a16:creationId xmlns:a16="http://schemas.microsoft.com/office/drawing/2014/main" id="{2EB80DC6-EE22-BBFC-B5C9-981697A1FD8E}"/>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0938" y="7431843"/>
                <a:ext cx="3311115" cy="144130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2">
                <a:extLst>
                  <a:ext uri="{FF2B5EF4-FFF2-40B4-BE49-F238E27FC236}">
                    <a16:creationId xmlns:a16="http://schemas.microsoft.com/office/drawing/2014/main" id="{385036E2-FB32-30B0-C328-26B3F2E4DE07}"/>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64703" y="5790622"/>
                <a:ext cx="1297682" cy="16863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4">
                <a:extLst>
                  <a:ext uri="{FF2B5EF4-FFF2-40B4-BE49-F238E27FC236}">
                    <a16:creationId xmlns:a16="http://schemas.microsoft.com/office/drawing/2014/main" id="{C5B984A0-9C03-B106-8574-AA10023E317C}"/>
                  </a:ext>
                </a:extLst>
              </p:cNvPr>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50084" y="3919659"/>
                <a:ext cx="1722833" cy="7199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6">
                <a:extLst>
                  <a:ext uri="{FF2B5EF4-FFF2-40B4-BE49-F238E27FC236}">
                    <a16:creationId xmlns:a16="http://schemas.microsoft.com/office/drawing/2014/main" id="{5E2AB8CD-063B-0F50-22B0-7E9BAED3E30A}"/>
                  </a:ext>
                </a:extLst>
              </p:cNvPr>
              <p:cNvPicPr>
                <a:picLocks noChangeAspect="1" noChangeArrowheads="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t="12701" b="10610"/>
              <a:stretch/>
            </p:blipFill>
            <p:spPr bwMode="auto">
              <a:xfrm>
                <a:off x="10885523" y="3707892"/>
                <a:ext cx="1335071" cy="10238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0" name="Picture 58">
                <a:extLst>
                  <a:ext uri="{FF2B5EF4-FFF2-40B4-BE49-F238E27FC236}">
                    <a16:creationId xmlns:a16="http://schemas.microsoft.com/office/drawing/2014/main" id="{05820845-2641-BD1C-5A7C-DDB75A4F1017}"/>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9211" y="7725813"/>
                <a:ext cx="2352960" cy="7041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4">
                <a:extLst>
                  <a:ext uri="{FF2B5EF4-FFF2-40B4-BE49-F238E27FC236}">
                    <a16:creationId xmlns:a16="http://schemas.microsoft.com/office/drawing/2014/main" id="{74120589-DD23-E5FB-08C5-26C68D57C4E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9232" y="5297875"/>
                <a:ext cx="2893750" cy="1160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6">
                <a:extLst>
                  <a:ext uri="{FF2B5EF4-FFF2-40B4-BE49-F238E27FC236}">
                    <a16:creationId xmlns:a16="http://schemas.microsoft.com/office/drawing/2014/main" id="{F047E0EC-1BA9-12AA-D66F-515D02EC23D9}"/>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96049" y="6511553"/>
                <a:ext cx="1308072" cy="130807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78">
                <a:extLst>
                  <a:ext uri="{FF2B5EF4-FFF2-40B4-BE49-F238E27FC236}">
                    <a16:creationId xmlns:a16="http://schemas.microsoft.com/office/drawing/2014/main" id="{A2611CEF-B572-1278-8F78-2E5CE0AA6184}"/>
                  </a:ext>
                </a:extLst>
              </p:cNvPr>
              <p:cNvPicPr>
                <a:picLocks noChangeAspect="1" noChangeArrowheads="1"/>
              </p:cNvPicPr>
              <p:nvPr/>
            </p:nvPicPr>
            <p:blipFill>
              <a:blip r:embed="rId31" cstate="print">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4422473" y="4871937"/>
                <a:ext cx="2478522" cy="70814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a:extLst>
                  <a:ext uri="{FF2B5EF4-FFF2-40B4-BE49-F238E27FC236}">
                    <a16:creationId xmlns:a16="http://schemas.microsoft.com/office/drawing/2014/main" id="{3AF17D12-26A9-0220-E2EE-7DE529B9A02E}"/>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635691" y="3569751"/>
                <a:ext cx="1841390" cy="59054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8">
                <a:extLst>
                  <a:ext uri="{FF2B5EF4-FFF2-40B4-BE49-F238E27FC236}">
                    <a16:creationId xmlns:a16="http://schemas.microsoft.com/office/drawing/2014/main" id="{5546C4DE-DF25-F723-A050-C1D64A78D37F}"/>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8175" y="5610956"/>
                <a:ext cx="1268507" cy="126850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2">
                <a:extLst>
                  <a:ext uri="{FF2B5EF4-FFF2-40B4-BE49-F238E27FC236}">
                    <a16:creationId xmlns:a16="http://schemas.microsoft.com/office/drawing/2014/main" id="{F49E944A-08BD-8EBD-5203-A3CE84D31785}"/>
                  </a:ext>
                </a:extLst>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95341" y="6346654"/>
                <a:ext cx="1626084" cy="121799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74">
                <a:extLst>
                  <a:ext uri="{FF2B5EF4-FFF2-40B4-BE49-F238E27FC236}">
                    <a16:creationId xmlns:a16="http://schemas.microsoft.com/office/drawing/2014/main" id="{974D544C-A72D-9EE8-24E0-4A3DBA5A9025}"/>
                  </a:ext>
                </a:extLst>
              </p:cNvPr>
              <p:cNvPicPr>
                <a:picLocks noChangeAspect="1" noChangeArrowheads="1"/>
              </p:cNvPicPr>
              <p:nvPr/>
            </p:nvPicPr>
            <p:blipFill>
              <a:blip r:embed="rId35">
                <a:clrChange>
                  <a:clrFrom>
                    <a:srgbClr val="A2060A"/>
                  </a:clrFrom>
                  <a:clrTo>
                    <a:srgbClr val="A2060A">
                      <a:alpha val="0"/>
                    </a:srgbClr>
                  </a:clrTo>
                </a:clrChange>
                <a:extLst>
                  <a:ext uri="{28A0092B-C50C-407E-A947-70E740481C1C}">
                    <a14:useLocalDpi xmlns:a14="http://schemas.microsoft.com/office/drawing/2010/main" val="0"/>
                  </a:ext>
                </a:extLst>
              </a:blip>
              <a:srcRect/>
              <a:stretch>
                <a:fillRect/>
              </a:stretch>
            </p:blipFill>
            <p:spPr bwMode="auto">
              <a:xfrm>
                <a:off x="16117898" y="2047864"/>
                <a:ext cx="1110502" cy="139024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76">
                <a:extLst>
                  <a:ext uri="{FF2B5EF4-FFF2-40B4-BE49-F238E27FC236}">
                    <a16:creationId xmlns:a16="http://schemas.microsoft.com/office/drawing/2014/main" id="{DC332C94-6550-4935-1258-76675C97C5D1}"/>
                  </a:ext>
                </a:extLst>
              </p:cNvPr>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97322" y="5507789"/>
                <a:ext cx="1692073" cy="11259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70">
                <a:extLst>
                  <a:ext uri="{FF2B5EF4-FFF2-40B4-BE49-F238E27FC236}">
                    <a16:creationId xmlns:a16="http://schemas.microsoft.com/office/drawing/2014/main" id="{7FD70805-20CF-040B-A9D2-2C0E4364E630}"/>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1301" y="5960663"/>
                <a:ext cx="1765012" cy="11745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90">
                <a:extLst>
                  <a:ext uri="{FF2B5EF4-FFF2-40B4-BE49-F238E27FC236}">
                    <a16:creationId xmlns:a16="http://schemas.microsoft.com/office/drawing/2014/main" id="{6A0D30C4-F525-DCC9-132D-BBF24DCCFF35}"/>
                  </a:ext>
                </a:extLst>
              </p:cNvPr>
              <p:cNvPicPr>
                <a:picLocks noChangeAspect="1" noChangeArrowheads="1"/>
              </p:cNvPicPr>
              <p:nvPr/>
            </p:nvPicPr>
            <p:blipFill>
              <a:blip r:embed="rId38">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066202" y="6528974"/>
                <a:ext cx="1243507" cy="93985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2">
                <a:extLst>
                  <a:ext uri="{FF2B5EF4-FFF2-40B4-BE49-F238E27FC236}">
                    <a16:creationId xmlns:a16="http://schemas.microsoft.com/office/drawing/2014/main" id="{ABCE20DA-5920-71DC-E31E-C717B280560A}"/>
                  </a:ext>
                </a:extLst>
              </p:cNvPr>
              <p:cNvPicPr>
                <a:picLocks noChangeAspect="1" noChangeArrowheads="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0373" y="8450823"/>
                <a:ext cx="2060079" cy="602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4">
                <a:extLst>
                  <a:ext uri="{FF2B5EF4-FFF2-40B4-BE49-F238E27FC236}">
                    <a16:creationId xmlns:a16="http://schemas.microsoft.com/office/drawing/2014/main" id="{D0B1EB95-CB09-6CA5-29E6-6F824A1C9B02}"/>
                  </a:ext>
                </a:extLst>
              </p:cNvPr>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5457" y="7146266"/>
                <a:ext cx="1527882" cy="85561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0">
                <a:extLst>
                  <a:ext uri="{FF2B5EF4-FFF2-40B4-BE49-F238E27FC236}">
                    <a16:creationId xmlns:a16="http://schemas.microsoft.com/office/drawing/2014/main" id="{E8833947-0657-20AA-D602-4EB7B838BA0D}"/>
                  </a:ext>
                </a:extLst>
              </p:cNvPr>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1104" y="7891414"/>
                <a:ext cx="1539670" cy="15396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2">
                <a:extLst>
                  <a:ext uri="{FF2B5EF4-FFF2-40B4-BE49-F238E27FC236}">
                    <a16:creationId xmlns:a16="http://schemas.microsoft.com/office/drawing/2014/main" id="{8FF237CD-C831-684C-F70D-2542A949A1C5}"/>
                  </a:ext>
                </a:extLst>
              </p:cNvPr>
              <p:cNvPicPr>
                <a:picLocks noChangeAspect="1" noChangeArrowheads="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9128" y="1734568"/>
                <a:ext cx="2340667" cy="234066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4">
                <a:extLst>
                  <a:ext uri="{FF2B5EF4-FFF2-40B4-BE49-F238E27FC236}">
                    <a16:creationId xmlns:a16="http://schemas.microsoft.com/office/drawing/2014/main" id="{2CEDD023-A0E0-EDEC-5151-3CE1E8651CDB}"/>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8380" y="6792410"/>
                <a:ext cx="1394976" cy="13949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6">
                <a:extLst>
                  <a:ext uri="{FF2B5EF4-FFF2-40B4-BE49-F238E27FC236}">
                    <a16:creationId xmlns:a16="http://schemas.microsoft.com/office/drawing/2014/main" id="{C670E8F3-AEC0-C0A0-2EB8-EC99CB57D777}"/>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065" y="7025525"/>
                <a:ext cx="2088636" cy="139765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Footer Placeholder 4">
            <a:extLst>
              <a:ext uri="{FF2B5EF4-FFF2-40B4-BE49-F238E27FC236}">
                <a16:creationId xmlns:a16="http://schemas.microsoft.com/office/drawing/2014/main" id="{BAA730B6-3AC9-4DD8-7F68-A20E14E52C3C}"/>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22906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8DCE3EE-8C1F-4176-BCB0-56A14F68D0FF}"/>
              </a:ext>
            </a:extLst>
          </p:cNvPr>
          <p:cNvSpPr/>
          <p:nvPr/>
        </p:nvSpPr>
        <p:spPr>
          <a:xfrm flipV="1">
            <a:off x="840658" y="7534145"/>
            <a:ext cx="16134736" cy="20534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12</a:t>
            </a:fld>
            <a:endParaRPr lang="en-US">
              <a:latin typeface="Cambria" panose="02040503050406030204" pitchFamily="18" charset="0"/>
              <a:ea typeface="Cambria" panose="02040503050406030204" pitchFamily="18" charset="0"/>
            </a:endParaRPr>
          </a:p>
        </p:txBody>
      </p:sp>
      <p:sp>
        <p:nvSpPr>
          <p:cNvPr id="26"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a:ea typeface="Cambria"/>
                <a:cs typeface="Segoe UI"/>
              </a:rPr>
              <a:t>Strong</a:t>
            </a:r>
            <a:r>
              <a:rPr lang="en-US" dirty="0">
                <a:solidFill>
                  <a:srgbClr val="EF7F19"/>
                </a:solidFill>
                <a:latin typeface="Cambria"/>
                <a:ea typeface="Cambria"/>
                <a:cs typeface="Segoe UI"/>
              </a:rPr>
              <a:t> Industry </a:t>
            </a:r>
            <a:r>
              <a:rPr lang="en-US" dirty="0">
                <a:latin typeface="Cambria"/>
                <a:ea typeface="Cambria"/>
                <a:cs typeface="Segoe UI"/>
              </a:rPr>
              <a:t>tailwinds</a:t>
            </a:r>
            <a:endParaRPr lang="en-ID" b="1" cap="none" dirty="0">
              <a:latin typeface="Cambria" panose="02040503050406030204" pitchFamily="18" charset="0"/>
              <a:ea typeface="Cambria" panose="02040503050406030204" pitchFamily="18" charset="0"/>
              <a:cs typeface="Segoe UI" panose="020B0502040204020203" pitchFamily="34" charset="0"/>
            </a:endParaRPr>
          </a:p>
        </p:txBody>
      </p:sp>
      <p:graphicFrame>
        <p:nvGraphicFramePr>
          <p:cNvPr id="28" name="Chart 27">
            <a:extLst>
              <a:ext uri="{FF2B5EF4-FFF2-40B4-BE49-F238E27FC236}">
                <a16:creationId xmlns:a16="http://schemas.microsoft.com/office/drawing/2014/main" id="{A649641C-CCA1-06D1-41D4-5832FEBDF0A4}"/>
              </a:ext>
            </a:extLst>
          </p:cNvPr>
          <p:cNvGraphicFramePr/>
          <p:nvPr>
            <p:extLst>
              <p:ext uri="{D42A27DB-BD31-4B8C-83A1-F6EECF244321}">
                <p14:modId xmlns:p14="http://schemas.microsoft.com/office/powerpoint/2010/main" val="32112960"/>
              </p:ext>
            </p:extLst>
          </p:nvPr>
        </p:nvGraphicFramePr>
        <p:xfrm>
          <a:off x="1260049" y="2194536"/>
          <a:ext cx="7312818" cy="4761767"/>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EE40F2AC-9D9B-58EE-21B2-E6EEA95BB31D}"/>
              </a:ext>
            </a:extLst>
          </p:cNvPr>
          <p:cNvSpPr txBox="1"/>
          <p:nvPr/>
        </p:nvSpPr>
        <p:spPr>
          <a:xfrm>
            <a:off x="1221712" y="6919160"/>
            <a:ext cx="4779168" cy="323165"/>
          </a:xfrm>
          <a:prstGeom prst="rect">
            <a:avLst/>
          </a:prstGeom>
          <a:noFill/>
        </p:spPr>
        <p:txBody>
          <a:bodyPr wrap="square" rtlCol="0">
            <a:spAutoFit/>
          </a:bodyPr>
          <a:lstStyle/>
          <a:p>
            <a:r>
              <a:rPr lang="en-IN" sz="1500" dirty="0">
                <a:latin typeface="Cambria" panose="02040503050406030204" pitchFamily="18" charset="0"/>
                <a:ea typeface="Cambria" panose="02040503050406030204" pitchFamily="18" charset="0"/>
              </a:rPr>
              <a:t>Source: MRFR Database and Analyst Review</a:t>
            </a:r>
            <a:endParaRPr lang="en-US" sz="1500" dirty="0">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1D2CD9DF-64C6-E7C2-4227-E251BBBA2B85}"/>
              </a:ext>
            </a:extLst>
          </p:cNvPr>
          <p:cNvGrpSpPr/>
          <p:nvPr/>
        </p:nvGrpSpPr>
        <p:grpSpPr>
          <a:xfrm>
            <a:off x="9881556" y="2194536"/>
            <a:ext cx="7312820" cy="4761767"/>
            <a:chOff x="631827" y="1145857"/>
            <a:chExt cx="4154486" cy="2866075"/>
          </a:xfrm>
        </p:grpSpPr>
        <p:graphicFrame>
          <p:nvGraphicFramePr>
            <p:cNvPr id="31" name="Chart 30">
              <a:extLst>
                <a:ext uri="{FF2B5EF4-FFF2-40B4-BE49-F238E27FC236}">
                  <a16:creationId xmlns:a16="http://schemas.microsoft.com/office/drawing/2014/main" id="{1CEACA93-C9AF-8BF5-96F3-9F493354C44A}"/>
                </a:ext>
              </a:extLst>
            </p:cNvPr>
            <p:cNvGraphicFramePr/>
            <p:nvPr>
              <p:extLst>
                <p:ext uri="{D42A27DB-BD31-4B8C-83A1-F6EECF244321}">
                  <p14:modId xmlns:p14="http://schemas.microsoft.com/office/powerpoint/2010/main" val="2803652247"/>
                </p:ext>
              </p:extLst>
            </p:nvPr>
          </p:nvGraphicFramePr>
          <p:xfrm>
            <a:off x="631827" y="1145857"/>
            <a:ext cx="4154486" cy="2866075"/>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BDD1AF12-CC11-0B17-63BE-59F199DBBFBD}"/>
                </a:ext>
              </a:extLst>
            </p:cNvPr>
            <p:cNvSpPr txBox="1"/>
            <p:nvPr/>
          </p:nvSpPr>
          <p:spPr>
            <a:xfrm rot="19520034">
              <a:off x="2002932" y="2202895"/>
              <a:ext cx="945355" cy="201458"/>
            </a:xfrm>
            <a:prstGeom prst="rect">
              <a:avLst/>
            </a:prstGeom>
            <a:noFill/>
          </p:spPr>
          <p:txBody>
            <a:bodyPr wrap="square" rtlCol="0">
              <a:spAutoFit/>
            </a:bodyPr>
            <a:lstStyle/>
            <a:p>
              <a:r>
                <a:rPr lang="en-US" sz="1575" b="1" dirty="0">
                  <a:solidFill>
                    <a:schemeClr val="accent2">
                      <a:lumMod val="50000"/>
                    </a:schemeClr>
                  </a:solidFill>
                  <a:latin typeface="Cambria" panose="02040503050406030204" pitchFamily="18" charset="0"/>
                  <a:ea typeface="Cambria" panose="02040503050406030204" pitchFamily="18" charset="0"/>
                </a:rPr>
                <a:t>CAGR 16.3%</a:t>
              </a:r>
            </a:p>
          </p:txBody>
        </p:sp>
      </p:grpSp>
      <p:sp>
        <p:nvSpPr>
          <p:cNvPr id="33" name="TextBox 32">
            <a:extLst>
              <a:ext uri="{FF2B5EF4-FFF2-40B4-BE49-F238E27FC236}">
                <a16:creationId xmlns:a16="http://schemas.microsoft.com/office/drawing/2014/main" id="{BDF1C1F4-DBEB-7B32-2876-F9ABD61C9E72}"/>
              </a:ext>
            </a:extLst>
          </p:cNvPr>
          <p:cNvSpPr txBox="1"/>
          <p:nvPr/>
        </p:nvSpPr>
        <p:spPr>
          <a:xfrm>
            <a:off x="9843223" y="6892504"/>
            <a:ext cx="4779168" cy="323165"/>
          </a:xfrm>
          <a:prstGeom prst="rect">
            <a:avLst/>
          </a:prstGeom>
          <a:noFill/>
        </p:spPr>
        <p:txBody>
          <a:bodyPr wrap="square" rtlCol="0">
            <a:spAutoFit/>
          </a:bodyPr>
          <a:lstStyle/>
          <a:p>
            <a:r>
              <a:rPr lang="en-IN" sz="1500">
                <a:latin typeface="Cambria" panose="02040503050406030204" pitchFamily="18" charset="0"/>
                <a:ea typeface="Cambria" panose="02040503050406030204" pitchFamily="18" charset="0"/>
              </a:rPr>
              <a:t>Source: DRHP of the Company</a:t>
            </a:r>
          </a:p>
        </p:txBody>
      </p:sp>
      <p:sp>
        <p:nvSpPr>
          <p:cNvPr id="34" name="Rounded Rectangle 33">
            <a:extLst>
              <a:ext uri="{FF2B5EF4-FFF2-40B4-BE49-F238E27FC236}">
                <a16:creationId xmlns:a16="http://schemas.microsoft.com/office/drawing/2014/main" id="{C8541009-BE3F-48CD-7D6A-615A96ADCD24}"/>
              </a:ext>
            </a:extLst>
          </p:cNvPr>
          <p:cNvSpPr>
            <a:spLocks/>
          </p:cNvSpPr>
          <p:nvPr/>
        </p:nvSpPr>
        <p:spPr>
          <a:xfrm>
            <a:off x="1842248" y="7000528"/>
            <a:ext cx="15289306" cy="313508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spcAft>
                <a:spcPts val="1200"/>
              </a:spcAft>
            </a:pPr>
            <a:r>
              <a:rPr lang="en-IN" sz="2400" dirty="0">
                <a:latin typeface="Cambria" panose="02040503050406030204" pitchFamily="18" charset="0"/>
                <a:ea typeface="Cambria" panose="02040503050406030204" pitchFamily="18" charset="0"/>
              </a:rPr>
              <a:t>By 2027, India's composite material consumption is projected to reach </a:t>
            </a:r>
            <a:r>
              <a:rPr lang="en-IN" sz="2400" b="1" dirty="0">
                <a:solidFill>
                  <a:srgbClr val="E46C0A"/>
                </a:solidFill>
                <a:latin typeface="Cambria" panose="02040503050406030204" pitchFamily="18" charset="0"/>
                <a:ea typeface="Cambria" panose="02040503050406030204" pitchFamily="18" charset="0"/>
              </a:rPr>
              <a:t>768,200 tonnes </a:t>
            </a:r>
            <a:r>
              <a:rPr lang="en-IN" sz="2400" dirty="0">
                <a:latin typeface="Cambria" panose="02040503050406030204" pitchFamily="18" charset="0"/>
                <a:ea typeface="Cambria" panose="02040503050406030204" pitchFamily="18" charset="0"/>
              </a:rPr>
              <a:t>due to superior performance characteristics.</a:t>
            </a:r>
            <a:endParaRPr lang="en-IN" sz="1650" dirty="0">
              <a:latin typeface="Cambria" panose="02040503050406030204" pitchFamily="18" charset="0"/>
              <a:ea typeface="Cambria" panose="02040503050406030204" pitchFamily="18" charset="0"/>
            </a:endParaRPr>
          </a:p>
          <a:p>
            <a:pPr>
              <a:spcAft>
                <a:spcPts val="1200"/>
              </a:spcAft>
            </a:pPr>
            <a:r>
              <a:rPr lang="en-IN" sz="2400" dirty="0">
                <a:latin typeface="Cambria" panose="02040503050406030204" pitchFamily="18" charset="0"/>
                <a:ea typeface="Cambria" panose="02040503050406030204" pitchFamily="18" charset="0"/>
              </a:rPr>
              <a:t>Asia Pacific, led by India and China, is expected to dominate global composite material demand, supported by </a:t>
            </a:r>
            <a:r>
              <a:rPr lang="en-IN" sz="2400" b="1" dirty="0">
                <a:solidFill>
                  <a:srgbClr val="E46C0A"/>
                </a:solidFill>
                <a:latin typeface="Cambria" panose="02040503050406030204" pitchFamily="18" charset="0"/>
                <a:ea typeface="Cambria" panose="02040503050406030204" pitchFamily="18" charset="0"/>
              </a:rPr>
              <a:t>favourable FDI policies and government regulations</a:t>
            </a:r>
            <a:r>
              <a:rPr lang="en-IN" sz="2400" dirty="0">
                <a:latin typeface="Cambria" panose="02040503050406030204" pitchFamily="18" charset="0"/>
                <a:ea typeface="Cambria" panose="02040503050406030204" pitchFamily="18" charset="0"/>
              </a:rPr>
              <a:t>.</a:t>
            </a:r>
          </a:p>
        </p:txBody>
      </p:sp>
      <p:sp>
        <p:nvSpPr>
          <p:cNvPr id="35" name="TextBox 34">
            <a:extLst>
              <a:ext uri="{FF2B5EF4-FFF2-40B4-BE49-F238E27FC236}">
                <a16:creationId xmlns:a16="http://schemas.microsoft.com/office/drawing/2014/main" id="{08FD8D42-20FD-BA9C-E099-DD27A6C7FFB7}"/>
              </a:ext>
            </a:extLst>
          </p:cNvPr>
          <p:cNvSpPr txBox="1"/>
          <p:nvPr/>
        </p:nvSpPr>
        <p:spPr>
          <a:xfrm rot="19394735">
            <a:off x="3715345" y="3971788"/>
            <a:ext cx="1664036" cy="334707"/>
          </a:xfrm>
          <a:prstGeom prst="rect">
            <a:avLst/>
          </a:prstGeom>
          <a:noFill/>
        </p:spPr>
        <p:txBody>
          <a:bodyPr wrap="square" rtlCol="0">
            <a:spAutoFit/>
          </a:bodyPr>
          <a:lstStyle/>
          <a:p>
            <a:r>
              <a:rPr lang="en-US" sz="1575" b="1">
                <a:solidFill>
                  <a:schemeClr val="accent2">
                    <a:lumMod val="50000"/>
                  </a:schemeClr>
                </a:solidFill>
                <a:latin typeface="Cambria" panose="02040503050406030204" pitchFamily="18" charset="0"/>
                <a:ea typeface="Cambria" panose="02040503050406030204" pitchFamily="18" charset="0"/>
              </a:rPr>
              <a:t>CAGR 8.10%</a:t>
            </a:r>
          </a:p>
        </p:txBody>
      </p:sp>
      <p:cxnSp>
        <p:nvCxnSpPr>
          <p:cNvPr id="36" name="Straight Arrow Connector 35">
            <a:extLst>
              <a:ext uri="{FF2B5EF4-FFF2-40B4-BE49-F238E27FC236}">
                <a16:creationId xmlns:a16="http://schemas.microsoft.com/office/drawing/2014/main" id="{99045666-CF03-ECFC-554A-A55F26B099E5}"/>
              </a:ext>
            </a:extLst>
          </p:cNvPr>
          <p:cNvCxnSpPr/>
          <p:nvPr/>
        </p:nvCxnSpPr>
        <p:spPr>
          <a:xfrm flipV="1">
            <a:off x="3819020" y="3820883"/>
            <a:ext cx="1585277" cy="1157288"/>
          </a:xfrm>
          <a:prstGeom prst="straightConnector1">
            <a:avLst/>
          </a:prstGeom>
          <a:ln>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18310839-4970-4C1B-B283-795031DF3BBD}"/>
              </a:ext>
            </a:extLst>
          </p:cNvPr>
          <p:cNvCxnSpPr/>
          <p:nvPr/>
        </p:nvCxnSpPr>
        <p:spPr>
          <a:xfrm flipV="1">
            <a:off x="12463259" y="3858475"/>
            <a:ext cx="1585277" cy="1157288"/>
          </a:xfrm>
          <a:prstGeom prst="straightConnector1">
            <a:avLst/>
          </a:prstGeom>
          <a:ln>
            <a:solidFill>
              <a:schemeClr val="accent2">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4" name="object 13">
            <a:extLst>
              <a:ext uri="{FF2B5EF4-FFF2-40B4-BE49-F238E27FC236}">
                <a16:creationId xmlns:a16="http://schemas.microsoft.com/office/drawing/2014/main" id="{06EA452C-BCC9-735B-F283-4073D2679528}"/>
              </a:ext>
            </a:extLst>
          </p:cNvPr>
          <p:cNvSpPr txBox="1"/>
          <p:nvPr/>
        </p:nvSpPr>
        <p:spPr>
          <a:xfrm>
            <a:off x="716280" y="1506175"/>
            <a:ext cx="16781754" cy="469424"/>
          </a:xfrm>
          <a:prstGeom prst="rect">
            <a:avLst/>
          </a:prstGeom>
        </p:spPr>
        <p:txBody>
          <a:bodyPr vert="horz" wrap="square" lIns="0" tIns="0" rIns="0" bIns="0" rtlCol="0">
            <a:spAutoFit/>
          </a:bodyPr>
          <a:lstStyle/>
          <a:p>
            <a:pPr marR="7620">
              <a:lnSpc>
                <a:spcPct val="120000"/>
              </a:lnSpc>
              <a:spcAft>
                <a:spcPts val="900"/>
              </a:spcAft>
            </a:pPr>
            <a:r>
              <a:rPr lang="en-US" sz="2800" spc="-23" dirty="0">
                <a:latin typeface="Cambria" panose="02040503050406030204" pitchFamily="18" charset="0"/>
                <a:ea typeface="Cambria" panose="02040503050406030204" pitchFamily="18" charset="0"/>
                <a:cs typeface="Calibri"/>
              </a:rPr>
              <a:t>India's composite sector is experiencing rapid growth, positioning the country favorably in the global market</a:t>
            </a:r>
          </a:p>
        </p:txBody>
      </p:sp>
      <p:sp>
        <p:nvSpPr>
          <p:cNvPr id="19" name="object 17"/>
          <p:cNvSpPr/>
          <p:nvPr/>
        </p:nvSpPr>
        <p:spPr>
          <a:xfrm>
            <a:off x="1329999" y="7809118"/>
            <a:ext cx="512249" cy="502903"/>
          </a:xfrm>
          <a:custGeom>
            <a:avLst/>
            <a:gdLst/>
            <a:ahLst/>
            <a:cxnLst/>
            <a:rect l="l" t="t" r="r" b="b"/>
            <a:pathLst>
              <a:path w="737235" h="679450">
                <a:moveTo>
                  <a:pt x="376212" y="159727"/>
                </a:moveTo>
                <a:lnTo>
                  <a:pt x="374713" y="151917"/>
                </a:lnTo>
                <a:lnTo>
                  <a:pt x="370344" y="146850"/>
                </a:lnTo>
                <a:lnTo>
                  <a:pt x="363728" y="144145"/>
                </a:lnTo>
                <a:lnTo>
                  <a:pt x="355511" y="143408"/>
                </a:lnTo>
                <a:lnTo>
                  <a:pt x="337527" y="143573"/>
                </a:lnTo>
                <a:lnTo>
                  <a:pt x="283591" y="143510"/>
                </a:lnTo>
                <a:lnTo>
                  <a:pt x="213118" y="143433"/>
                </a:lnTo>
                <a:lnTo>
                  <a:pt x="192011" y="159219"/>
                </a:lnTo>
                <a:lnTo>
                  <a:pt x="193535" y="167195"/>
                </a:lnTo>
                <a:lnTo>
                  <a:pt x="197891" y="172250"/>
                </a:lnTo>
                <a:lnTo>
                  <a:pt x="204457" y="174891"/>
                </a:lnTo>
                <a:lnTo>
                  <a:pt x="212585" y="175641"/>
                </a:lnTo>
                <a:lnTo>
                  <a:pt x="354977" y="175679"/>
                </a:lnTo>
                <a:lnTo>
                  <a:pt x="363156" y="174955"/>
                </a:lnTo>
                <a:lnTo>
                  <a:pt x="369862" y="172377"/>
                </a:lnTo>
                <a:lnTo>
                  <a:pt x="374434" y="167462"/>
                </a:lnTo>
                <a:lnTo>
                  <a:pt x="376212" y="159727"/>
                </a:lnTo>
                <a:close/>
              </a:path>
              <a:path w="737235" h="679450">
                <a:moveTo>
                  <a:pt x="508660" y="264261"/>
                </a:moveTo>
                <a:lnTo>
                  <a:pt x="501332" y="258889"/>
                </a:lnTo>
                <a:lnTo>
                  <a:pt x="200647" y="258914"/>
                </a:lnTo>
                <a:lnTo>
                  <a:pt x="194005" y="262521"/>
                </a:lnTo>
                <a:lnTo>
                  <a:pt x="192214" y="272211"/>
                </a:lnTo>
                <a:lnTo>
                  <a:pt x="192392" y="279831"/>
                </a:lnTo>
                <a:lnTo>
                  <a:pt x="195846" y="285711"/>
                </a:lnTo>
                <a:lnTo>
                  <a:pt x="202323" y="289509"/>
                </a:lnTo>
                <a:lnTo>
                  <a:pt x="211531" y="290868"/>
                </a:lnTo>
                <a:lnTo>
                  <a:pt x="348208" y="290931"/>
                </a:lnTo>
                <a:lnTo>
                  <a:pt x="500583" y="291045"/>
                </a:lnTo>
                <a:lnTo>
                  <a:pt x="508622" y="286270"/>
                </a:lnTo>
                <a:lnTo>
                  <a:pt x="508660" y="264261"/>
                </a:lnTo>
                <a:close/>
              </a:path>
              <a:path w="737235" h="679450">
                <a:moveTo>
                  <a:pt x="508838" y="390105"/>
                </a:moveTo>
                <a:lnTo>
                  <a:pt x="506285" y="381927"/>
                </a:lnTo>
                <a:lnTo>
                  <a:pt x="501243" y="377012"/>
                </a:lnTo>
                <a:lnTo>
                  <a:pt x="494245" y="374662"/>
                </a:lnTo>
                <a:lnTo>
                  <a:pt x="485876" y="374129"/>
                </a:lnTo>
                <a:lnTo>
                  <a:pt x="470763" y="374307"/>
                </a:lnTo>
                <a:lnTo>
                  <a:pt x="197764" y="374256"/>
                </a:lnTo>
                <a:lnTo>
                  <a:pt x="193255" y="383730"/>
                </a:lnTo>
                <a:lnTo>
                  <a:pt x="191541" y="392277"/>
                </a:lnTo>
                <a:lnTo>
                  <a:pt x="194462" y="399440"/>
                </a:lnTo>
                <a:lnTo>
                  <a:pt x="201409" y="404380"/>
                </a:lnTo>
                <a:lnTo>
                  <a:pt x="211721" y="406247"/>
                </a:lnTo>
                <a:lnTo>
                  <a:pt x="348386" y="406323"/>
                </a:lnTo>
                <a:lnTo>
                  <a:pt x="486498" y="406298"/>
                </a:lnTo>
                <a:lnTo>
                  <a:pt x="496354" y="405193"/>
                </a:lnTo>
                <a:lnTo>
                  <a:pt x="503605" y="401993"/>
                </a:lnTo>
                <a:lnTo>
                  <a:pt x="507885" y="396913"/>
                </a:lnTo>
                <a:lnTo>
                  <a:pt x="508838" y="390105"/>
                </a:lnTo>
                <a:close/>
              </a:path>
              <a:path w="737235" h="679450">
                <a:moveTo>
                  <a:pt x="736993" y="304063"/>
                </a:moveTo>
                <a:lnTo>
                  <a:pt x="736942" y="84061"/>
                </a:lnTo>
                <a:lnTo>
                  <a:pt x="730504" y="50393"/>
                </a:lnTo>
                <a:lnTo>
                  <a:pt x="720217" y="35001"/>
                </a:lnTo>
                <a:lnTo>
                  <a:pt x="718781" y="32854"/>
                </a:lnTo>
                <a:lnTo>
                  <a:pt x="712825" y="23926"/>
                </a:lnTo>
                <a:lnTo>
                  <a:pt x="705192" y="19011"/>
                </a:lnTo>
                <a:lnTo>
                  <a:pt x="705192" y="301726"/>
                </a:lnTo>
                <a:lnTo>
                  <a:pt x="702119" y="304063"/>
                </a:lnTo>
                <a:lnTo>
                  <a:pt x="675678" y="303491"/>
                </a:lnTo>
                <a:lnTo>
                  <a:pt x="658431" y="303377"/>
                </a:lnTo>
                <a:lnTo>
                  <a:pt x="641096" y="303491"/>
                </a:lnTo>
                <a:lnTo>
                  <a:pt x="614591" y="304088"/>
                </a:lnTo>
                <a:lnTo>
                  <a:pt x="611784" y="301320"/>
                </a:lnTo>
                <a:lnTo>
                  <a:pt x="611924" y="291871"/>
                </a:lnTo>
                <a:lnTo>
                  <a:pt x="612178" y="265290"/>
                </a:lnTo>
                <a:lnTo>
                  <a:pt x="612228" y="185534"/>
                </a:lnTo>
                <a:lnTo>
                  <a:pt x="612152" y="159321"/>
                </a:lnTo>
                <a:lnTo>
                  <a:pt x="612203" y="97370"/>
                </a:lnTo>
                <a:lnTo>
                  <a:pt x="623443" y="50393"/>
                </a:lnTo>
                <a:lnTo>
                  <a:pt x="665632" y="35064"/>
                </a:lnTo>
                <a:lnTo>
                  <a:pt x="679500" y="39751"/>
                </a:lnTo>
                <a:lnTo>
                  <a:pt x="691426" y="48729"/>
                </a:lnTo>
                <a:lnTo>
                  <a:pt x="700112" y="61315"/>
                </a:lnTo>
                <a:lnTo>
                  <a:pt x="703643" y="68834"/>
                </a:lnTo>
                <a:lnTo>
                  <a:pt x="704913" y="76796"/>
                </a:lnTo>
                <a:lnTo>
                  <a:pt x="704888" y="221310"/>
                </a:lnTo>
                <a:lnTo>
                  <a:pt x="705065" y="277279"/>
                </a:lnTo>
                <a:lnTo>
                  <a:pt x="705192" y="301726"/>
                </a:lnTo>
                <a:lnTo>
                  <a:pt x="705192" y="19011"/>
                </a:lnTo>
                <a:lnTo>
                  <a:pt x="685939" y="6604"/>
                </a:lnTo>
                <a:lnTo>
                  <a:pt x="652792" y="546"/>
                </a:lnTo>
                <a:lnTo>
                  <a:pt x="651903" y="381"/>
                </a:lnTo>
                <a:lnTo>
                  <a:pt x="594372" y="419"/>
                </a:lnTo>
                <a:lnTo>
                  <a:pt x="594372" y="34709"/>
                </a:lnTo>
                <a:lnTo>
                  <a:pt x="586193" y="49733"/>
                </a:lnTo>
                <a:lnTo>
                  <a:pt x="581660" y="65239"/>
                </a:lnTo>
                <a:lnTo>
                  <a:pt x="579704" y="81153"/>
                </a:lnTo>
                <a:lnTo>
                  <a:pt x="579297" y="97370"/>
                </a:lnTo>
                <a:lnTo>
                  <a:pt x="579361" y="570611"/>
                </a:lnTo>
                <a:lnTo>
                  <a:pt x="576275" y="596201"/>
                </a:lnTo>
                <a:lnTo>
                  <a:pt x="567207" y="616966"/>
                </a:lnTo>
                <a:lnTo>
                  <a:pt x="552386" y="632625"/>
                </a:lnTo>
                <a:lnTo>
                  <a:pt x="532066" y="642912"/>
                </a:lnTo>
                <a:lnTo>
                  <a:pt x="500913" y="645452"/>
                </a:lnTo>
                <a:lnTo>
                  <a:pt x="472973" y="634466"/>
                </a:lnTo>
                <a:lnTo>
                  <a:pt x="452437" y="612698"/>
                </a:lnTo>
                <a:lnTo>
                  <a:pt x="443547" y="582904"/>
                </a:lnTo>
                <a:lnTo>
                  <a:pt x="443026" y="566953"/>
                </a:lnTo>
                <a:lnTo>
                  <a:pt x="443039" y="520814"/>
                </a:lnTo>
                <a:lnTo>
                  <a:pt x="443064" y="515302"/>
                </a:lnTo>
                <a:lnTo>
                  <a:pt x="442023" y="501954"/>
                </a:lnTo>
                <a:lnTo>
                  <a:pt x="438238" y="493966"/>
                </a:lnTo>
                <a:lnTo>
                  <a:pt x="437324" y="493522"/>
                </a:lnTo>
                <a:lnTo>
                  <a:pt x="437324" y="646480"/>
                </a:lnTo>
                <a:lnTo>
                  <a:pt x="105702" y="646480"/>
                </a:lnTo>
                <a:lnTo>
                  <a:pt x="75044" y="641464"/>
                </a:lnTo>
                <a:lnTo>
                  <a:pt x="52006" y="626973"/>
                </a:lnTo>
                <a:lnTo>
                  <a:pt x="37439" y="603897"/>
                </a:lnTo>
                <a:lnTo>
                  <a:pt x="32232" y="573074"/>
                </a:lnTo>
                <a:lnTo>
                  <a:pt x="32308" y="562267"/>
                </a:lnTo>
                <a:lnTo>
                  <a:pt x="32435" y="554723"/>
                </a:lnTo>
                <a:lnTo>
                  <a:pt x="32435" y="543928"/>
                </a:lnTo>
                <a:lnTo>
                  <a:pt x="31978" y="534250"/>
                </a:lnTo>
                <a:lnTo>
                  <a:pt x="31064" y="523189"/>
                </a:lnTo>
                <a:lnTo>
                  <a:pt x="34861" y="520852"/>
                </a:lnTo>
                <a:lnTo>
                  <a:pt x="205181" y="521220"/>
                </a:lnTo>
                <a:lnTo>
                  <a:pt x="319405" y="521195"/>
                </a:lnTo>
                <a:lnTo>
                  <a:pt x="355549" y="521271"/>
                </a:lnTo>
                <a:lnTo>
                  <a:pt x="381685" y="521169"/>
                </a:lnTo>
                <a:lnTo>
                  <a:pt x="405942" y="520852"/>
                </a:lnTo>
                <a:lnTo>
                  <a:pt x="408114" y="520814"/>
                </a:lnTo>
                <a:lnTo>
                  <a:pt x="411530" y="522935"/>
                </a:lnTo>
                <a:lnTo>
                  <a:pt x="410641" y="566039"/>
                </a:lnTo>
                <a:lnTo>
                  <a:pt x="414858" y="605917"/>
                </a:lnTo>
                <a:lnTo>
                  <a:pt x="437324" y="646480"/>
                </a:lnTo>
                <a:lnTo>
                  <a:pt x="437324" y="493522"/>
                </a:lnTo>
                <a:lnTo>
                  <a:pt x="310286" y="489026"/>
                </a:lnTo>
                <a:lnTo>
                  <a:pt x="137337" y="489496"/>
                </a:lnTo>
                <a:lnTo>
                  <a:pt x="135166" y="485902"/>
                </a:lnTo>
                <a:lnTo>
                  <a:pt x="135737" y="425069"/>
                </a:lnTo>
                <a:lnTo>
                  <a:pt x="137020" y="265290"/>
                </a:lnTo>
                <a:lnTo>
                  <a:pt x="138341" y="80225"/>
                </a:lnTo>
                <a:lnTo>
                  <a:pt x="141351" y="60591"/>
                </a:lnTo>
                <a:lnTo>
                  <a:pt x="149923" y="45770"/>
                </a:lnTo>
                <a:lnTo>
                  <a:pt x="163804" y="36410"/>
                </a:lnTo>
                <a:lnTo>
                  <a:pt x="182765" y="33108"/>
                </a:lnTo>
                <a:lnTo>
                  <a:pt x="505066" y="32956"/>
                </a:lnTo>
                <a:lnTo>
                  <a:pt x="590727" y="33007"/>
                </a:lnTo>
                <a:lnTo>
                  <a:pt x="591604" y="33642"/>
                </a:lnTo>
                <a:lnTo>
                  <a:pt x="594372" y="34709"/>
                </a:lnTo>
                <a:lnTo>
                  <a:pt x="594372" y="419"/>
                </a:lnTo>
                <a:lnTo>
                  <a:pt x="394550" y="546"/>
                </a:lnTo>
                <a:lnTo>
                  <a:pt x="188671" y="0"/>
                </a:lnTo>
                <a:lnTo>
                  <a:pt x="128790" y="23660"/>
                </a:lnTo>
                <a:lnTo>
                  <a:pt x="105816" y="81153"/>
                </a:lnTo>
                <a:lnTo>
                  <a:pt x="105702" y="175564"/>
                </a:lnTo>
                <a:lnTo>
                  <a:pt x="105511" y="221310"/>
                </a:lnTo>
                <a:lnTo>
                  <a:pt x="105143" y="277279"/>
                </a:lnTo>
                <a:lnTo>
                  <a:pt x="104330" y="376885"/>
                </a:lnTo>
                <a:lnTo>
                  <a:pt x="103962" y="425970"/>
                </a:lnTo>
                <a:lnTo>
                  <a:pt x="103657" y="486041"/>
                </a:lnTo>
                <a:lnTo>
                  <a:pt x="101333" y="489877"/>
                </a:lnTo>
                <a:lnTo>
                  <a:pt x="89674" y="489369"/>
                </a:lnTo>
                <a:lnTo>
                  <a:pt x="72428" y="488886"/>
                </a:lnTo>
                <a:lnTo>
                  <a:pt x="20535" y="489140"/>
                </a:lnTo>
                <a:lnTo>
                  <a:pt x="0" y="566953"/>
                </a:lnTo>
                <a:lnTo>
                  <a:pt x="330" y="583577"/>
                </a:lnTo>
                <a:lnTo>
                  <a:pt x="9017" y="620864"/>
                </a:lnTo>
                <a:lnTo>
                  <a:pt x="30607" y="651217"/>
                </a:lnTo>
                <a:lnTo>
                  <a:pt x="61887" y="671626"/>
                </a:lnTo>
                <a:lnTo>
                  <a:pt x="99669" y="679094"/>
                </a:lnTo>
                <a:lnTo>
                  <a:pt x="305371" y="679094"/>
                </a:lnTo>
                <a:lnTo>
                  <a:pt x="305371" y="678929"/>
                </a:lnTo>
                <a:lnTo>
                  <a:pt x="424942" y="678916"/>
                </a:lnTo>
                <a:lnTo>
                  <a:pt x="499592" y="678954"/>
                </a:lnTo>
                <a:lnTo>
                  <a:pt x="499999" y="678891"/>
                </a:lnTo>
                <a:lnTo>
                  <a:pt x="547255" y="671550"/>
                </a:lnTo>
                <a:lnTo>
                  <a:pt x="582599" y="649757"/>
                </a:lnTo>
                <a:lnTo>
                  <a:pt x="584644" y="646480"/>
                </a:lnTo>
                <a:lnTo>
                  <a:pt x="585279" y="645452"/>
                </a:lnTo>
                <a:lnTo>
                  <a:pt x="604570" y="614565"/>
                </a:lnTo>
                <a:lnTo>
                  <a:pt x="612152" y="566953"/>
                </a:lnTo>
                <a:lnTo>
                  <a:pt x="612254" y="485902"/>
                </a:lnTo>
                <a:lnTo>
                  <a:pt x="612190" y="406196"/>
                </a:lnTo>
                <a:lnTo>
                  <a:pt x="611759" y="352615"/>
                </a:lnTo>
                <a:lnTo>
                  <a:pt x="611568" y="338124"/>
                </a:lnTo>
                <a:lnTo>
                  <a:pt x="615835" y="335394"/>
                </a:lnTo>
                <a:lnTo>
                  <a:pt x="629183" y="335902"/>
                </a:lnTo>
                <a:lnTo>
                  <a:pt x="650379" y="336435"/>
                </a:lnTo>
                <a:lnTo>
                  <a:pt x="671601" y="336524"/>
                </a:lnTo>
                <a:lnTo>
                  <a:pt x="714057" y="336194"/>
                </a:lnTo>
                <a:lnTo>
                  <a:pt x="721537" y="335394"/>
                </a:lnTo>
                <a:lnTo>
                  <a:pt x="725119" y="335013"/>
                </a:lnTo>
                <a:lnTo>
                  <a:pt x="732167" y="331190"/>
                </a:lnTo>
                <a:lnTo>
                  <a:pt x="735888" y="324015"/>
                </a:lnTo>
                <a:lnTo>
                  <a:pt x="736993" y="312801"/>
                </a:lnTo>
                <a:lnTo>
                  <a:pt x="736993" y="304088"/>
                </a:lnTo>
                <a:close/>
              </a:path>
            </a:pathLst>
          </a:custGeom>
          <a:solidFill>
            <a:srgbClr val="262626"/>
          </a:solidFill>
        </p:spPr>
        <p:txBody>
          <a:bodyPr wrap="square" lIns="0" tIns="0" rIns="0" bIns="0" rtlCol="0"/>
          <a:lstStyle/>
          <a:p>
            <a:endParaRPr/>
          </a:p>
        </p:txBody>
      </p:sp>
      <p:pic>
        <p:nvPicPr>
          <p:cNvPr id="21" name="object 14"/>
          <p:cNvPicPr>
            <a:picLocks noChangeAspect="1"/>
          </p:cNvPicPr>
          <p:nvPr/>
        </p:nvPicPr>
        <p:blipFill rotWithShape="1">
          <a:blip r:embed="rId5" cstate="print">
            <a:clrChange>
              <a:clrFrom>
                <a:srgbClr val="FFFFFF"/>
              </a:clrFrom>
              <a:clrTo>
                <a:srgbClr val="FFFFFF">
                  <a:alpha val="0"/>
                </a:srgbClr>
              </a:clrTo>
            </a:clrChange>
            <a:biLevel thresh="75000"/>
          </a:blip>
          <a:srcRect l="10246" t="11126" r="53533" b="54040"/>
          <a:stretch/>
        </p:blipFill>
        <p:spPr>
          <a:xfrm>
            <a:off x="1221712" y="8630497"/>
            <a:ext cx="728824" cy="708580"/>
          </a:xfrm>
          <a:prstGeom prst="rect">
            <a:avLst/>
          </a:prstGeom>
        </p:spPr>
      </p:pic>
      <p:sp>
        <p:nvSpPr>
          <p:cNvPr id="6" name="Footer Placeholder 4">
            <a:extLst>
              <a:ext uri="{FF2B5EF4-FFF2-40B4-BE49-F238E27FC236}">
                <a16:creationId xmlns:a16="http://schemas.microsoft.com/office/drawing/2014/main" id="{16D5B07C-4962-5176-0952-7A2138FA6A13}"/>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94052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Creating </a:t>
            </a:r>
            <a:r>
              <a:rPr lang="en-US" dirty="0">
                <a:solidFill>
                  <a:srgbClr val="E46C0A"/>
                </a:solidFill>
                <a:latin typeface="Cambria" panose="02040503050406030204" pitchFamily="18" charset="0"/>
                <a:ea typeface="Cambria" panose="02040503050406030204" pitchFamily="18" charset="0"/>
                <a:cs typeface="Segoe UI" panose="020B0502040204020203" pitchFamily="34" charset="0"/>
              </a:rPr>
              <a:t>superiors shareholder value </a:t>
            </a:r>
            <a:r>
              <a:rPr lang="en-US" dirty="0">
                <a:latin typeface="Cambria" panose="02040503050406030204" pitchFamily="18" charset="0"/>
                <a:ea typeface="Cambria" panose="02040503050406030204" pitchFamily="18" charset="0"/>
                <a:cs typeface="Segoe UI" panose="020B0502040204020203" pitchFamily="34" charset="0"/>
              </a:rPr>
              <a:t>(1/2)</a:t>
            </a:r>
            <a:br>
              <a:rPr lang="en-US" dirty="0">
                <a:latin typeface="Cambria" panose="02040503050406030204" pitchFamily="18" charset="0"/>
                <a:ea typeface="Cambria" panose="02040503050406030204" pitchFamily="18" charset="0"/>
                <a:cs typeface="Segoe UI" panose="020B0502040204020203" pitchFamily="34" charset="0"/>
              </a:rPr>
            </a:br>
            <a:endParaRPr lang="en-US" dirty="0">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13</a:t>
            </a:fld>
            <a:endParaRPr lang="en-US"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0759036-CB4A-5541-840D-096D74C869EF}"/>
              </a:ext>
            </a:extLst>
          </p:cNvPr>
          <p:cNvSpPr txBox="1"/>
          <p:nvPr/>
        </p:nvSpPr>
        <p:spPr>
          <a:xfrm>
            <a:off x="1276757" y="1317210"/>
            <a:ext cx="3782030" cy="369332"/>
          </a:xfrm>
          <a:prstGeom prst="rect">
            <a:avLst/>
          </a:prstGeom>
          <a:noFill/>
        </p:spPr>
        <p:txBody>
          <a:bodyPr wrap="square" rtlCol="0">
            <a:spAutoFit/>
          </a:bodyPr>
          <a:lstStyle/>
          <a:p>
            <a:pPr algn="ctr" defTabSz="1371600">
              <a:defRPr/>
            </a:pPr>
            <a:r>
              <a:rPr lang="en-IN" b="1">
                <a:latin typeface="Cambria" panose="02040503050406030204" pitchFamily="18" charset="0"/>
                <a:ea typeface="Cambria" panose="02040503050406030204" pitchFamily="18" charset="0"/>
              </a:rPr>
              <a:t>Revenue </a:t>
            </a:r>
          </a:p>
        </p:txBody>
      </p:sp>
      <p:sp>
        <p:nvSpPr>
          <p:cNvPr id="10" name="TextBox 9">
            <a:extLst>
              <a:ext uri="{FF2B5EF4-FFF2-40B4-BE49-F238E27FC236}">
                <a16:creationId xmlns:a16="http://schemas.microsoft.com/office/drawing/2014/main" id="{11B6B7E1-0143-544F-7D7E-879860832FDD}"/>
              </a:ext>
            </a:extLst>
          </p:cNvPr>
          <p:cNvSpPr txBox="1"/>
          <p:nvPr/>
        </p:nvSpPr>
        <p:spPr>
          <a:xfrm>
            <a:off x="7420382" y="1317210"/>
            <a:ext cx="3025173" cy="369332"/>
          </a:xfrm>
          <a:prstGeom prst="rect">
            <a:avLst/>
          </a:prstGeom>
          <a:noFill/>
        </p:spPr>
        <p:txBody>
          <a:bodyPr wrap="square" rtlCol="0">
            <a:spAutoFit/>
          </a:bodyPr>
          <a:lstStyle/>
          <a:p>
            <a:pPr algn="ctr" defTabSz="1371600">
              <a:defRPr/>
            </a:pPr>
            <a:r>
              <a:rPr lang="en-IN" b="1">
                <a:latin typeface="Cambria" panose="02040503050406030204" pitchFamily="18" charset="0"/>
                <a:ea typeface="Cambria" panose="02040503050406030204" pitchFamily="18" charset="0"/>
              </a:rPr>
              <a:t>EBITDA </a:t>
            </a:r>
          </a:p>
        </p:txBody>
      </p:sp>
      <p:sp>
        <p:nvSpPr>
          <p:cNvPr id="12" name="TextBox 11">
            <a:extLst>
              <a:ext uri="{FF2B5EF4-FFF2-40B4-BE49-F238E27FC236}">
                <a16:creationId xmlns:a16="http://schemas.microsoft.com/office/drawing/2014/main" id="{746A457F-4797-78B8-91E0-7D019EFD53B0}"/>
              </a:ext>
            </a:extLst>
          </p:cNvPr>
          <p:cNvSpPr txBox="1"/>
          <p:nvPr/>
        </p:nvSpPr>
        <p:spPr>
          <a:xfrm>
            <a:off x="14082195" y="1299599"/>
            <a:ext cx="3473958" cy="369332"/>
          </a:xfrm>
          <a:prstGeom prst="rect">
            <a:avLst/>
          </a:prstGeom>
          <a:noFill/>
        </p:spPr>
        <p:txBody>
          <a:bodyPr wrap="square" rtlCol="0">
            <a:spAutoFit/>
          </a:bodyPr>
          <a:lstStyle/>
          <a:p>
            <a:pPr defTabSz="1371600">
              <a:defRPr/>
            </a:pPr>
            <a:r>
              <a:rPr lang="en-IN" b="1">
                <a:latin typeface="Cambria" panose="02040503050406030204" pitchFamily="18" charset="0"/>
                <a:ea typeface="Cambria" panose="02040503050406030204" pitchFamily="18" charset="0"/>
              </a:rPr>
              <a:t>Profit after Tax</a:t>
            </a:r>
          </a:p>
        </p:txBody>
      </p:sp>
      <p:sp>
        <p:nvSpPr>
          <p:cNvPr id="13" name="TextBox 12">
            <a:extLst>
              <a:ext uri="{FF2B5EF4-FFF2-40B4-BE49-F238E27FC236}">
                <a16:creationId xmlns:a16="http://schemas.microsoft.com/office/drawing/2014/main" id="{958A794A-C2D0-7183-60A0-7905E8798476}"/>
              </a:ext>
            </a:extLst>
          </p:cNvPr>
          <p:cNvSpPr txBox="1"/>
          <p:nvPr/>
        </p:nvSpPr>
        <p:spPr>
          <a:xfrm>
            <a:off x="1357291" y="5701160"/>
            <a:ext cx="3620961" cy="369332"/>
          </a:xfrm>
          <a:prstGeom prst="rect">
            <a:avLst/>
          </a:prstGeom>
          <a:noFill/>
        </p:spPr>
        <p:txBody>
          <a:bodyPr wrap="square" rtlCol="0">
            <a:spAutoFit/>
          </a:bodyPr>
          <a:lstStyle/>
          <a:p>
            <a:pPr algn="ctr" defTabSz="1371600">
              <a:defRPr/>
            </a:pPr>
            <a:r>
              <a:rPr lang="en-IN" b="1">
                <a:latin typeface="Cambria" panose="02040503050406030204" pitchFamily="18" charset="0"/>
                <a:ea typeface="Cambria" panose="02040503050406030204" pitchFamily="18" charset="0"/>
              </a:rPr>
              <a:t>Export vs Domestic</a:t>
            </a:r>
          </a:p>
        </p:txBody>
      </p:sp>
      <p:sp>
        <p:nvSpPr>
          <p:cNvPr id="14" name="TextBox 13">
            <a:extLst>
              <a:ext uri="{FF2B5EF4-FFF2-40B4-BE49-F238E27FC236}">
                <a16:creationId xmlns:a16="http://schemas.microsoft.com/office/drawing/2014/main" id="{9CEE78B6-A0F5-705C-E277-9D9400FA1F8C}"/>
              </a:ext>
            </a:extLst>
          </p:cNvPr>
          <p:cNvSpPr txBox="1"/>
          <p:nvPr/>
        </p:nvSpPr>
        <p:spPr>
          <a:xfrm>
            <a:off x="8027471" y="5794057"/>
            <a:ext cx="3489504" cy="369332"/>
          </a:xfrm>
          <a:prstGeom prst="rect">
            <a:avLst/>
          </a:prstGeom>
          <a:noFill/>
        </p:spPr>
        <p:txBody>
          <a:bodyPr wrap="square" rtlCol="0">
            <a:spAutoFit/>
          </a:bodyPr>
          <a:lstStyle/>
          <a:p>
            <a:pPr defTabSz="1371600">
              <a:defRPr/>
            </a:pPr>
            <a:r>
              <a:rPr lang="en-IN" b="1" dirty="0">
                <a:latin typeface="Cambria" panose="02040503050406030204" pitchFamily="18" charset="0"/>
                <a:ea typeface="Cambria" panose="02040503050406030204" pitchFamily="18" charset="0"/>
              </a:rPr>
              <a:t>Net Profit Ratio</a:t>
            </a:r>
          </a:p>
        </p:txBody>
      </p:sp>
      <p:sp>
        <p:nvSpPr>
          <p:cNvPr id="15" name="TextBox 14">
            <a:extLst>
              <a:ext uri="{FF2B5EF4-FFF2-40B4-BE49-F238E27FC236}">
                <a16:creationId xmlns:a16="http://schemas.microsoft.com/office/drawing/2014/main" id="{16DE4BE8-3DE1-C58C-29F2-04D6655779E5}"/>
              </a:ext>
            </a:extLst>
          </p:cNvPr>
          <p:cNvSpPr txBox="1"/>
          <p:nvPr/>
        </p:nvSpPr>
        <p:spPr>
          <a:xfrm>
            <a:off x="12934228" y="5794057"/>
            <a:ext cx="4147506" cy="369332"/>
          </a:xfrm>
          <a:prstGeom prst="rect">
            <a:avLst/>
          </a:prstGeom>
          <a:noFill/>
        </p:spPr>
        <p:txBody>
          <a:bodyPr wrap="square" rtlCol="0">
            <a:spAutoFit/>
          </a:bodyPr>
          <a:lstStyle/>
          <a:p>
            <a:pPr algn="ctr" defTabSz="1371600">
              <a:defRPr/>
            </a:pPr>
            <a:r>
              <a:rPr lang="en-US" b="1">
                <a:latin typeface="Cambria" panose="02040503050406030204" pitchFamily="18" charset="0"/>
                <a:ea typeface="Cambria" panose="02040503050406030204" pitchFamily="18" charset="0"/>
              </a:rPr>
              <a:t>ROCE</a:t>
            </a:r>
          </a:p>
        </p:txBody>
      </p:sp>
      <p:cxnSp>
        <p:nvCxnSpPr>
          <p:cNvPr id="16" name="Straight Connector 15">
            <a:extLst>
              <a:ext uri="{FF2B5EF4-FFF2-40B4-BE49-F238E27FC236}">
                <a16:creationId xmlns:a16="http://schemas.microsoft.com/office/drawing/2014/main" id="{C6399793-B272-478B-9CF3-24895ECAEB3C}"/>
              </a:ext>
            </a:extLst>
          </p:cNvPr>
          <p:cNvCxnSpPr>
            <a:cxnSpLocks/>
          </p:cNvCxnSpPr>
          <p:nvPr/>
        </p:nvCxnSpPr>
        <p:spPr>
          <a:xfrm>
            <a:off x="711473" y="5511576"/>
            <a:ext cx="4835055" cy="0"/>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399793-B272-478B-9CF3-24895ECAEB3C}"/>
              </a:ext>
            </a:extLst>
          </p:cNvPr>
          <p:cNvCxnSpPr>
            <a:cxnSpLocks/>
          </p:cNvCxnSpPr>
          <p:nvPr/>
        </p:nvCxnSpPr>
        <p:spPr>
          <a:xfrm>
            <a:off x="6463801" y="5525717"/>
            <a:ext cx="5105177" cy="0"/>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399793-B272-478B-9CF3-24895ECAEB3C}"/>
              </a:ext>
            </a:extLst>
          </p:cNvPr>
          <p:cNvCxnSpPr>
            <a:cxnSpLocks/>
          </p:cNvCxnSpPr>
          <p:nvPr/>
        </p:nvCxnSpPr>
        <p:spPr>
          <a:xfrm>
            <a:off x="12459809" y="5511576"/>
            <a:ext cx="5096345" cy="0"/>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399793-B272-478B-9CF3-24895ECAEB3C}"/>
              </a:ext>
            </a:extLst>
          </p:cNvPr>
          <p:cNvCxnSpPr>
            <a:cxnSpLocks/>
          </p:cNvCxnSpPr>
          <p:nvPr/>
        </p:nvCxnSpPr>
        <p:spPr>
          <a:xfrm>
            <a:off x="11989392" y="1317211"/>
            <a:ext cx="0" cy="3696080"/>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6399793-B272-478B-9CF3-24895ECAEB3C}"/>
              </a:ext>
            </a:extLst>
          </p:cNvPr>
          <p:cNvCxnSpPr>
            <a:cxnSpLocks/>
          </p:cNvCxnSpPr>
          <p:nvPr/>
        </p:nvCxnSpPr>
        <p:spPr>
          <a:xfrm>
            <a:off x="11989392" y="5867669"/>
            <a:ext cx="0" cy="3039078"/>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99793-B272-478B-9CF3-24895ECAEB3C}"/>
              </a:ext>
            </a:extLst>
          </p:cNvPr>
          <p:cNvCxnSpPr>
            <a:cxnSpLocks/>
          </p:cNvCxnSpPr>
          <p:nvPr/>
        </p:nvCxnSpPr>
        <p:spPr>
          <a:xfrm>
            <a:off x="5996300" y="1428265"/>
            <a:ext cx="0" cy="3696080"/>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99793-B272-478B-9CF3-24895ECAEB3C}"/>
              </a:ext>
            </a:extLst>
          </p:cNvPr>
          <p:cNvCxnSpPr>
            <a:cxnSpLocks/>
          </p:cNvCxnSpPr>
          <p:nvPr/>
        </p:nvCxnSpPr>
        <p:spPr>
          <a:xfrm>
            <a:off x="5996300" y="5978723"/>
            <a:ext cx="0" cy="3039078"/>
          </a:xfrm>
          <a:prstGeom prst="line">
            <a:avLst/>
          </a:prstGeom>
          <a:ln>
            <a:solidFill>
              <a:srgbClr val="C1D8E8"/>
            </a:solidFill>
          </a:ln>
        </p:spPr>
        <p:style>
          <a:lnRef idx="1">
            <a:schemeClr val="accent1"/>
          </a:lnRef>
          <a:fillRef idx="0">
            <a:schemeClr val="accent1"/>
          </a:fillRef>
          <a:effectRef idx="0">
            <a:schemeClr val="accent1"/>
          </a:effectRef>
          <a:fontRef idx="minor">
            <a:schemeClr val="tx1"/>
          </a:fontRef>
        </p:style>
      </p:cxnSp>
      <p:graphicFrame>
        <p:nvGraphicFramePr>
          <p:cNvPr id="24" name="1388.75226.75144244.757">
            <a:extLst>
              <a:ext uri="{FF2B5EF4-FFF2-40B4-BE49-F238E27FC236}">
                <a16:creationId xmlns:a16="http://schemas.microsoft.com/office/drawing/2014/main" id="{CB49BF3F-979E-6A40-EF69-CEE525F7CAB5}"/>
              </a:ext>
            </a:extLst>
          </p:cNvPr>
          <p:cNvGraphicFramePr>
            <a:graphicFrameLocks/>
          </p:cNvGraphicFramePr>
          <p:nvPr>
            <p:custDataLst>
              <p:tags r:id="rId1"/>
            </p:custDataLst>
            <p:extLst>
              <p:ext uri="{D42A27DB-BD31-4B8C-83A1-F6EECF244321}">
                <p14:modId xmlns:p14="http://schemas.microsoft.com/office/powerpoint/2010/main" val="3996755550"/>
              </p:ext>
            </p:extLst>
          </p:nvPr>
        </p:nvGraphicFramePr>
        <p:xfrm>
          <a:off x="12332130" y="6222425"/>
          <a:ext cx="5288049" cy="308101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1388.75226.75144244.757">
            <a:extLst>
              <a:ext uri="{FF2B5EF4-FFF2-40B4-BE49-F238E27FC236}">
                <a16:creationId xmlns:a16="http://schemas.microsoft.com/office/drawing/2014/main" id="{9137F8C1-E588-C7DA-A544-E9623CFFDBA7}"/>
              </a:ext>
            </a:extLst>
          </p:cNvPr>
          <p:cNvGraphicFramePr>
            <a:graphicFrameLocks/>
          </p:cNvGraphicFramePr>
          <p:nvPr>
            <p:custDataLst>
              <p:tags r:id="rId2"/>
            </p:custDataLst>
            <p:extLst>
              <p:ext uri="{D42A27DB-BD31-4B8C-83A1-F6EECF244321}">
                <p14:modId xmlns:p14="http://schemas.microsoft.com/office/powerpoint/2010/main" val="3807183291"/>
              </p:ext>
            </p:extLst>
          </p:nvPr>
        </p:nvGraphicFramePr>
        <p:xfrm>
          <a:off x="12472802" y="1908087"/>
          <a:ext cx="5230805" cy="305969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9" name="1388.75226.75144244.757">
            <a:extLst>
              <a:ext uri="{FF2B5EF4-FFF2-40B4-BE49-F238E27FC236}">
                <a16:creationId xmlns:a16="http://schemas.microsoft.com/office/drawing/2014/main" id="{4889020E-A146-FFE7-AB15-C7DD60630AFA}"/>
              </a:ext>
            </a:extLst>
          </p:cNvPr>
          <p:cNvGraphicFramePr>
            <a:graphicFrameLocks/>
          </p:cNvGraphicFramePr>
          <p:nvPr>
            <p:custDataLst>
              <p:tags r:id="rId3"/>
            </p:custDataLst>
            <p:extLst>
              <p:ext uri="{D42A27DB-BD31-4B8C-83A1-F6EECF244321}">
                <p14:modId xmlns:p14="http://schemas.microsoft.com/office/powerpoint/2010/main" val="1903631792"/>
              </p:ext>
            </p:extLst>
          </p:nvPr>
        </p:nvGraphicFramePr>
        <p:xfrm>
          <a:off x="6415850" y="6290012"/>
          <a:ext cx="5230805" cy="299667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 name="Chart 1">
            <a:extLst>
              <a:ext uri="{FF2B5EF4-FFF2-40B4-BE49-F238E27FC236}">
                <a16:creationId xmlns:a16="http://schemas.microsoft.com/office/drawing/2014/main" id="{92A15354-5C65-1BD7-A607-5381195CE973}"/>
              </a:ext>
            </a:extLst>
          </p:cNvPr>
          <p:cNvGraphicFramePr/>
          <p:nvPr>
            <p:extLst>
              <p:ext uri="{D42A27DB-BD31-4B8C-83A1-F6EECF244321}">
                <p14:modId xmlns:p14="http://schemas.microsoft.com/office/powerpoint/2010/main" val="2546823823"/>
              </p:ext>
            </p:extLst>
          </p:nvPr>
        </p:nvGraphicFramePr>
        <p:xfrm>
          <a:off x="746584" y="6149379"/>
          <a:ext cx="4764832" cy="312329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0" name="1388.75226.75144244.757">
            <a:extLst>
              <a:ext uri="{FF2B5EF4-FFF2-40B4-BE49-F238E27FC236}">
                <a16:creationId xmlns:a16="http://schemas.microsoft.com/office/drawing/2014/main" id="{7DEC5215-1766-DAA8-59C1-2E32B31AFDA5}"/>
              </a:ext>
            </a:extLst>
          </p:cNvPr>
          <p:cNvGraphicFramePr>
            <a:graphicFrameLocks/>
          </p:cNvGraphicFramePr>
          <p:nvPr>
            <p:custDataLst>
              <p:tags r:id="rId4"/>
            </p:custDataLst>
            <p:extLst>
              <p:ext uri="{D42A27DB-BD31-4B8C-83A1-F6EECF244321}">
                <p14:modId xmlns:p14="http://schemas.microsoft.com/office/powerpoint/2010/main" val="2526665048"/>
              </p:ext>
            </p:extLst>
          </p:nvPr>
        </p:nvGraphicFramePr>
        <p:xfrm>
          <a:off x="6463801" y="1854509"/>
          <a:ext cx="5230805" cy="321827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1" name="1388.75226.75144244.757">
            <a:extLst>
              <a:ext uri="{FF2B5EF4-FFF2-40B4-BE49-F238E27FC236}">
                <a16:creationId xmlns:a16="http://schemas.microsoft.com/office/drawing/2014/main" id="{BBD75B65-9962-C230-F6FF-F00FEFFA95DB}"/>
              </a:ext>
            </a:extLst>
          </p:cNvPr>
          <p:cNvGraphicFramePr>
            <a:graphicFrameLocks/>
          </p:cNvGraphicFramePr>
          <p:nvPr>
            <p:custDataLst>
              <p:tags r:id="rId5"/>
            </p:custDataLst>
            <p:extLst>
              <p:ext uri="{D42A27DB-BD31-4B8C-83A1-F6EECF244321}">
                <p14:modId xmlns:p14="http://schemas.microsoft.com/office/powerpoint/2010/main" val="478004633"/>
              </p:ext>
            </p:extLst>
          </p:nvPr>
        </p:nvGraphicFramePr>
        <p:xfrm>
          <a:off x="505942" y="1831310"/>
          <a:ext cx="5230805" cy="3218274"/>
        </p:xfrm>
        <a:graphic>
          <a:graphicData uri="http://schemas.openxmlformats.org/drawingml/2006/chart">
            <c:chart xmlns:c="http://schemas.openxmlformats.org/drawingml/2006/chart" xmlns:r="http://schemas.openxmlformats.org/officeDocument/2006/relationships" r:id="rId13"/>
          </a:graphicData>
        </a:graphic>
      </p:graphicFrame>
      <p:sp>
        <p:nvSpPr>
          <p:cNvPr id="3" name="TextBox 2">
            <a:extLst>
              <a:ext uri="{FF2B5EF4-FFF2-40B4-BE49-F238E27FC236}">
                <a16:creationId xmlns:a16="http://schemas.microsoft.com/office/drawing/2014/main" id="{A5134F56-971A-E66F-2C53-30CFF61D1E53}"/>
              </a:ext>
            </a:extLst>
          </p:cNvPr>
          <p:cNvSpPr txBox="1"/>
          <p:nvPr/>
        </p:nvSpPr>
        <p:spPr>
          <a:xfrm>
            <a:off x="11989392" y="9413544"/>
            <a:ext cx="4953000" cy="369332"/>
          </a:xfrm>
          <a:prstGeom prst="rect">
            <a:avLst/>
          </a:prstGeom>
          <a:noFill/>
        </p:spPr>
        <p:txBody>
          <a:bodyPr wrap="square" lIns="91440" tIns="45720" rIns="91440" bIns="45720" rtlCol="0" anchor="t">
            <a:spAutoFit/>
          </a:bodyPr>
          <a:lstStyle/>
          <a:p>
            <a:pPr algn="r"/>
            <a:r>
              <a:rPr lang="en-US" b="1" dirty="0">
                <a:latin typeface="Cambria"/>
                <a:ea typeface="Cambria"/>
              </a:rPr>
              <a:t>(In ₹Cr except percentages and ratios)</a:t>
            </a:r>
          </a:p>
        </p:txBody>
      </p:sp>
      <p:sp>
        <p:nvSpPr>
          <p:cNvPr id="23" name="Footer Placeholder 4">
            <a:extLst>
              <a:ext uri="{FF2B5EF4-FFF2-40B4-BE49-F238E27FC236}">
                <a16:creationId xmlns:a16="http://schemas.microsoft.com/office/drawing/2014/main" id="{B9737217-2708-746E-09B7-8DB23A977D4F}"/>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968556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DCE3EE-8C1F-4176-BCB0-56A14F68D0FF}"/>
              </a:ext>
            </a:extLst>
          </p:cNvPr>
          <p:cNvSpPr/>
          <p:nvPr/>
        </p:nvSpPr>
        <p:spPr>
          <a:xfrm flipV="1">
            <a:off x="10108864" y="1652471"/>
            <a:ext cx="7928413" cy="769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Creating </a:t>
            </a:r>
            <a:r>
              <a:rPr lang="en-US" dirty="0">
                <a:solidFill>
                  <a:srgbClr val="E46C0A"/>
                </a:solidFill>
                <a:latin typeface="Cambria" panose="02040503050406030204" pitchFamily="18" charset="0"/>
                <a:ea typeface="Cambria" panose="02040503050406030204" pitchFamily="18" charset="0"/>
                <a:cs typeface="Segoe UI" panose="020B0502040204020203" pitchFamily="34" charset="0"/>
              </a:rPr>
              <a:t>superiors shareholder value </a:t>
            </a:r>
            <a:r>
              <a:rPr lang="en-US" dirty="0">
                <a:latin typeface="Cambria" panose="02040503050406030204" pitchFamily="18" charset="0"/>
                <a:ea typeface="Cambria" panose="02040503050406030204" pitchFamily="18" charset="0"/>
                <a:cs typeface="Segoe UI" panose="020B0502040204020203" pitchFamily="34" charset="0"/>
              </a:rPr>
              <a:t>(2/2)</a:t>
            </a:r>
            <a:endParaRPr lang="en-US"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14</a:t>
            </a:fld>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6DE4BE8-3DE1-C58C-29F2-04D6655779E5}"/>
              </a:ext>
            </a:extLst>
          </p:cNvPr>
          <p:cNvSpPr txBox="1"/>
          <p:nvPr/>
        </p:nvSpPr>
        <p:spPr>
          <a:xfrm>
            <a:off x="2895828" y="1919936"/>
            <a:ext cx="4147506" cy="461665"/>
          </a:xfrm>
          <a:prstGeom prst="rect">
            <a:avLst/>
          </a:prstGeom>
          <a:noFill/>
        </p:spPr>
        <p:txBody>
          <a:bodyPr wrap="square" rtlCol="0">
            <a:spAutoFit/>
          </a:bodyPr>
          <a:lstStyle/>
          <a:p>
            <a:pPr algn="ctr" defTabSz="1371600">
              <a:defRPr/>
            </a:pPr>
            <a:r>
              <a:rPr lang="en-US" sz="2400" b="1" dirty="0">
                <a:latin typeface="Cambria" panose="02040503050406030204" pitchFamily="18" charset="0"/>
                <a:ea typeface="Cambria" panose="02040503050406030204" pitchFamily="18" charset="0"/>
              </a:rPr>
              <a:t>Working Capital Days</a:t>
            </a:r>
          </a:p>
        </p:txBody>
      </p:sp>
      <p:graphicFrame>
        <p:nvGraphicFramePr>
          <p:cNvPr id="7" name="1388.75226.75144244.757">
            <a:extLst>
              <a:ext uri="{FF2B5EF4-FFF2-40B4-BE49-F238E27FC236}">
                <a16:creationId xmlns:a16="http://schemas.microsoft.com/office/drawing/2014/main" id="{CB49BF3F-979E-6A40-EF69-CEE525F7CAB5}"/>
              </a:ext>
            </a:extLst>
          </p:cNvPr>
          <p:cNvGraphicFramePr>
            <a:graphicFrameLocks/>
          </p:cNvGraphicFramePr>
          <p:nvPr>
            <p:custDataLst>
              <p:tags r:id="rId1"/>
            </p:custDataLst>
            <p:extLst>
              <p:ext uri="{D42A27DB-BD31-4B8C-83A1-F6EECF244321}">
                <p14:modId xmlns:p14="http://schemas.microsoft.com/office/powerpoint/2010/main" val="3381045610"/>
              </p:ext>
            </p:extLst>
          </p:nvPr>
        </p:nvGraphicFramePr>
        <p:xfrm>
          <a:off x="443753" y="2913241"/>
          <a:ext cx="9368369" cy="61587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92A15354-5C65-1BD7-A607-5381195CE973}"/>
              </a:ext>
            </a:extLst>
          </p:cNvPr>
          <p:cNvGraphicFramePr/>
          <p:nvPr>
            <p:extLst>
              <p:ext uri="{D42A27DB-BD31-4B8C-83A1-F6EECF244321}">
                <p14:modId xmlns:p14="http://schemas.microsoft.com/office/powerpoint/2010/main" val="643695868"/>
              </p:ext>
            </p:extLst>
          </p:nvPr>
        </p:nvGraphicFramePr>
        <p:xfrm>
          <a:off x="9999406" y="2649068"/>
          <a:ext cx="8023123" cy="6524429"/>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16DE4BE8-3DE1-C58C-29F2-04D6655779E5}"/>
              </a:ext>
            </a:extLst>
          </p:cNvPr>
          <p:cNvSpPr txBox="1"/>
          <p:nvPr/>
        </p:nvSpPr>
        <p:spPr>
          <a:xfrm>
            <a:off x="11999317" y="1919936"/>
            <a:ext cx="4147506" cy="461665"/>
          </a:xfrm>
          <a:prstGeom prst="rect">
            <a:avLst/>
          </a:prstGeom>
          <a:noFill/>
        </p:spPr>
        <p:txBody>
          <a:bodyPr wrap="square" rtlCol="0">
            <a:spAutoFit/>
          </a:bodyPr>
          <a:lstStyle/>
          <a:p>
            <a:pPr algn="ctr" defTabSz="1371600">
              <a:defRPr/>
            </a:pPr>
            <a:r>
              <a:rPr lang="en-US" sz="2400" b="1" dirty="0">
                <a:latin typeface="Cambria" panose="02040503050406030204" pitchFamily="18" charset="0"/>
                <a:ea typeface="Cambria" panose="02040503050406030204" pitchFamily="18" charset="0"/>
              </a:rPr>
              <a:t>Net Debt Ratios</a:t>
            </a:r>
          </a:p>
        </p:txBody>
      </p:sp>
      <p:sp>
        <p:nvSpPr>
          <p:cNvPr id="9" name="Footer Placeholder 4">
            <a:extLst>
              <a:ext uri="{FF2B5EF4-FFF2-40B4-BE49-F238E27FC236}">
                <a16:creationId xmlns:a16="http://schemas.microsoft.com/office/drawing/2014/main" id="{B10B7937-DD77-06E0-4270-A2B8EC0BDAFE}"/>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8531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DCE3EE-8C1F-4176-BCB0-56A14F68D0FF}"/>
              </a:ext>
            </a:extLst>
          </p:cNvPr>
          <p:cNvSpPr/>
          <p:nvPr/>
        </p:nvSpPr>
        <p:spPr>
          <a:xfrm flipV="1">
            <a:off x="609600" y="1585235"/>
            <a:ext cx="17427677" cy="76980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Strengthening</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 balance sheet</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15</a:t>
            </a:fld>
            <a:endParaRPr lang="en-US">
              <a:latin typeface="Cambria" panose="02040503050406030204" pitchFamily="18" charset="0"/>
              <a:ea typeface="Cambria" panose="02040503050406030204" pitchFamily="18" charset="0"/>
            </a:endParaRPr>
          </a:p>
        </p:txBody>
      </p:sp>
      <p:sp>
        <p:nvSpPr>
          <p:cNvPr id="6" name="Rectangle 5"/>
          <p:cNvSpPr/>
          <p:nvPr/>
        </p:nvSpPr>
        <p:spPr>
          <a:xfrm>
            <a:off x="5891119" y="1966212"/>
            <a:ext cx="6864637" cy="1154162"/>
          </a:xfrm>
          <a:prstGeom prst="rect">
            <a:avLst/>
          </a:prstGeom>
        </p:spPr>
        <p:txBody>
          <a:bodyPr wrap="square">
            <a:spAutoFit/>
          </a:bodyPr>
          <a:lstStyle/>
          <a:p>
            <a:pPr algn="ctr">
              <a:spcAft>
                <a:spcPts val="600"/>
              </a:spcAft>
            </a:pPr>
            <a:r>
              <a:rPr lang="en-US" sz="3200" b="1" dirty="0">
                <a:solidFill>
                  <a:srgbClr val="EF7F19"/>
                </a:solidFill>
                <a:latin typeface="Cambria" panose="02040503050406030204" pitchFamily="18" charset="0"/>
                <a:ea typeface="Cambria" panose="02040503050406030204" pitchFamily="18" charset="0"/>
                <a:cs typeface="Segoe UI" panose="020B0502040204020203" pitchFamily="34" charset="0"/>
              </a:rPr>
              <a:t>Debt Equity Ratio </a:t>
            </a:r>
            <a:endParaRPr lang="en-US" sz="2800" b="1" i="1" dirty="0">
              <a:latin typeface="Cambria" panose="02040503050406030204" pitchFamily="18" charset="0"/>
              <a:ea typeface="Cambria" panose="02040503050406030204" pitchFamily="18" charset="0"/>
              <a:cs typeface="Lucida Sans Unicode" panose="020B0602030504020204" pitchFamily="34" charset="0"/>
            </a:endParaRPr>
          </a:p>
          <a:p>
            <a:pPr marL="285750" indent="-285750" algn="ctr">
              <a:spcAft>
                <a:spcPts val="600"/>
              </a:spcAft>
              <a:buFont typeface="Wingdings" panose="05000000000000000000" pitchFamily="2" charset="2"/>
              <a:buChar char="§"/>
            </a:pPr>
            <a:endParaRPr lang="en-US" sz="3200" dirty="0">
              <a:latin typeface="Cambria" panose="02040503050406030204" pitchFamily="18" charset="0"/>
              <a:ea typeface="Cambria" panose="02040503050406030204" pitchFamily="18" charset="0"/>
              <a:cs typeface="Lucida Sans Unicode" panose="020B0602030504020204" pitchFamily="34" charset="0"/>
            </a:endParaRPr>
          </a:p>
        </p:txBody>
      </p:sp>
      <p:graphicFrame>
        <p:nvGraphicFramePr>
          <p:cNvPr id="5" name="Chart 4"/>
          <p:cNvGraphicFramePr/>
          <p:nvPr>
            <p:extLst>
              <p:ext uri="{D42A27DB-BD31-4B8C-83A1-F6EECF244321}">
                <p14:modId xmlns:p14="http://schemas.microsoft.com/office/powerpoint/2010/main" val="3664275432"/>
              </p:ext>
            </p:extLst>
          </p:nvPr>
        </p:nvGraphicFramePr>
        <p:xfrm>
          <a:off x="457200" y="2529840"/>
          <a:ext cx="16931639" cy="6156960"/>
        </p:xfrm>
        <a:graphic>
          <a:graphicData uri="http://schemas.openxmlformats.org/drawingml/2006/chart">
            <c:chart xmlns:c="http://schemas.openxmlformats.org/drawingml/2006/chart" xmlns:r="http://schemas.openxmlformats.org/officeDocument/2006/relationships" r:id="rId3"/>
          </a:graphicData>
        </a:graphic>
      </p:graphicFrame>
      <p:sp>
        <p:nvSpPr>
          <p:cNvPr id="10" name="Footer Placeholder 4">
            <a:extLst>
              <a:ext uri="{FF2B5EF4-FFF2-40B4-BE49-F238E27FC236}">
                <a16:creationId xmlns:a16="http://schemas.microsoft.com/office/drawing/2014/main" id="{551523DE-BB1A-2E9F-48A1-D0F048AEBA99}"/>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634803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5011400"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Maintaining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strong Margins</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16</a:t>
            </a:fld>
            <a:endParaRPr lang="en-US">
              <a:latin typeface="Cambria" panose="02040503050406030204" pitchFamily="18" charset="0"/>
              <a:ea typeface="Cambria" panose="02040503050406030204" pitchFamily="18" charset="0"/>
            </a:endParaRPr>
          </a:p>
        </p:txBody>
      </p:sp>
      <p:graphicFrame>
        <p:nvGraphicFramePr>
          <p:cNvPr id="6" name="Chart 5">
            <a:extLst>
              <a:ext uri="{FF2B5EF4-FFF2-40B4-BE49-F238E27FC236}">
                <a16:creationId xmlns:a16="http://schemas.microsoft.com/office/drawing/2014/main" id="{B589353F-6987-3A5B-BB5D-65998C03A203}"/>
              </a:ext>
            </a:extLst>
          </p:cNvPr>
          <p:cNvGraphicFramePr/>
          <p:nvPr>
            <p:extLst>
              <p:ext uri="{D42A27DB-BD31-4B8C-83A1-F6EECF244321}">
                <p14:modId xmlns:p14="http://schemas.microsoft.com/office/powerpoint/2010/main" val="3076787436"/>
              </p:ext>
            </p:extLst>
          </p:nvPr>
        </p:nvGraphicFramePr>
        <p:xfrm>
          <a:off x="9488304" y="2127795"/>
          <a:ext cx="8252849" cy="5731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0946B87-2255-674A-17D9-08873460595C}"/>
              </a:ext>
            </a:extLst>
          </p:cNvPr>
          <p:cNvGraphicFramePr/>
          <p:nvPr>
            <p:extLst>
              <p:ext uri="{D42A27DB-BD31-4B8C-83A1-F6EECF244321}">
                <p14:modId xmlns:p14="http://schemas.microsoft.com/office/powerpoint/2010/main" val="1924694298"/>
              </p:ext>
            </p:extLst>
          </p:nvPr>
        </p:nvGraphicFramePr>
        <p:xfrm>
          <a:off x="797718" y="2074006"/>
          <a:ext cx="8418849" cy="5772267"/>
        </p:xfrm>
        <a:graphic>
          <a:graphicData uri="http://schemas.openxmlformats.org/drawingml/2006/chart">
            <c:chart xmlns:c="http://schemas.openxmlformats.org/drawingml/2006/chart" xmlns:r="http://schemas.openxmlformats.org/officeDocument/2006/relationships" r:id="rId4"/>
          </a:graphicData>
        </a:graphic>
      </p:graphicFrame>
      <p:sp>
        <p:nvSpPr>
          <p:cNvPr id="5" name="Footer Placeholder 4">
            <a:extLst>
              <a:ext uri="{FF2B5EF4-FFF2-40B4-BE49-F238E27FC236}">
                <a16:creationId xmlns:a16="http://schemas.microsoft.com/office/drawing/2014/main" id="{58590993-54A8-1ED4-A416-A32CC545D5CD}"/>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28524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Competitive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Advantages</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17</a:t>
            </a:fld>
            <a:endParaRPr lang="en-US">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3AEF6E41-6B22-4EC4-B3A4-1F47592456EA}"/>
              </a:ext>
            </a:extLst>
          </p:cNvPr>
          <p:cNvSpPr/>
          <p:nvPr/>
        </p:nvSpPr>
        <p:spPr>
          <a:xfrm>
            <a:off x="6437946" y="1792455"/>
            <a:ext cx="5483146" cy="1564173"/>
          </a:xfrm>
          <a:prstGeom prst="rect">
            <a:avLst/>
          </a:prstGeom>
          <a:solidFill>
            <a:srgbClr val="843F06"/>
          </a:solidFill>
          <a:ln>
            <a:solidFill>
              <a:srgbClr val="843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Cambria" panose="02040503050406030204" pitchFamily="18" charset="0"/>
                <a:ea typeface="Cambria" panose="02040503050406030204" pitchFamily="18" charset="0"/>
              </a:rPr>
              <a:t>Diverse range of Fiber Glass Reinforce Polymer Products</a:t>
            </a:r>
          </a:p>
        </p:txBody>
      </p:sp>
      <p:sp>
        <p:nvSpPr>
          <p:cNvPr id="32" name="TextBox 31">
            <a:extLst>
              <a:ext uri="{FF2B5EF4-FFF2-40B4-BE49-F238E27FC236}">
                <a16:creationId xmlns:a16="http://schemas.microsoft.com/office/drawing/2014/main" id="{5B23E483-5897-43B5-B552-209EBD05FBBD}"/>
              </a:ext>
            </a:extLst>
          </p:cNvPr>
          <p:cNvSpPr txBox="1"/>
          <p:nvPr/>
        </p:nvSpPr>
        <p:spPr>
          <a:xfrm>
            <a:off x="6720565" y="3592935"/>
            <a:ext cx="4917908" cy="1631216"/>
          </a:xfrm>
          <a:prstGeom prst="rect">
            <a:avLst/>
          </a:prstGeom>
          <a:noFill/>
          <a:ln>
            <a:noFill/>
          </a:ln>
        </p:spPr>
        <p:txBody>
          <a:bodyPr wrap="square" rtlCol="0">
            <a:spAutoFit/>
          </a:bodyPr>
          <a:lstStyle/>
          <a:p>
            <a:pPr algn="ctr"/>
            <a:r>
              <a:rPr lang="en-US" sz="2000" dirty="0">
                <a:latin typeface="Cambria" panose="02040503050406030204" pitchFamily="18" charset="0"/>
                <a:ea typeface="Cambria" panose="02040503050406030204" pitchFamily="18" charset="0"/>
              </a:rPr>
              <a:t>Aeron </a:t>
            </a:r>
            <a:r>
              <a:rPr lang="en-US" sz="2000" b="1" dirty="0">
                <a:latin typeface="Cambria" panose="02040503050406030204" pitchFamily="18" charset="0"/>
                <a:ea typeface="Cambria" panose="02040503050406030204" pitchFamily="18" charset="0"/>
              </a:rPr>
              <a:t>manufactures a diverse range of durable, low-maintenance FRP products </a:t>
            </a:r>
            <a:r>
              <a:rPr lang="en-US" sz="2000" dirty="0">
                <a:latin typeface="Cambria" panose="02040503050406030204" pitchFamily="18" charset="0"/>
                <a:ea typeface="Cambria" panose="02040503050406030204" pitchFamily="18" charset="0"/>
              </a:rPr>
              <a:t>for industries such as telecommunications, oil &amp; gas, refineries, renewable energy, and chemicals</a:t>
            </a:r>
          </a:p>
        </p:txBody>
      </p:sp>
      <p:sp>
        <p:nvSpPr>
          <p:cNvPr id="33" name="Rectangle 32">
            <a:extLst>
              <a:ext uri="{FF2B5EF4-FFF2-40B4-BE49-F238E27FC236}">
                <a16:creationId xmlns:a16="http://schemas.microsoft.com/office/drawing/2014/main" id="{2731851B-4AB7-4740-8BB7-5D934F7E4198}"/>
              </a:ext>
            </a:extLst>
          </p:cNvPr>
          <p:cNvSpPr/>
          <p:nvPr/>
        </p:nvSpPr>
        <p:spPr>
          <a:xfrm>
            <a:off x="794877" y="1792455"/>
            <a:ext cx="5483146" cy="1564172"/>
          </a:xfrm>
          <a:prstGeom prst="rect">
            <a:avLst/>
          </a:prstGeom>
          <a:solidFill>
            <a:srgbClr val="E46C0A">
              <a:alpha val="87000"/>
            </a:srgbClr>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dirty="0">
                <a:latin typeface="Cambria"/>
                <a:ea typeface="Cambria"/>
              </a:rPr>
              <a:t>Diversified Market, Revenue from various countries across the Globe</a:t>
            </a:r>
          </a:p>
        </p:txBody>
      </p:sp>
      <p:sp>
        <p:nvSpPr>
          <p:cNvPr id="34" name="TextBox 33">
            <a:extLst>
              <a:ext uri="{FF2B5EF4-FFF2-40B4-BE49-F238E27FC236}">
                <a16:creationId xmlns:a16="http://schemas.microsoft.com/office/drawing/2014/main" id="{879CDED1-EAF5-494F-B4FF-B171BD05390B}"/>
              </a:ext>
            </a:extLst>
          </p:cNvPr>
          <p:cNvSpPr txBox="1"/>
          <p:nvPr/>
        </p:nvSpPr>
        <p:spPr>
          <a:xfrm>
            <a:off x="1116144" y="3618212"/>
            <a:ext cx="4840612" cy="1631216"/>
          </a:xfrm>
          <a:prstGeom prst="rect">
            <a:avLst/>
          </a:prstGeom>
          <a:noFill/>
          <a:ln>
            <a:noFill/>
          </a:ln>
        </p:spPr>
        <p:txBody>
          <a:bodyPr wrap="square" rtlCol="0">
            <a:spAutoFit/>
          </a:bodyPr>
          <a:lstStyle/>
          <a:p>
            <a:pPr algn="ctr"/>
            <a:r>
              <a:rPr lang="en-US" sz="2000" dirty="0">
                <a:latin typeface="Cambria" panose="02040503050406030204" pitchFamily="18" charset="0"/>
                <a:ea typeface="Cambria" panose="02040503050406030204" pitchFamily="18" charset="0"/>
              </a:rPr>
              <a:t>Aeron’s </a:t>
            </a:r>
            <a:r>
              <a:rPr lang="en-US" sz="2000" b="1" dirty="0">
                <a:latin typeface="Cambria" panose="02040503050406030204" pitchFamily="18" charset="0"/>
                <a:ea typeface="Cambria" panose="02040503050406030204" pitchFamily="18" charset="0"/>
              </a:rPr>
              <a:t>diversified global presence</a:t>
            </a:r>
            <a:r>
              <a:rPr lang="en-US" sz="2000" dirty="0">
                <a:latin typeface="Cambria" panose="02040503050406030204" pitchFamily="18" charset="0"/>
                <a:ea typeface="Cambria" panose="02040503050406030204" pitchFamily="18" charset="0"/>
              </a:rPr>
              <a:t>, with significant revenue from top countries like </a:t>
            </a:r>
            <a:r>
              <a:rPr lang="en-US" sz="2000" b="1" dirty="0">
                <a:latin typeface="Cambria" panose="02040503050406030204" pitchFamily="18" charset="0"/>
                <a:ea typeface="Cambria" panose="02040503050406030204" pitchFamily="18" charset="0"/>
              </a:rPr>
              <a:t>India, USA, Australia, UK, and Qatar</a:t>
            </a:r>
            <a:r>
              <a:rPr lang="en-US" sz="2000" dirty="0">
                <a:latin typeface="Cambria" panose="02040503050406030204" pitchFamily="18" charset="0"/>
                <a:ea typeface="Cambria" panose="02040503050406030204" pitchFamily="18" charset="0"/>
              </a:rPr>
              <a:t>, strengthens their market position and mitigates domestic risks</a:t>
            </a:r>
          </a:p>
        </p:txBody>
      </p:sp>
      <p:sp>
        <p:nvSpPr>
          <p:cNvPr id="2" name="Rectangle 1"/>
          <p:cNvSpPr/>
          <p:nvPr/>
        </p:nvSpPr>
        <p:spPr>
          <a:xfrm>
            <a:off x="794877" y="3356626"/>
            <a:ext cx="5483146" cy="220161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6437946" y="3356627"/>
            <a:ext cx="5483146" cy="2201619"/>
          </a:xfrm>
          <a:prstGeom prst="rect">
            <a:avLst/>
          </a:prstGeom>
          <a:noFill/>
          <a:ln>
            <a:solidFill>
              <a:srgbClr val="843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a:extLst>
              <a:ext uri="{FF2B5EF4-FFF2-40B4-BE49-F238E27FC236}">
                <a16:creationId xmlns:a16="http://schemas.microsoft.com/office/drawing/2014/main" id="{3AEF6E41-6B22-4EC4-B3A4-1F47592456EA}"/>
              </a:ext>
            </a:extLst>
          </p:cNvPr>
          <p:cNvSpPr/>
          <p:nvPr/>
        </p:nvSpPr>
        <p:spPr>
          <a:xfrm>
            <a:off x="3517659" y="5777993"/>
            <a:ext cx="5483146" cy="1094198"/>
          </a:xfrm>
          <a:prstGeom prst="rect">
            <a:avLst/>
          </a:prstGeom>
          <a:solidFill>
            <a:srgbClr val="843F06"/>
          </a:solidFill>
          <a:ln>
            <a:solidFill>
              <a:srgbClr val="843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Cambria" panose="02040503050406030204" pitchFamily="18" charset="0"/>
                <a:ea typeface="Cambria" panose="02040503050406030204" pitchFamily="18" charset="0"/>
              </a:rPr>
              <a:t>Consistent focus on quality</a:t>
            </a:r>
          </a:p>
        </p:txBody>
      </p:sp>
      <p:sp>
        <p:nvSpPr>
          <p:cNvPr id="38" name="TextBox 37">
            <a:extLst>
              <a:ext uri="{FF2B5EF4-FFF2-40B4-BE49-F238E27FC236}">
                <a16:creationId xmlns:a16="http://schemas.microsoft.com/office/drawing/2014/main" id="{5B23E483-5897-43B5-B552-209EBD05FBBD}"/>
              </a:ext>
            </a:extLst>
          </p:cNvPr>
          <p:cNvSpPr txBox="1"/>
          <p:nvPr/>
        </p:nvSpPr>
        <p:spPr>
          <a:xfrm>
            <a:off x="4150888" y="7091938"/>
            <a:ext cx="4216687" cy="1631216"/>
          </a:xfrm>
          <a:prstGeom prst="rect">
            <a:avLst/>
          </a:prstGeom>
          <a:noFill/>
          <a:ln>
            <a:noFill/>
          </a:ln>
        </p:spPr>
        <p:txBody>
          <a:bodyPr wrap="square" rtlCol="0">
            <a:spAutoFit/>
          </a:bodyPr>
          <a:lstStyle/>
          <a:p>
            <a:pPr algn="ctr"/>
            <a:r>
              <a:rPr lang="en-US" sz="2000" dirty="0">
                <a:latin typeface="Cambria" panose="02040503050406030204" pitchFamily="18" charset="0"/>
                <a:ea typeface="Cambria" panose="02040503050406030204" pitchFamily="18" charset="0"/>
              </a:rPr>
              <a:t>Aeron’s </a:t>
            </a:r>
            <a:r>
              <a:rPr lang="en-US" sz="2000" b="1" dirty="0">
                <a:latin typeface="Cambria" panose="02040503050406030204" pitchFamily="18" charset="0"/>
                <a:ea typeface="Cambria" panose="02040503050406030204" pitchFamily="18" charset="0"/>
              </a:rPr>
              <a:t>commitment to quality, ensured by a dedicated team and</a:t>
            </a:r>
            <a:r>
              <a:rPr lang="en-US" sz="2000" dirty="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ISO 9001:2015 accreditation</a:t>
            </a:r>
            <a:r>
              <a:rPr lang="en-US" sz="2000" dirty="0">
                <a:latin typeface="Cambria" panose="02040503050406030204" pitchFamily="18" charset="0"/>
                <a:ea typeface="Cambria" panose="02040503050406030204" pitchFamily="18" charset="0"/>
              </a:rPr>
              <a:t>, drives consumer satisfaction and long-term brand loyalty</a:t>
            </a:r>
            <a:endParaRPr lang="en-IN" sz="2000" dirty="0">
              <a:latin typeface="Cambria" panose="02040503050406030204" pitchFamily="18" charset="0"/>
              <a:ea typeface="Cambria" panose="02040503050406030204" pitchFamily="18" charset="0"/>
            </a:endParaRPr>
          </a:p>
        </p:txBody>
      </p:sp>
      <p:sp>
        <p:nvSpPr>
          <p:cNvPr id="56" name="Rectangle 55"/>
          <p:cNvSpPr/>
          <p:nvPr/>
        </p:nvSpPr>
        <p:spPr>
          <a:xfrm>
            <a:off x="3517659" y="6872190"/>
            <a:ext cx="5483146" cy="2201619"/>
          </a:xfrm>
          <a:prstGeom prst="rect">
            <a:avLst/>
          </a:prstGeom>
          <a:noFill/>
          <a:ln>
            <a:solidFill>
              <a:srgbClr val="843F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a:extLst>
              <a:ext uri="{FF2B5EF4-FFF2-40B4-BE49-F238E27FC236}">
                <a16:creationId xmlns:a16="http://schemas.microsoft.com/office/drawing/2014/main" id="{2731851B-4AB7-4740-8BB7-5D934F7E4198}"/>
              </a:ext>
            </a:extLst>
          </p:cNvPr>
          <p:cNvSpPr/>
          <p:nvPr/>
        </p:nvSpPr>
        <p:spPr>
          <a:xfrm>
            <a:off x="9179519" y="5794552"/>
            <a:ext cx="5483146" cy="1094198"/>
          </a:xfrm>
          <a:prstGeom prst="rect">
            <a:avLst/>
          </a:prstGeom>
          <a:solidFill>
            <a:srgbClr val="E46C0A">
              <a:alpha val="87000"/>
            </a:srgbClr>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Cambria" panose="02040503050406030204" pitchFamily="18" charset="0"/>
                <a:ea typeface="Cambria" panose="02040503050406030204" pitchFamily="18" charset="0"/>
              </a:rPr>
              <a:t>Experienced Senior Management</a:t>
            </a:r>
          </a:p>
        </p:txBody>
      </p:sp>
      <p:sp>
        <p:nvSpPr>
          <p:cNvPr id="58" name="TextBox 57">
            <a:extLst>
              <a:ext uri="{FF2B5EF4-FFF2-40B4-BE49-F238E27FC236}">
                <a16:creationId xmlns:a16="http://schemas.microsoft.com/office/drawing/2014/main" id="{879CDED1-EAF5-494F-B4FF-B171BD05390B}"/>
              </a:ext>
            </a:extLst>
          </p:cNvPr>
          <p:cNvSpPr txBox="1"/>
          <p:nvPr/>
        </p:nvSpPr>
        <p:spPr>
          <a:xfrm>
            <a:off x="9889071" y="7141225"/>
            <a:ext cx="4064041" cy="1323439"/>
          </a:xfrm>
          <a:prstGeom prst="rect">
            <a:avLst/>
          </a:prstGeom>
          <a:noFill/>
          <a:ln>
            <a:noFill/>
          </a:ln>
        </p:spPr>
        <p:txBody>
          <a:bodyPr wrap="square" rtlCol="0">
            <a:spAutoFit/>
          </a:bodyPr>
          <a:lstStyle/>
          <a:p>
            <a:pPr algn="ctr"/>
            <a:r>
              <a:rPr lang="en-US" sz="2000" dirty="0">
                <a:latin typeface="Cambria" panose="02040503050406030204" pitchFamily="18" charset="0"/>
                <a:ea typeface="Cambria" panose="02040503050406030204" pitchFamily="18" charset="0"/>
              </a:rPr>
              <a:t>Experienced promoters bring a combined </a:t>
            </a:r>
            <a:r>
              <a:rPr lang="en-US" sz="2000" b="1" dirty="0">
                <a:latin typeface="Cambria" panose="02040503050406030204" pitchFamily="18" charset="0"/>
                <a:ea typeface="Cambria" panose="02040503050406030204" pitchFamily="18" charset="0"/>
              </a:rPr>
              <a:t>expertise of 80+ years in the industry</a:t>
            </a:r>
            <a:r>
              <a:rPr lang="en-US" sz="2000" dirty="0">
                <a:latin typeface="Cambria" panose="02040503050406030204" pitchFamily="18" charset="0"/>
                <a:ea typeface="Cambria" panose="02040503050406030204" pitchFamily="18" charset="0"/>
              </a:rPr>
              <a:t>, driving growth and strategic development</a:t>
            </a:r>
            <a:endParaRPr lang="en-IN" sz="2000" dirty="0">
              <a:latin typeface="Cambria" panose="02040503050406030204" pitchFamily="18" charset="0"/>
              <a:ea typeface="Cambria" panose="02040503050406030204" pitchFamily="18" charset="0"/>
            </a:endParaRPr>
          </a:p>
        </p:txBody>
      </p:sp>
      <p:sp>
        <p:nvSpPr>
          <p:cNvPr id="59" name="Rectangle 58"/>
          <p:cNvSpPr/>
          <p:nvPr/>
        </p:nvSpPr>
        <p:spPr>
          <a:xfrm>
            <a:off x="9179519" y="6888749"/>
            <a:ext cx="5483146" cy="220161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Rectangle 59">
            <a:extLst>
              <a:ext uri="{FF2B5EF4-FFF2-40B4-BE49-F238E27FC236}">
                <a16:creationId xmlns:a16="http://schemas.microsoft.com/office/drawing/2014/main" id="{2731851B-4AB7-4740-8BB7-5D934F7E4198}"/>
              </a:ext>
            </a:extLst>
          </p:cNvPr>
          <p:cNvSpPr/>
          <p:nvPr/>
        </p:nvSpPr>
        <p:spPr>
          <a:xfrm>
            <a:off x="12109223" y="1792455"/>
            <a:ext cx="5483146" cy="1564172"/>
          </a:xfrm>
          <a:prstGeom prst="rect">
            <a:avLst/>
          </a:prstGeom>
          <a:solidFill>
            <a:srgbClr val="E46C0A">
              <a:alpha val="87000"/>
            </a:srgbClr>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Cambria" panose="02040503050406030204" pitchFamily="18" charset="0"/>
                <a:ea typeface="Cambria" panose="02040503050406030204" pitchFamily="18" charset="0"/>
              </a:rPr>
              <a:t>Branding and</a:t>
            </a:r>
          </a:p>
          <a:p>
            <a:pPr algn="ctr"/>
            <a:r>
              <a:rPr lang="en-US" sz="2600" b="1" dirty="0">
                <a:latin typeface="Cambria" panose="02040503050406030204" pitchFamily="18" charset="0"/>
                <a:ea typeface="Cambria" panose="02040503050406030204" pitchFamily="18" charset="0"/>
              </a:rPr>
              <a:t>promotional activities</a:t>
            </a:r>
          </a:p>
        </p:txBody>
      </p:sp>
      <p:sp>
        <p:nvSpPr>
          <p:cNvPr id="61" name="TextBox 60">
            <a:extLst>
              <a:ext uri="{FF2B5EF4-FFF2-40B4-BE49-F238E27FC236}">
                <a16:creationId xmlns:a16="http://schemas.microsoft.com/office/drawing/2014/main" id="{879CDED1-EAF5-494F-B4FF-B171BD05390B}"/>
              </a:ext>
            </a:extLst>
          </p:cNvPr>
          <p:cNvSpPr txBox="1"/>
          <p:nvPr/>
        </p:nvSpPr>
        <p:spPr>
          <a:xfrm>
            <a:off x="12430490" y="3618212"/>
            <a:ext cx="4840612" cy="1631216"/>
          </a:xfrm>
          <a:prstGeom prst="rect">
            <a:avLst/>
          </a:prstGeom>
          <a:noFill/>
          <a:ln>
            <a:noFill/>
          </a:ln>
        </p:spPr>
        <p:txBody>
          <a:bodyPr wrap="square" rtlCol="0">
            <a:spAutoFit/>
          </a:bodyPr>
          <a:lstStyle/>
          <a:p>
            <a:pPr algn="ctr"/>
            <a:r>
              <a:rPr lang="en-US" sz="2000" dirty="0">
                <a:latin typeface="Cambria" panose="02040503050406030204" pitchFamily="18" charset="0"/>
                <a:ea typeface="Cambria" panose="02040503050406030204" pitchFamily="18" charset="0"/>
              </a:rPr>
              <a:t>Aeron’s increased branding and promotional efforts, including </a:t>
            </a:r>
            <a:r>
              <a:rPr lang="en-US" sz="2000" b="1" dirty="0">
                <a:latin typeface="Cambria" panose="02040503050406030204" pitchFamily="18" charset="0"/>
                <a:ea typeface="Cambria" panose="02040503050406030204" pitchFamily="18" charset="0"/>
              </a:rPr>
              <a:t>participation in national events and trade portals</a:t>
            </a:r>
            <a:r>
              <a:rPr lang="en-US" sz="2000" dirty="0">
                <a:latin typeface="Cambria" panose="02040503050406030204" pitchFamily="18" charset="0"/>
                <a:ea typeface="Cambria" panose="02040503050406030204" pitchFamily="18" charset="0"/>
              </a:rPr>
              <a:t>, have enhanced their visibility in the FRP products industry</a:t>
            </a:r>
          </a:p>
        </p:txBody>
      </p:sp>
      <p:sp>
        <p:nvSpPr>
          <p:cNvPr id="62" name="Rectangle 61"/>
          <p:cNvSpPr/>
          <p:nvPr/>
        </p:nvSpPr>
        <p:spPr>
          <a:xfrm>
            <a:off x="12109223" y="3356626"/>
            <a:ext cx="5483146" cy="220161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ooter Placeholder 4">
            <a:extLst>
              <a:ext uri="{FF2B5EF4-FFF2-40B4-BE49-F238E27FC236}">
                <a16:creationId xmlns:a16="http://schemas.microsoft.com/office/drawing/2014/main" id="{4A33D790-0D9D-FD7D-5CDD-9505D15BEEEA}"/>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237276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Strategic</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 priorities</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18</a:t>
            </a:fld>
            <a:endParaRPr lang="en-US">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58EF9E2A-2871-4BB5-B230-B0B546780378}"/>
              </a:ext>
            </a:extLst>
          </p:cNvPr>
          <p:cNvSpPr/>
          <p:nvPr/>
        </p:nvSpPr>
        <p:spPr>
          <a:xfrm>
            <a:off x="4724347" y="1720610"/>
            <a:ext cx="3868157" cy="2911675"/>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ID" sz="2400" b="1">
              <a:solidFill>
                <a:schemeClr val="bg1"/>
              </a:solidFill>
              <a:latin typeface="Cambria" panose="02040503050406030204" pitchFamily="18" charset="0"/>
              <a:ea typeface="Cambria" panose="02040503050406030204" pitchFamily="18" charset="0"/>
              <a:cs typeface="Segoe UI" panose="020B0502040204020203" pitchFamily="34" charset="0"/>
            </a:endParaRPr>
          </a:p>
        </p:txBody>
      </p:sp>
      <p:sp>
        <p:nvSpPr>
          <p:cNvPr id="22" name="Rectangle 21">
            <a:extLst>
              <a:ext uri="{FF2B5EF4-FFF2-40B4-BE49-F238E27FC236}">
                <a16:creationId xmlns:a16="http://schemas.microsoft.com/office/drawing/2014/main" id="{FCF46712-D73F-42AF-A5A4-2AD913C73753}"/>
              </a:ext>
            </a:extLst>
          </p:cNvPr>
          <p:cNvSpPr/>
          <p:nvPr/>
        </p:nvSpPr>
        <p:spPr>
          <a:xfrm>
            <a:off x="4815167" y="1886254"/>
            <a:ext cx="923987" cy="830997"/>
          </a:xfrm>
          <a:prstGeom prst="rect">
            <a:avLst/>
          </a:prstGeom>
        </p:spPr>
        <p:txBody>
          <a:bodyPr wrap="square" lIns="0" rIns="0">
            <a:spAutoFit/>
          </a:bodyPr>
          <a:lstStyle/>
          <a:p>
            <a:pPr algn="ctr">
              <a:spcBef>
                <a:spcPts val="2400"/>
              </a:spcBef>
            </a:pPr>
            <a:r>
              <a:rPr lang="en-US" sz="4800" b="1">
                <a:solidFill>
                  <a:schemeClr val="bg1"/>
                </a:solidFill>
                <a:latin typeface="Cambria" panose="02040503050406030204" pitchFamily="18" charset="0"/>
                <a:ea typeface="Cambria" panose="02040503050406030204" pitchFamily="18" charset="0"/>
                <a:cs typeface="Segoe UI" panose="020B0502040204020203" pitchFamily="34" charset="0"/>
              </a:rPr>
              <a:t>02</a:t>
            </a:r>
          </a:p>
        </p:txBody>
      </p:sp>
      <p:sp>
        <p:nvSpPr>
          <p:cNvPr id="23" name="Rectangle 22">
            <a:extLst>
              <a:ext uri="{FF2B5EF4-FFF2-40B4-BE49-F238E27FC236}">
                <a16:creationId xmlns:a16="http://schemas.microsoft.com/office/drawing/2014/main" id="{5216C0AE-7F1F-44A8-9482-C8F51DB21DCF}"/>
              </a:ext>
            </a:extLst>
          </p:cNvPr>
          <p:cNvSpPr/>
          <p:nvPr/>
        </p:nvSpPr>
        <p:spPr>
          <a:xfrm>
            <a:off x="8789624" y="1720611"/>
            <a:ext cx="3870000" cy="2911457"/>
          </a:xfrm>
          <a:prstGeom prst="rect">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3200" b="1">
              <a:solidFill>
                <a:schemeClr val="bg1"/>
              </a:solidFill>
              <a:latin typeface="Cambria" panose="02040503050406030204" pitchFamily="18" charset="0"/>
              <a:ea typeface="Cambria" panose="02040503050406030204" pitchFamily="18" charset="0"/>
              <a:cs typeface="Segoe UI" panose="020B0502040204020203" pitchFamily="34" charset="0"/>
            </a:endParaRPr>
          </a:p>
        </p:txBody>
      </p:sp>
      <p:sp>
        <p:nvSpPr>
          <p:cNvPr id="39" name="Rectangle 38">
            <a:extLst>
              <a:ext uri="{FF2B5EF4-FFF2-40B4-BE49-F238E27FC236}">
                <a16:creationId xmlns:a16="http://schemas.microsoft.com/office/drawing/2014/main" id="{92E53AFC-E979-4ACE-949C-AA5F18BBFFE3}"/>
              </a:ext>
            </a:extLst>
          </p:cNvPr>
          <p:cNvSpPr/>
          <p:nvPr/>
        </p:nvSpPr>
        <p:spPr>
          <a:xfrm>
            <a:off x="8645997" y="1885533"/>
            <a:ext cx="1417812" cy="830997"/>
          </a:xfrm>
          <a:prstGeom prst="rect">
            <a:avLst/>
          </a:prstGeom>
        </p:spPr>
        <p:txBody>
          <a:bodyPr wrap="square" lIns="0" rIns="0">
            <a:spAutoFit/>
          </a:bodyPr>
          <a:lstStyle/>
          <a:p>
            <a:pPr algn="ctr">
              <a:spcBef>
                <a:spcPts val="2400"/>
              </a:spcBef>
            </a:pPr>
            <a:r>
              <a:rPr lang="en-US" sz="4800" b="1">
                <a:solidFill>
                  <a:schemeClr val="bg1"/>
                </a:solidFill>
                <a:latin typeface="Cambria" panose="02040503050406030204" pitchFamily="18" charset="0"/>
                <a:ea typeface="Cambria" panose="02040503050406030204" pitchFamily="18" charset="0"/>
                <a:cs typeface="Segoe UI" panose="020B0502040204020203" pitchFamily="34" charset="0"/>
              </a:rPr>
              <a:t>03</a:t>
            </a:r>
          </a:p>
        </p:txBody>
      </p:sp>
      <p:sp>
        <p:nvSpPr>
          <p:cNvPr id="40" name="Rectangle 39">
            <a:extLst>
              <a:ext uri="{FF2B5EF4-FFF2-40B4-BE49-F238E27FC236}">
                <a16:creationId xmlns:a16="http://schemas.microsoft.com/office/drawing/2014/main" id="{26BBC640-8401-4A07-9BBC-C6C0E2AF77AD}"/>
              </a:ext>
            </a:extLst>
          </p:cNvPr>
          <p:cNvSpPr/>
          <p:nvPr/>
        </p:nvSpPr>
        <p:spPr>
          <a:xfrm>
            <a:off x="615009" y="1723984"/>
            <a:ext cx="3870000" cy="2911675"/>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US" sz="2800" b="1">
              <a:solidFill>
                <a:schemeClr val="bg1"/>
              </a:solidFill>
              <a:latin typeface="Cambria" panose="02040503050406030204" pitchFamily="18" charset="0"/>
              <a:ea typeface="Cambria" panose="02040503050406030204" pitchFamily="18" charset="0"/>
              <a:cs typeface="Segoe UI" panose="020B0502040204020203" pitchFamily="34" charset="0"/>
            </a:endParaRPr>
          </a:p>
          <a:p>
            <a:br>
              <a:rPr lang="en-US" sz="1200" b="1">
                <a:solidFill>
                  <a:schemeClr val="bg1"/>
                </a:solidFill>
                <a:latin typeface="Cambria" panose="02040503050406030204" pitchFamily="18" charset="0"/>
                <a:ea typeface="Cambria" panose="02040503050406030204" pitchFamily="18" charset="0"/>
                <a:cs typeface="Segoe UI" panose="020B0502040204020203" pitchFamily="34" charset="0"/>
              </a:rPr>
            </a:br>
            <a:endParaRPr lang="en-US" sz="1200" b="1">
              <a:solidFill>
                <a:schemeClr val="bg1"/>
              </a:solidFill>
              <a:latin typeface="Cambria" panose="02040503050406030204" pitchFamily="18" charset="0"/>
              <a:ea typeface="Cambria" panose="02040503050406030204" pitchFamily="18" charset="0"/>
              <a:cs typeface="Segoe UI" panose="020B0502040204020203" pitchFamily="34" charset="0"/>
            </a:endParaRPr>
          </a:p>
        </p:txBody>
      </p:sp>
      <p:sp>
        <p:nvSpPr>
          <p:cNvPr id="41" name="Rectangle 40">
            <a:extLst>
              <a:ext uri="{FF2B5EF4-FFF2-40B4-BE49-F238E27FC236}">
                <a16:creationId xmlns:a16="http://schemas.microsoft.com/office/drawing/2014/main" id="{92E53AFC-E979-4ACE-949C-AA5F18BBFFE3}"/>
              </a:ext>
            </a:extLst>
          </p:cNvPr>
          <p:cNvSpPr/>
          <p:nvPr/>
        </p:nvSpPr>
        <p:spPr>
          <a:xfrm>
            <a:off x="772483" y="1883102"/>
            <a:ext cx="1307091" cy="830997"/>
          </a:xfrm>
          <a:prstGeom prst="rect">
            <a:avLst/>
          </a:prstGeom>
        </p:spPr>
        <p:txBody>
          <a:bodyPr wrap="square" lIns="0" rIns="0">
            <a:spAutoFit/>
          </a:bodyPr>
          <a:lstStyle/>
          <a:p>
            <a:pPr algn="ctr">
              <a:spcBef>
                <a:spcPts val="2400"/>
              </a:spcBef>
            </a:pPr>
            <a:r>
              <a:rPr lang="en-US" sz="4800" b="1" dirty="0">
                <a:solidFill>
                  <a:schemeClr val="bg1"/>
                </a:solidFill>
                <a:latin typeface="Cambria" panose="02040503050406030204" pitchFamily="18" charset="0"/>
                <a:ea typeface="Cambria" panose="02040503050406030204" pitchFamily="18" charset="0"/>
                <a:cs typeface="Segoe UI" panose="020B0502040204020203" pitchFamily="34" charset="0"/>
              </a:rPr>
              <a:t>01</a:t>
            </a:r>
          </a:p>
        </p:txBody>
      </p:sp>
      <p:sp>
        <p:nvSpPr>
          <p:cNvPr id="42" name="Rectangle 41">
            <a:extLst>
              <a:ext uri="{FF2B5EF4-FFF2-40B4-BE49-F238E27FC236}">
                <a16:creationId xmlns:a16="http://schemas.microsoft.com/office/drawing/2014/main" id="{8470ABC4-2549-8D3C-3EA7-BBDD5DE12862}"/>
              </a:ext>
            </a:extLst>
          </p:cNvPr>
          <p:cNvSpPr/>
          <p:nvPr/>
        </p:nvSpPr>
        <p:spPr>
          <a:xfrm>
            <a:off x="12899251" y="1720608"/>
            <a:ext cx="4693118" cy="29116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ID" sz="2000" b="1">
              <a:solidFill>
                <a:schemeClr val="bg1"/>
              </a:solidFill>
              <a:latin typeface="Cambria" panose="02040503050406030204" pitchFamily="18" charset="0"/>
              <a:ea typeface="Cambria" panose="02040503050406030204" pitchFamily="18" charset="0"/>
              <a:cs typeface="Segoe UI" panose="020B0502040204020203" pitchFamily="34" charset="0"/>
            </a:endParaRPr>
          </a:p>
        </p:txBody>
      </p:sp>
      <p:sp>
        <p:nvSpPr>
          <p:cNvPr id="43" name="Rectangle 42">
            <a:extLst>
              <a:ext uri="{FF2B5EF4-FFF2-40B4-BE49-F238E27FC236}">
                <a16:creationId xmlns:a16="http://schemas.microsoft.com/office/drawing/2014/main" id="{9C15DB1F-DD92-C77E-773E-96C6C8D2A6B6}"/>
              </a:ext>
            </a:extLst>
          </p:cNvPr>
          <p:cNvSpPr/>
          <p:nvPr/>
        </p:nvSpPr>
        <p:spPr>
          <a:xfrm>
            <a:off x="12872779" y="1773107"/>
            <a:ext cx="1417812" cy="830997"/>
          </a:xfrm>
          <a:prstGeom prst="rect">
            <a:avLst/>
          </a:prstGeom>
        </p:spPr>
        <p:txBody>
          <a:bodyPr wrap="square" lIns="0" rIns="0">
            <a:spAutoFit/>
          </a:bodyPr>
          <a:lstStyle/>
          <a:p>
            <a:pPr algn="ctr">
              <a:spcBef>
                <a:spcPts val="2400"/>
              </a:spcBef>
            </a:pPr>
            <a:r>
              <a:rPr lang="en-US" sz="4800" b="1">
                <a:solidFill>
                  <a:schemeClr val="bg1"/>
                </a:solidFill>
                <a:latin typeface="Cambria" panose="02040503050406030204" pitchFamily="18" charset="0"/>
                <a:ea typeface="Cambria" panose="02040503050406030204" pitchFamily="18" charset="0"/>
                <a:cs typeface="Segoe UI" panose="020B0502040204020203" pitchFamily="34" charset="0"/>
              </a:rPr>
              <a:t>04</a:t>
            </a:r>
          </a:p>
        </p:txBody>
      </p:sp>
      <p:sp>
        <p:nvSpPr>
          <p:cNvPr id="44" name="TextBox 43">
            <a:extLst>
              <a:ext uri="{FF2B5EF4-FFF2-40B4-BE49-F238E27FC236}">
                <a16:creationId xmlns:a16="http://schemas.microsoft.com/office/drawing/2014/main" id="{ABFC2BF7-7108-4D8C-9353-A79B8B555F2D}"/>
              </a:ext>
            </a:extLst>
          </p:cNvPr>
          <p:cNvSpPr txBox="1"/>
          <p:nvPr/>
        </p:nvSpPr>
        <p:spPr>
          <a:xfrm>
            <a:off x="882344" y="2792345"/>
            <a:ext cx="3390265" cy="1292662"/>
          </a:xfrm>
          <a:prstGeom prst="rect">
            <a:avLst/>
          </a:prstGeom>
          <a:noFill/>
        </p:spPr>
        <p:txBody>
          <a:bodyPr wrap="square" lIns="0" tIns="0" rIns="0" bIns="0" rtlCol="0" anchor="ctr">
            <a:spAutoFit/>
          </a:bodyPr>
          <a:lstStyle/>
          <a:p>
            <a:r>
              <a:rPr lang="en-US" sz="2800" b="1">
                <a:solidFill>
                  <a:schemeClr val="bg1"/>
                </a:solidFill>
                <a:latin typeface="Cambria" panose="02040503050406030204" pitchFamily="18" charset="0"/>
                <a:ea typeface="Cambria" panose="02040503050406030204" pitchFamily="18" charset="0"/>
              </a:rPr>
              <a:t>Setup of new integrated manufacturing unit</a:t>
            </a:r>
          </a:p>
        </p:txBody>
      </p:sp>
      <p:sp>
        <p:nvSpPr>
          <p:cNvPr id="45" name="TextBox 44">
            <a:extLst>
              <a:ext uri="{FF2B5EF4-FFF2-40B4-BE49-F238E27FC236}">
                <a16:creationId xmlns:a16="http://schemas.microsoft.com/office/drawing/2014/main" id="{ABFC2BF7-7108-4D8C-9353-A79B8B555F2D}"/>
              </a:ext>
            </a:extLst>
          </p:cNvPr>
          <p:cNvSpPr txBox="1"/>
          <p:nvPr/>
        </p:nvSpPr>
        <p:spPr>
          <a:xfrm>
            <a:off x="4953437" y="2786719"/>
            <a:ext cx="3404254" cy="1292662"/>
          </a:xfrm>
          <a:prstGeom prst="rect">
            <a:avLst/>
          </a:prstGeom>
          <a:noFill/>
        </p:spPr>
        <p:txBody>
          <a:bodyPr wrap="square" lIns="0" tIns="0" rIns="0" bIns="0" rtlCol="0" anchor="ctr">
            <a:spAutoFit/>
          </a:bodyPr>
          <a:lstStyle/>
          <a:p>
            <a:r>
              <a:rPr lang="en-US" sz="2800" b="1">
                <a:solidFill>
                  <a:schemeClr val="bg1"/>
                </a:solidFill>
                <a:latin typeface="Cambria" panose="02040503050406030204" pitchFamily="18" charset="0"/>
                <a:ea typeface="Cambria" panose="02040503050406030204" pitchFamily="18" charset="0"/>
              </a:rPr>
              <a:t>Augmenting growth in domestic and global markets </a:t>
            </a:r>
          </a:p>
        </p:txBody>
      </p:sp>
      <p:sp>
        <p:nvSpPr>
          <p:cNvPr id="46" name="TextBox 45">
            <a:extLst>
              <a:ext uri="{FF2B5EF4-FFF2-40B4-BE49-F238E27FC236}">
                <a16:creationId xmlns:a16="http://schemas.microsoft.com/office/drawing/2014/main" id="{ABFC2BF7-7108-4D8C-9353-A79B8B555F2D}"/>
              </a:ext>
            </a:extLst>
          </p:cNvPr>
          <p:cNvSpPr txBox="1"/>
          <p:nvPr/>
        </p:nvSpPr>
        <p:spPr>
          <a:xfrm>
            <a:off x="9028069" y="2799895"/>
            <a:ext cx="2536368" cy="1292662"/>
          </a:xfrm>
          <a:prstGeom prst="rect">
            <a:avLst/>
          </a:prstGeom>
          <a:noFill/>
        </p:spPr>
        <p:txBody>
          <a:bodyPr wrap="square" lIns="0" tIns="0" rIns="0" bIns="0" rtlCol="0" anchor="ctr">
            <a:spAutoFit/>
          </a:bodyPr>
          <a:lstStyle/>
          <a:p>
            <a:r>
              <a:rPr lang="en-US" sz="2800" b="1">
                <a:solidFill>
                  <a:schemeClr val="bg1"/>
                </a:solidFill>
                <a:latin typeface="Cambria" panose="02040503050406030204" pitchFamily="18" charset="0"/>
                <a:ea typeface="Cambria" panose="02040503050406030204" pitchFamily="18" charset="0"/>
              </a:rPr>
              <a:t>Continue to invest in R&amp;D capabilities</a:t>
            </a:r>
          </a:p>
        </p:txBody>
      </p:sp>
      <p:sp>
        <p:nvSpPr>
          <p:cNvPr id="47" name="TextBox 46">
            <a:extLst>
              <a:ext uri="{FF2B5EF4-FFF2-40B4-BE49-F238E27FC236}">
                <a16:creationId xmlns:a16="http://schemas.microsoft.com/office/drawing/2014/main" id="{ABFC2BF7-7108-4D8C-9353-A79B8B555F2D}"/>
              </a:ext>
            </a:extLst>
          </p:cNvPr>
          <p:cNvSpPr txBox="1"/>
          <p:nvPr/>
        </p:nvSpPr>
        <p:spPr>
          <a:xfrm>
            <a:off x="13192819" y="2569192"/>
            <a:ext cx="4140470" cy="1723549"/>
          </a:xfrm>
          <a:prstGeom prst="rect">
            <a:avLst/>
          </a:prstGeom>
          <a:noFill/>
        </p:spPr>
        <p:txBody>
          <a:bodyPr wrap="square" lIns="0" tIns="0" rIns="0" bIns="0" rtlCol="0" anchor="ctr">
            <a:spAutoFit/>
          </a:bodyPr>
          <a:lstStyle/>
          <a:p>
            <a:r>
              <a:rPr lang="en-US" sz="2800" b="1" dirty="0">
                <a:solidFill>
                  <a:schemeClr val="bg1"/>
                </a:solidFill>
                <a:latin typeface="Cambria" panose="02040503050406030204" pitchFamily="18" charset="0"/>
                <a:ea typeface="Cambria" panose="02040503050406030204" pitchFamily="18" charset="0"/>
              </a:rPr>
              <a:t>Continue to strengthen our existing product portfolio and diversify into new product lines</a:t>
            </a:r>
          </a:p>
        </p:txBody>
      </p:sp>
      <p:sp>
        <p:nvSpPr>
          <p:cNvPr id="48" name="Right Triangle 47">
            <a:extLst>
              <a:ext uri="{FF2B5EF4-FFF2-40B4-BE49-F238E27FC236}">
                <a16:creationId xmlns:a16="http://schemas.microsoft.com/office/drawing/2014/main" id="{8516B782-05AF-30E3-D30F-0991A38341DB}"/>
              </a:ext>
            </a:extLst>
          </p:cNvPr>
          <p:cNvSpPr/>
          <p:nvPr/>
        </p:nvSpPr>
        <p:spPr>
          <a:xfrm rot="5400000">
            <a:off x="615009" y="4772290"/>
            <a:ext cx="300029" cy="300029"/>
          </a:xfrm>
          <a:prstGeom prst="r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latin typeface="Cambria" panose="02040503050406030204" pitchFamily="18" charset="0"/>
              <a:ea typeface="Cambria" panose="02040503050406030204" pitchFamily="18" charset="0"/>
            </a:endParaRPr>
          </a:p>
        </p:txBody>
      </p:sp>
      <p:sp>
        <p:nvSpPr>
          <p:cNvPr id="49" name="Right Triangle 48">
            <a:extLst>
              <a:ext uri="{FF2B5EF4-FFF2-40B4-BE49-F238E27FC236}">
                <a16:creationId xmlns:a16="http://schemas.microsoft.com/office/drawing/2014/main" id="{E19F29D3-D4B0-5972-E833-FA4BF1AF4F34}"/>
              </a:ext>
            </a:extLst>
          </p:cNvPr>
          <p:cNvSpPr/>
          <p:nvPr/>
        </p:nvSpPr>
        <p:spPr>
          <a:xfrm rot="5400000">
            <a:off x="4724347" y="4767334"/>
            <a:ext cx="300029" cy="300029"/>
          </a:xfrm>
          <a:prstGeom prst="rtTriangl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latin typeface="Cambria" panose="02040503050406030204" pitchFamily="18" charset="0"/>
              <a:ea typeface="Cambria" panose="02040503050406030204" pitchFamily="18" charset="0"/>
            </a:endParaRPr>
          </a:p>
        </p:txBody>
      </p:sp>
      <p:sp>
        <p:nvSpPr>
          <p:cNvPr id="50" name="Right Triangle 49">
            <a:extLst>
              <a:ext uri="{FF2B5EF4-FFF2-40B4-BE49-F238E27FC236}">
                <a16:creationId xmlns:a16="http://schemas.microsoft.com/office/drawing/2014/main" id="{6E843465-E51F-38CF-1803-1FC796D33249}"/>
              </a:ext>
            </a:extLst>
          </p:cNvPr>
          <p:cNvSpPr/>
          <p:nvPr/>
        </p:nvSpPr>
        <p:spPr>
          <a:xfrm rot="5400000">
            <a:off x="8789624" y="4767334"/>
            <a:ext cx="300029" cy="30002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latin typeface="Cambria" panose="02040503050406030204" pitchFamily="18" charset="0"/>
              <a:ea typeface="Cambria" panose="02040503050406030204" pitchFamily="18" charset="0"/>
            </a:endParaRPr>
          </a:p>
        </p:txBody>
      </p:sp>
      <p:sp>
        <p:nvSpPr>
          <p:cNvPr id="51" name="Right Triangle 50">
            <a:extLst>
              <a:ext uri="{FF2B5EF4-FFF2-40B4-BE49-F238E27FC236}">
                <a16:creationId xmlns:a16="http://schemas.microsoft.com/office/drawing/2014/main" id="{03456D88-1583-6959-56D7-09AA68436A57}"/>
              </a:ext>
            </a:extLst>
          </p:cNvPr>
          <p:cNvSpPr/>
          <p:nvPr/>
        </p:nvSpPr>
        <p:spPr>
          <a:xfrm rot="5400000">
            <a:off x="12899251" y="4767334"/>
            <a:ext cx="300029" cy="300029"/>
          </a:xfrm>
          <a:prstGeom prst="rtTriangl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latin typeface="Cambria" panose="02040503050406030204" pitchFamily="18" charset="0"/>
              <a:ea typeface="Cambria" panose="02040503050406030204" pitchFamily="18" charset="0"/>
            </a:endParaRPr>
          </a:p>
        </p:txBody>
      </p:sp>
      <p:sp>
        <p:nvSpPr>
          <p:cNvPr id="52" name="Content Placeholder 2">
            <a:extLst>
              <a:ext uri="{FF2B5EF4-FFF2-40B4-BE49-F238E27FC236}">
                <a16:creationId xmlns:a16="http://schemas.microsoft.com/office/drawing/2014/main" id="{D6B3D965-A773-C428-0A56-3ABC89FE1DDA}"/>
              </a:ext>
            </a:extLst>
          </p:cNvPr>
          <p:cNvSpPr txBox="1">
            <a:spLocks/>
          </p:cNvSpPr>
          <p:nvPr/>
        </p:nvSpPr>
        <p:spPr>
          <a:xfrm>
            <a:off x="615009" y="5214328"/>
            <a:ext cx="3870000" cy="3102388"/>
          </a:xfrm>
          <a:prstGeom prst="rect">
            <a:avLst/>
          </a:prstGeom>
          <a:noFill/>
        </p:spPr>
        <p:txBody>
          <a:bodyPr vert="horz" wrap="square" lIns="0" tIns="0" rIns="0" bIns="0" rtlCol="0">
            <a:spAutoFit/>
          </a:bodyPr>
          <a:lstStyle>
            <a:lvl1pPr marL="0" indent="0" algn="l" defTabSz="75595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755957" rtl="0" eaLnBrk="1" latinLnBrk="0" hangingPunct="1">
              <a:lnSpc>
                <a:spcPct val="110000"/>
              </a:lnSpc>
              <a:spcBef>
                <a:spcPts val="0"/>
              </a:spcBef>
              <a:buFont typeface="Arial" panose="020B0604020202020204" pitchFamily="34" charset="0"/>
              <a:buNone/>
              <a:defRPr sz="900" b="1" kern="1200">
                <a:solidFill>
                  <a:schemeClr val="accent1"/>
                </a:solidFill>
                <a:latin typeface="+mn-lt"/>
                <a:ea typeface="+mn-ea"/>
                <a:cs typeface="+mn-cs"/>
              </a:defRPr>
            </a:lvl2pPr>
            <a:lvl3pPr marL="0" indent="0" algn="l" defTabSz="755957" rtl="0" eaLnBrk="1" latinLnBrk="0" hangingPunct="1">
              <a:lnSpc>
                <a:spcPct val="11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3pPr>
            <a:lvl4pPr marL="120650" indent="-120650" algn="l" defTabSz="755957" rtl="0" eaLnBrk="1" latinLnBrk="0" hangingPunct="1">
              <a:lnSpc>
                <a:spcPct val="110000"/>
              </a:lnSpc>
              <a:spcBef>
                <a:spcPts val="0"/>
              </a:spcBef>
              <a:spcAft>
                <a:spcPts val="900"/>
              </a:spcAft>
              <a:buClr>
                <a:schemeClr val="tx1"/>
              </a:buClr>
              <a:buFont typeface="Symbol" panose="05050102010706020507" pitchFamily="18" charset="2"/>
              <a:buChar char=""/>
              <a:defRPr sz="900" kern="1200">
                <a:solidFill>
                  <a:schemeClr val="tx1"/>
                </a:solidFill>
                <a:latin typeface="+mn-lt"/>
                <a:ea typeface="+mn-ea"/>
                <a:cs typeface="+mn-cs"/>
              </a:defRPr>
            </a:lvl4pPr>
            <a:lvl5pPr marL="247650" indent="-127000" algn="l" defTabSz="755957" rtl="0" eaLnBrk="1" latinLnBrk="0" hangingPunct="1">
              <a:lnSpc>
                <a:spcPct val="11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5pPr>
            <a:lvl6pPr marL="369888" indent="-119063"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6pPr>
            <a:lvl7pPr marL="523875" indent="-149225"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lang="en-GB" sz="900" kern="1200" dirty="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189546" lvl="3" indent="0" defTabSz="1028697">
              <a:lnSpc>
                <a:spcPct val="120000"/>
              </a:lnSpc>
              <a:buClrTx/>
              <a:buNone/>
              <a:tabLst>
                <a:tab pos="276225" algn="l"/>
              </a:tabLst>
              <a:defRPr/>
            </a:pPr>
            <a:r>
              <a:rPr lang="en-US" sz="2400">
                <a:latin typeface="Cambria" panose="02040503050406030204" pitchFamily="18" charset="0"/>
                <a:ea typeface="Cambria" panose="02040503050406030204" pitchFamily="18" charset="0"/>
              </a:rPr>
              <a:t>Currently in the process of setting up a new manufacturing unit in </a:t>
            </a:r>
            <a:r>
              <a:rPr lang="en-US" sz="2400" err="1">
                <a:latin typeface="Cambria" panose="02040503050406030204" pitchFamily="18" charset="0"/>
                <a:ea typeface="Cambria" panose="02040503050406030204" pitchFamily="18" charset="0"/>
              </a:rPr>
              <a:t>Mehsana</a:t>
            </a:r>
            <a:r>
              <a:rPr lang="en-US" sz="2400">
                <a:latin typeface="Cambria" panose="02040503050406030204" pitchFamily="18" charset="0"/>
                <a:ea typeface="Cambria" panose="02040503050406030204" pitchFamily="18" charset="0"/>
              </a:rPr>
              <a:t> district of Gujarat, measuring 51,671 sq. </a:t>
            </a:r>
            <a:r>
              <a:rPr lang="en-US" sz="2400" err="1">
                <a:latin typeface="Cambria" panose="02040503050406030204" pitchFamily="18" charset="0"/>
                <a:ea typeface="Cambria" panose="02040503050406030204" pitchFamily="18" charset="0"/>
              </a:rPr>
              <a:t>mtr</a:t>
            </a:r>
            <a:r>
              <a:rPr lang="en-US" sz="2400">
                <a:latin typeface="Cambria" panose="02040503050406030204" pitchFamily="18" charset="0"/>
                <a:ea typeface="Cambria" panose="02040503050406030204" pitchFamily="18" charset="0"/>
              </a:rPr>
              <a:t>, which is owned by the company</a:t>
            </a:r>
          </a:p>
        </p:txBody>
      </p:sp>
      <p:sp>
        <p:nvSpPr>
          <p:cNvPr id="53" name="Content Placeholder 2">
            <a:extLst>
              <a:ext uri="{FF2B5EF4-FFF2-40B4-BE49-F238E27FC236}">
                <a16:creationId xmlns:a16="http://schemas.microsoft.com/office/drawing/2014/main" id="{D6B3D965-A773-C428-0A56-3ABC89FE1DDA}"/>
              </a:ext>
            </a:extLst>
          </p:cNvPr>
          <p:cNvSpPr txBox="1">
            <a:spLocks/>
          </p:cNvSpPr>
          <p:nvPr/>
        </p:nvSpPr>
        <p:spPr>
          <a:xfrm>
            <a:off x="4724347" y="5214328"/>
            <a:ext cx="3480182" cy="2659190"/>
          </a:xfrm>
          <a:prstGeom prst="rect">
            <a:avLst/>
          </a:prstGeom>
          <a:noFill/>
        </p:spPr>
        <p:txBody>
          <a:bodyPr vert="horz" wrap="square" lIns="0" tIns="0" rIns="0" bIns="0" rtlCol="0">
            <a:spAutoFit/>
          </a:bodyPr>
          <a:lstStyle>
            <a:lvl1pPr marL="0" indent="0" algn="l" defTabSz="75595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755957" rtl="0" eaLnBrk="1" latinLnBrk="0" hangingPunct="1">
              <a:lnSpc>
                <a:spcPct val="110000"/>
              </a:lnSpc>
              <a:spcBef>
                <a:spcPts val="0"/>
              </a:spcBef>
              <a:buFont typeface="Arial" panose="020B0604020202020204" pitchFamily="34" charset="0"/>
              <a:buNone/>
              <a:defRPr sz="900" b="1" kern="1200">
                <a:solidFill>
                  <a:schemeClr val="accent1"/>
                </a:solidFill>
                <a:latin typeface="+mn-lt"/>
                <a:ea typeface="+mn-ea"/>
                <a:cs typeface="+mn-cs"/>
              </a:defRPr>
            </a:lvl2pPr>
            <a:lvl3pPr marL="0" indent="0" algn="l" defTabSz="755957" rtl="0" eaLnBrk="1" latinLnBrk="0" hangingPunct="1">
              <a:lnSpc>
                <a:spcPct val="11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3pPr>
            <a:lvl4pPr marL="120650" indent="-120650" algn="l" defTabSz="755957" rtl="0" eaLnBrk="1" latinLnBrk="0" hangingPunct="1">
              <a:lnSpc>
                <a:spcPct val="110000"/>
              </a:lnSpc>
              <a:spcBef>
                <a:spcPts val="0"/>
              </a:spcBef>
              <a:spcAft>
                <a:spcPts val="900"/>
              </a:spcAft>
              <a:buClr>
                <a:schemeClr val="tx1"/>
              </a:buClr>
              <a:buFont typeface="Symbol" panose="05050102010706020507" pitchFamily="18" charset="2"/>
              <a:buChar char=""/>
              <a:defRPr sz="900" kern="1200">
                <a:solidFill>
                  <a:schemeClr val="tx1"/>
                </a:solidFill>
                <a:latin typeface="+mn-lt"/>
                <a:ea typeface="+mn-ea"/>
                <a:cs typeface="+mn-cs"/>
              </a:defRPr>
            </a:lvl4pPr>
            <a:lvl5pPr marL="247650" indent="-127000" algn="l" defTabSz="755957" rtl="0" eaLnBrk="1" latinLnBrk="0" hangingPunct="1">
              <a:lnSpc>
                <a:spcPct val="11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5pPr>
            <a:lvl6pPr marL="369888" indent="-119063"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6pPr>
            <a:lvl7pPr marL="523875" indent="-149225"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lang="en-GB" sz="900" kern="1200" dirty="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189546" lvl="3" indent="0" defTabSz="1028697">
              <a:lnSpc>
                <a:spcPct val="120000"/>
              </a:lnSpc>
              <a:buClrTx/>
              <a:buNone/>
              <a:tabLst>
                <a:tab pos="276225" algn="l"/>
              </a:tabLst>
              <a:defRPr/>
            </a:pPr>
            <a:r>
              <a:rPr lang="en-US" sz="2400" dirty="0">
                <a:latin typeface="Cambria" panose="02040503050406030204" pitchFamily="18" charset="0"/>
                <a:ea typeface="Cambria" panose="02040503050406030204" pitchFamily="18" charset="0"/>
              </a:rPr>
              <a:t>Market products to 30+ countries and gradually intend to expand business operations to other counties across the world</a:t>
            </a:r>
          </a:p>
        </p:txBody>
      </p:sp>
      <p:sp>
        <p:nvSpPr>
          <p:cNvPr id="54" name="Content Placeholder 2">
            <a:extLst>
              <a:ext uri="{FF2B5EF4-FFF2-40B4-BE49-F238E27FC236}">
                <a16:creationId xmlns:a16="http://schemas.microsoft.com/office/drawing/2014/main" id="{D6B3D965-A773-C428-0A56-3ABC89FE1DDA}"/>
              </a:ext>
            </a:extLst>
          </p:cNvPr>
          <p:cNvSpPr txBox="1">
            <a:spLocks/>
          </p:cNvSpPr>
          <p:nvPr/>
        </p:nvSpPr>
        <p:spPr>
          <a:xfrm>
            <a:off x="8789624" y="5209092"/>
            <a:ext cx="3870000" cy="3988784"/>
          </a:xfrm>
          <a:prstGeom prst="rect">
            <a:avLst/>
          </a:prstGeom>
          <a:noFill/>
        </p:spPr>
        <p:txBody>
          <a:bodyPr vert="horz" wrap="square" lIns="0" tIns="0" rIns="0" bIns="0" rtlCol="0">
            <a:spAutoFit/>
          </a:bodyPr>
          <a:lstStyle>
            <a:lvl1pPr marL="0" indent="0" algn="l" defTabSz="75595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755957" rtl="0" eaLnBrk="1" latinLnBrk="0" hangingPunct="1">
              <a:lnSpc>
                <a:spcPct val="110000"/>
              </a:lnSpc>
              <a:spcBef>
                <a:spcPts val="0"/>
              </a:spcBef>
              <a:buFont typeface="Arial" panose="020B0604020202020204" pitchFamily="34" charset="0"/>
              <a:buNone/>
              <a:defRPr sz="900" b="1" kern="1200">
                <a:solidFill>
                  <a:schemeClr val="accent1"/>
                </a:solidFill>
                <a:latin typeface="+mn-lt"/>
                <a:ea typeface="+mn-ea"/>
                <a:cs typeface="+mn-cs"/>
              </a:defRPr>
            </a:lvl2pPr>
            <a:lvl3pPr marL="0" indent="0" algn="l" defTabSz="755957" rtl="0" eaLnBrk="1" latinLnBrk="0" hangingPunct="1">
              <a:lnSpc>
                <a:spcPct val="11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3pPr>
            <a:lvl4pPr marL="120650" indent="-120650" algn="l" defTabSz="755957" rtl="0" eaLnBrk="1" latinLnBrk="0" hangingPunct="1">
              <a:lnSpc>
                <a:spcPct val="110000"/>
              </a:lnSpc>
              <a:spcBef>
                <a:spcPts val="0"/>
              </a:spcBef>
              <a:spcAft>
                <a:spcPts val="900"/>
              </a:spcAft>
              <a:buClr>
                <a:schemeClr val="tx1"/>
              </a:buClr>
              <a:buFont typeface="Symbol" panose="05050102010706020507" pitchFamily="18" charset="2"/>
              <a:buChar char=""/>
              <a:defRPr sz="900" kern="1200">
                <a:solidFill>
                  <a:schemeClr val="tx1"/>
                </a:solidFill>
                <a:latin typeface="+mn-lt"/>
                <a:ea typeface="+mn-ea"/>
                <a:cs typeface="+mn-cs"/>
              </a:defRPr>
            </a:lvl4pPr>
            <a:lvl5pPr marL="247650" indent="-127000" algn="l" defTabSz="755957" rtl="0" eaLnBrk="1" latinLnBrk="0" hangingPunct="1">
              <a:lnSpc>
                <a:spcPct val="11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5pPr>
            <a:lvl6pPr marL="369888" indent="-119063"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6pPr>
            <a:lvl7pPr marL="523875" indent="-149225"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lang="en-GB" sz="900" kern="1200" dirty="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189546" lvl="3" indent="0" defTabSz="1028697">
              <a:lnSpc>
                <a:spcPct val="120000"/>
              </a:lnSpc>
              <a:buClrTx/>
              <a:buNone/>
              <a:tabLst>
                <a:tab pos="276225" algn="l"/>
              </a:tabLst>
              <a:defRPr/>
            </a:pPr>
            <a:r>
              <a:rPr lang="en-US" sz="2400" dirty="0">
                <a:latin typeface="Cambria" panose="02040503050406030204" pitchFamily="18" charset="0"/>
                <a:ea typeface="Cambria" panose="02040503050406030204" pitchFamily="18" charset="0"/>
              </a:rPr>
              <a:t>Dedicated team of 15 Employees in Research &amp; Development department and further as part of their strategy, Aeron intend to enrich its R&amp;D unit for existing and new line of products at the proposed unit</a:t>
            </a:r>
          </a:p>
        </p:txBody>
      </p:sp>
      <p:sp>
        <p:nvSpPr>
          <p:cNvPr id="55" name="Content Placeholder 2">
            <a:extLst>
              <a:ext uri="{FF2B5EF4-FFF2-40B4-BE49-F238E27FC236}">
                <a16:creationId xmlns:a16="http://schemas.microsoft.com/office/drawing/2014/main" id="{D6B3D965-A773-C428-0A56-3ABC89FE1DDA}"/>
              </a:ext>
            </a:extLst>
          </p:cNvPr>
          <p:cNvSpPr txBox="1">
            <a:spLocks/>
          </p:cNvSpPr>
          <p:nvPr/>
        </p:nvSpPr>
        <p:spPr>
          <a:xfrm>
            <a:off x="12872778" y="5214328"/>
            <a:ext cx="4633559" cy="3102388"/>
          </a:xfrm>
          <a:prstGeom prst="rect">
            <a:avLst/>
          </a:prstGeom>
          <a:noFill/>
        </p:spPr>
        <p:txBody>
          <a:bodyPr vert="horz" wrap="square" lIns="0" tIns="0" rIns="0" bIns="0" rtlCol="0">
            <a:spAutoFit/>
          </a:bodyPr>
          <a:lstStyle>
            <a:lvl1pPr marL="0" indent="0" algn="l" defTabSz="75595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0" indent="0" algn="l" defTabSz="755957" rtl="0" eaLnBrk="1" latinLnBrk="0" hangingPunct="1">
              <a:lnSpc>
                <a:spcPct val="110000"/>
              </a:lnSpc>
              <a:spcBef>
                <a:spcPts val="0"/>
              </a:spcBef>
              <a:buFont typeface="Arial" panose="020B0604020202020204" pitchFamily="34" charset="0"/>
              <a:buNone/>
              <a:defRPr sz="900" b="1" kern="1200">
                <a:solidFill>
                  <a:schemeClr val="accent1"/>
                </a:solidFill>
                <a:latin typeface="+mn-lt"/>
                <a:ea typeface="+mn-ea"/>
                <a:cs typeface="+mn-cs"/>
              </a:defRPr>
            </a:lvl2pPr>
            <a:lvl3pPr marL="0" indent="0" algn="l" defTabSz="755957" rtl="0" eaLnBrk="1" latinLnBrk="0" hangingPunct="1">
              <a:lnSpc>
                <a:spcPct val="11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3pPr>
            <a:lvl4pPr marL="120650" indent="-120650" algn="l" defTabSz="755957" rtl="0" eaLnBrk="1" latinLnBrk="0" hangingPunct="1">
              <a:lnSpc>
                <a:spcPct val="110000"/>
              </a:lnSpc>
              <a:spcBef>
                <a:spcPts val="0"/>
              </a:spcBef>
              <a:spcAft>
                <a:spcPts val="900"/>
              </a:spcAft>
              <a:buClr>
                <a:schemeClr val="tx1"/>
              </a:buClr>
              <a:buFont typeface="Symbol" panose="05050102010706020507" pitchFamily="18" charset="2"/>
              <a:buChar char=""/>
              <a:defRPr sz="900" kern="1200">
                <a:solidFill>
                  <a:schemeClr val="tx1"/>
                </a:solidFill>
                <a:latin typeface="+mn-lt"/>
                <a:ea typeface="+mn-ea"/>
                <a:cs typeface="+mn-cs"/>
              </a:defRPr>
            </a:lvl4pPr>
            <a:lvl5pPr marL="247650" indent="-127000" algn="l" defTabSz="755957" rtl="0" eaLnBrk="1" latinLnBrk="0" hangingPunct="1">
              <a:lnSpc>
                <a:spcPct val="11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5pPr>
            <a:lvl6pPr marL="369888" indent="-119063"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sz="900" kern="1200">
                <a:solidFill>
                  <a:schemeClr val="tx1"/>
                </a:solidFill>
                <a:latin typeface="+mn-lt"/>
                <a:ea typeface="+mn-ea"/>
                <a:cs typeface="+mn-cs"/>
              </a:defRPr>
            </a:lvl6pPr>
            <a:lvl7pPr marL="523875" indent="-149225" algn="l" defTabSz="755957" rtl="0" eaLnBrk="1" latinLnBrk="0" hangingPunct="1">
              <a:lnSpc>
                <a:spcPct val="90000"/>
              </a:lnSpc>
              <a:spcBef>
                <a:spcPts val="0"/>
              </a:spcBef>
              <a:spcAft>
                <a:spcPts val="600"/>
              </a:spcAft>
              <a:buClr>
                <a:schemeClr val="tx1"/>
              </a:buClr>
              <a:buFont typeface="Bree Rg" panose="02000503000000020004" pitchFamily="50" charset="0"/>
              <a:buChar char="–"/>
              <a:defRPr lang="en-GB" sz="900" kern="1200" dirty="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189546" lvl="3" indent="0" defTabSz="1028697">
              <a:lnSpc>
                <a:spcPct val="120000"/>
              </a:lnSpc>
              <a:buClrTx/>
              <a:buNone/>
              <a:tabLst>
                <a:tab pos="276225" algn="l"/>
              </a:tabLst>
              <a:defRPr/>
            </a:pPr>
            <a:r>
              <a:rPr lang="en-US" sz="2400" dirty="0">
                <a:latin typeface="Cambria" panose="02040503050406030204" pitchFamily="18" charset="0"/>
                <a:ea typeface="Cambria" panose="02040503050406030204" pitchFamily="18" charset="0"/>
              </a:rPr>
              <a:t>Product portfolio consists of various FRP products and Aeron is stepping into manufacturing of FRP Rebar and Carbon </a:t>
            </a:r>
            <a:r>
              <a:rPr lang="en-US" sz="2400" dirty="0" err="1">
                <a:latin typeface="Cambria" panose="02040503050406030204" pitchFamily="18" charset="0"/>
                <a:ea typeface="Cambria" panose="02040503050406030204" pitchFamily="18" charset="0"/>
              </a:rPr>
              <a:t>Fibre</a:t>
            </a:r>
            <a:r>
              <a:rPr lang="en-US" sz="2400" dirty="0">
                <a:latin typeface="Cambria" panose="02040503050406030204" pitchFamily="18" charset="0"/>
                <a:ea typeface="Cambria" panose="02040503050406030204" pitchFamily="18" charset="0"/>
              </a:rPr>
              <a:t> Product also, thereby expanding their existing product base to achieve the growth in its business</a:t>
            </a:r>
          </a:p>
        </p:txBody>
      </p:sp>
      <p:sp>
        <p:nvSpPr>
          <p:cNvPr id="6" name="Footer Placeholder 4">
            <a:extLst>
              <a:ext uri="{FF2B5EF4-FFF2-40B4-BE49-F238E27FC236}">
                <a16:creationId xmlns:a16="http://schemas.microsoft.com/office/drawing/2014/main" id="{93A37D0D-2FAA-CF33-481C-AF66502F782B}"/>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00161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735D-6117-44FB-C2EC-1DAC48C0668B}"/>
            </a:ext>
          </a:extLst>
        </p:cNvPr>
        <p:cNvGrpSpPr/>
        <p:nvPr/>
      </p:nvGrpSpPr>
      <p:grpSpPr>
        <a:xfrm>
          <a:off x="0" y="0"/>
          <a:ext cx="0" cy="0"/>
          <a:chOff x="0" y="0"/>
          <a:chExt cx="0" cy="0"/>
        </a:xfrm>
      </p:grpSpPr>
      <p:pic>
        <p:nvPicPr>
          <p:cNvPr id="11" name="Picture 10" descr="A building with a large roof&#10;&#10;Description automatically generated with medium confidence">
            <a:extLst>
              <a:ext uri="{FF2B5EF4-FFF2-40B4-BE49-F238E27FC236}">
                <a16:creationId xmlns:a16="http://schemas.microsoft.com/office/drawing/2014/main" id="{E9623F1C-F4B8-2B10-21E4-2630051E28B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2883" r="14058" b="25135"/>
          <a:stretch/>
        </p:blipFill>
        <p:spPr>
          <a:xfrm>
            <a:off x="0" y="1279112"/>
            <a:ext cx="18288000" cy="7728776"/>
          </a:xfrm>
          <a:prstGeom prst="roundRect">
            <a:avLst>
              <a:gd name="adj" fmla="val 0"/>
            </a:avLst>
          </a:prstGeom>
        </p:spPr>
      </p:pic>
      <p:sp>
        <p:nvSpPr>
          <p:cNvPr id="4" name="Slide Number Placeholder 3">
            <a:extLst>
              <a:ext uri="{FF2B5EF4-FFF2-40B4-BE49-F238E27FC236}">
                <a16:creationId xmlns:a16="http://schemas.microsoft.com/office/drawing/2014/main" id="{7D788302-CD4E-003B-DD85-05534DABF789}"/>
              </a:ext>
            </a:extLst>
          </p:cNvPr>
          <p:cNvSpPr>
            <a:spLocks noGrp="1"/>
          </p:cNvSpPr>
          <p:nvPr>
            <p:ph type="sldNum" sz="quarter" idx="12"/>
          </p:nvPr>
        </p:nvSpPr>
        <p:spPr/>
        <p:txBody>
          <a:bodyPr/>
          <a:lstStyle/>
          <a:p>
            <a:fld id="{B6F15528-21DE-4FAA-801E-634DDDAF4B2B}" type="slidenum">
              <a:rPr lang="en-US" smtClean="0"/>
              <a:pPr/>
              <a:t>19</a:t>
            </a:fld>
            <a:endParaRPr lang="en-US"/>
          </a:p>
        </p:txBody>
      </p:sp>
      <p:grpSp>
        <p:nvGrpSpPr>
          <p:cNvPr id="6" name="Group 5">
            <a:extLst>
              <a:ext uri="{FF2B5EF4-FFF2-40B4-BE49-F238E27FC236}">
                <a16:creationId xmlns:a16="http://schemas.microsoft.com/office/drawing/2014/main" id="{617446CA-AF2B-BA64-CBDB-807054D075D3}"/>
              </a:ext>
            </a:extLst>
          </p:cNvPr>
          <p:cNvGrpSpPr/>
          <p:nvPr/>
        </p:nvGrpSpPr>
        <p:grpSpPr>
          <a:xfrm>
            <a:off x="0" y="1279113"/>
            <a:ext cx="18288000" cy="7728774"/>
            <a:chOff x="0" y="852742"/>
            <a:chExt cx="12192000" cy="5152516"/>
          </a:xfrm>
        </p:grpSpPr>
        <p:sp>
          <p:nvSpPr>
            <p:cNvPr id="7" name="Rectangle 6">
              <a:extLst>
                <a:ext uri="{FF2B5EF4-FFF2-40B4-BE49-F238E27FC236}">
                  <a16:creationId xmlns:a16="http://schemas.microsoft.com/office/drawing/2014/main" id="{5242D963-9C60-FA7C-8A93-313A2068CE97}"/>
                </a:ext>
              </a:extLst>
            </p:cNvPr>
            <p:cNvSpPr/>
            <p:nvPr/>
          </p:nvSpPr>
          <p:spPr>
            <a:xfrm>
              <a:off x="1" y="852742"/>
              <a:ext cx="12191999" cy="5152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Rectangle 7">
              <a:extLst>
                <a:ext uri="{FF2B5EF4-FFF2-40B4-BE49-F238E27FC236}">
                  <a16:creationId xmlns:a16="http://schemas.microsoft.com/office/drawing/2014/main" id="{3D0C4600-BDA1-6618-C0FB-DFC6D166062A}"/>
                </a:ext>
              </a:extLst>
            </p:cNvPr>
            <p:cNvSpPr/>
            <p:nvPr/>
          </p:nvSpPr>
          <p:spPr>
            <a:xfrm>
              <a:off x="0" y="852742"/>
              <a:ext cx="3367314" cy="5152516"/>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9" name="Rectangle 8">
              <a:extLst>
                <a:ext uri="{FF2B5EF4-FFF2-40B4-BE49-F238E27FC236}">
                  <a16:creationId xmlns:a16="http://schemas.microsoft.com/office/drawing/2014/main" id="{6A1705B4-D0AB-3C41-BBA8-FCFCE700799C}"/>
                </a:ext>
              </a:extLst>
            </p:cNvPr>
            <p:cNvSpPr/>
            <p:nvPr/>
          </p:nvSpPr>
          <p:spPr>
            <a:xfrm>
              <a:off x="2043739" y="1933591"/>
              <a:ext cx="6137835" cy="1641475"/>
            </a:xfrm>
            <a:prstGeom prst="rect">
              <a:avLst/>
            </a:prstGeom>
          </p:spPr>
          <p:txBody>
            <a:bodyPr wrap="square" lIns="0" tIns="0" rIns="0" bIns="0">
              <a:spAutoFit/>
            </a:bodyPr>
            <a:lstStyle/>
            <a:p>
              <a:r>
                <a:rPr lang="en-ID" sz="8000" b="1" dirty="0">
                  <a:latin typeface="Cambria" panose="02040503050406030204" pitchFamily="18" charset="0"/>
                  <a:ea typeface="Cambria" panose="02040503050406030204" pitchFamily="18" charset="0"/>
                  <a:cs typeface="Segoe UI" panose="020B0502040204020203" pitchFamily="34" charset="0"/>
                </a:rPr>
                <a:t>Aeron – USPs and Strategic Priorities</a:t>
              </a:r>
            </a:p>
          </p:txBody>
        </p:sp>
      </p:grpSp>
      <p:pic>
        <p:nvPicPr>
          <p:cNvPr id="10" name="bg object 18"/>
          <p:cNvPicPr>
            <a:picLocks noChangeAspect="1"/>
          </p:cNvPicPr>
          <p:nvPr/>
        </p:nvPicPr>
        <p:blipFill>
          <a:blip r:embed="rId3" cstate="print"/>
          <a:stretch>
            <a:fillRect/>
          </a:stretch>
        </p:blipFill>
        <p:spPr>
          <a:xfrm>
            <a:off x="11726224" y="5626963"/>
            <a:ext cx="4374518" cy="2713822"/>
          </a:xfrm>
          <a:prstGeom prst="rect">
            <a:avLst/>
          </a:prstGeom>
        </p:spPr>
      </p:pic>
      <p:sp>
        <p:nvSpPr>
          <p:cNvPr id="13" name="Footer Placeholder 4">
            <a:extLst>
              <a:ext uri="{FF2B5EF4-FFF2-40B4-BE49-F238E27FC236}">
                <a16:creationId xmlns:a16="http://schemas.microsoft.com/office/drawing/2014/main" id="{C89ECCFE-C895-7E1C-499E-45985D56C515}"/>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71705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1426D15-A91F-45B3-8C95-F122A634E6CC}" type="slidenum">
              <a:rPr lang="en-IN" smtClean="0"/>
              <a:t>2</a:t>
            </a:fld>
            <a:endParaRPr lang="en-IN"/>
          </a:p>
        </p:txBody>
      </p:sp>
      <p:sp>
        <p:nvSpPr>
          <p:cNvPr id="4" name="Title 3"/>
          <p:cNvSpPr>
            <a:spLocks noGrp="1"/>
          </p:cNvSpPr>
          <p:nvPr>
            <p:ph type="ctrTitle"/>
          </p:nvPr>
        </p:nvSpPr>
        <p:spPr>
          <a:xfrm>
            <a:off x="980171" y="480061"/>
            <a:ext cx="10098356" cy="1305973"/>
          </a:xfrm>
        </p:spPr>
        <p:txBody>
          <a:bodyPr/>
          <a:lstStyle/>
          <a:p>
            <a:r>
              <a:rPr lang="en-IN" b="1" dirty="0">
                <a:latin typeface="Cambria" panose="02040503050406030204" pitchFamily="18" charset="0"/>
                <a:ea typeface="Cambria" panose="02040503050406030204" pitchFamily="18" charset="0"/>
              </a:rPr>
              <a:t>Table of </a:t>
            </a:r>
            <a:r>
              <a:rPr lang="en-IN" b="1" dirty="0">
                <a:solidFill>
                  <a:srgbClr val="E46C0A"/>
                </a:solidFill>
                <a:latin typeface="Cambria" panose="02040503050406030204" pitchFamily="18" charset="0"/>
                <a:ea typeface="Cambria" panose="02040503050406030204" pitchFamily="18" charset="0"/>
              </a:rPr>
              <a:t>Content</a:t>
            </a:r>
          </a:p>
        </p:txBody>
      </p:sp>
      <p:sp>
        <p:nvSpPr>
          <p:cNvPr id="16" name="Rounded Rectangle 15">
            <a:extLst>
              <a:ext uri="{FF2B5EF4-FFF2-40B4-BE49-F238E27FC236}">
                <a16:creationId xmlns:a16="http://schemas.microsoft.com/office/drawing/2014/main" id="{10D357CE-3329-6D7D-297D-01AB440A314A}"/>
              </a:ext>
            </a:extLst>
          </p:cNvPr>
          <p:cNvSpPr/>
          <p:nvPr/>
        </p:nvSpPr>
        <p:spPr>
          <a:xfrm>
            <a:off x="2245860" y="2438135"/>
            <a:ext cx="67437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3000" b="1" dirty="0">
                <a:solidFill>
                  <a:schemeClr val="tx1"/>
                </a:solidFill>
                <a:latin typeface="Cambria" panose="02040503050406030204" pitchFamily="18" charset="0"/>
                <a:ea typeface="Cambria" panose="02040503050406030204" pitchFamily="18" charset="0"/>
              </a:rPr>
              <a:t>Business Overview &amp; Financials </a:t>
            </a:r>
            <a:endParaRPr lang="en-US" sz="3000" b="1" dirty="0">
              <a:solidFill>
                <a:schemeClr val="tx1"/>
              </a:solidFill>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B9D83B89-9C79-F530-166A-E5D4EBD346E3}"/>
              </a:ext>
            </a:extLst>
          </p:cNvPr>
          <p:cNvSpPr/>
          <p:nvPr/>
        </p:nvSpPr>
        <p:spPr>
          <a:xfrm>
            <a:off x="8732385" y="2438135"/>
            <a:ext cx="15621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chemeClr val="tx1"/>
                </a:solidFill>
                <a:latin typeface="Cambria" panose="02040503050406030204" pitchFamily="18" charset="0"/>
                <a:ea typeface="Cambria" panose="02040503050406030204" pitchFamily="18" charset="0"/>
              </a:rPr>
              <a:t>4-18</a:t>
            </a:r>
          </a:p>
        </p:txBody>
      </p:sp>
      <p:sp>
        <p:nvSpPr>
          <p:cNvPr id="19" name="Rounded Rectangle 18">
            <a:extLst>
              <a:ext uri="{FF2B5EF4-FFF2-40B4-BE49-F238E27FC236}">
                <a16:creationId xmlns:a16="http://schemas.microsoft.com/office/drawing/2014/main" id="{A6BD0187-E69A-B0DA-B3BA-B7EEB0C936F7}"/>
              </a:ext>
            </a:extLst>
          </p:cNvPr>
          <p:cNvSpPr/>
          <p:nvPr/>
        </p:nvSpPr>
        <p:spPr>
          <a:xfrm>
            <a:off x="2245860" y="4168331"/>
            <a:ext cx="67437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3000" b="1" dirty="0">
                <a:solidFill>
                  <a:schemeClr val="tx1"/>
                </a:solidFill>
                <a:latin typeface="Cambria" panose="02040503050406030204" pitchFamily="18" charset="0"/>
                <a:ea typeface="Cambria" panose="02040503050406030204" pitchFamily="18" charset="0"/>
              </a:rPr>
              <a:t>Strategic Updates</a:t>
            </a:r>
            <a:endParaRPr lang="en-US" sz="3000" b="1" dirty="0">
              <a:solidFill>
                <a:schemeClr val="tx1"/>
              </a:solidFill>
              <a:latin typeface="Cambria" panose="02040503050406030204" pitchFamily="18" charset="0"/>
              <a:ea typeface="Cambria" panose="02040503050406030204" pitchFamily="18" charset="0"/>
            </a:endParaRPr>
          </a:p>
        </p:txBody>
      </p:sp>
      <p:sp>
        <p:nvSpPr>
          <p:cNvPr id="21" name="Rounded Rectangle 20">
            <a:extLst>
              <a:ext uri="{FF2B5EF4-FFF2-40B4-BE49-F238E27FC236}">
                <a16:creationId xmlns:a16="http://schemas.microsoft.com/office/drawing/2014/main" id="{66715AB6-6D98-ABAE-5704-3B5EE0D3D8CE}"/>
              </a:ext>
            </a:extLst>
          </p:cNvPr>
          <p:cNvSpPr/>
          <p:nvPr/>
        </p:nvSpPr>
        <p:spPr>
          <a:xfrm>
            <a:off x="8732385" y="4168331"/>
            <a:ext cx="15621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chemeClr val="tx1"/>
                </a:solidFill>
                <a:latin typeface="Cambria" panose="02040503050406030204" pitchFamily="18" charset="0"/>
                <a:ea typeface="Cambria" panose="02040503050406030204" pitchFamily="18" charset="0"/>
              </a:rPr>
              <a:t>19-26</a:t>
            </a:r>
          </a:p>
        </p:txBody>
      </p:sp>
      <p:sp>
        <p:nvSpPr>
          <p:cNvPr id="22" name="Rounded Rectangle 21">
            <a:extLst>
              <a:ext uri="{FF2B5EF4-FFF2-40B4-BE49-F238E27FC236}">
                <a16:creationId xmlns:a16="http://schemas.microsoft.com/office/drawing/2014/main" id="{3843B99A-B2FC-DC73-95BC-A5AD408A2ADE}"/>
              </a:ext>
            </a:extLst>
          </p:cNvPr>
          <p:cNvSpPr/>
          <p:nvPr/>
        </p:nvSpPr>
        <p:spPr>
          <a:xfrm>
            <a:off x="2245860" y="5915672"/>
            <a:ext cx="67437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3000" b="1" dirty="0">
                <a:solidFill>
                  <a:schemeClr val="tx1"/>
                </a:solidFill>
                <a:latin typeface="Cambria" panose="02040503050406030204" pitchFamily="18" charset="0"/>
                <a:ea typeface="Cambria" panose="02040503050406030204" pitchFamily="18" charset="0"/>
              </a:rPr>
              <a:t>Performance Snapshot</a:t>
            </a:r>
          </a:p>
        </p:txBody>
      </p:sp>
      <p:sp>
        <p:nvSpPr>
          <p:cNvPr id="24" name="Rounded Rectangle 23">
            <a:extLst>
              <a:ext uri="{FF2B5EF4-FFF2-40B4-BE49-F238E27FC236}">
                <a16:creationId xmlns:a16="http://schemas.microsoft.com/office/drawing/2014/main" id="{E944A4FB-0D13-6642-9251-A2DC4AF18C16}"/>
              </a:ext>
            </a:extLst>
          </p:cNvPr>
          <p:cNvSpPr/>
          <p:nvPr/>
        </p:nvSpPr>
        <p:spPr>
          <a:xfrm>
            <a:off x="8732385" y="5915672"/>
            <a:ext cx="15621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chemeClr val="tx1"/>
                </a:solidFill>
                <a:latin typeface="Cambria" panose="02040503050406030204" pitchFamily="18" charset="0"/>
                <a:ea typeface="Cambria" panose="02040503050406030204" pitchFamily="18" charset="0"/>
              </a:rPr>
              <a:t>26-30</a:t>
            </a:r>
          </a:p>
        </p:txBody>
      </p:sp>
      <p:grpSp>
        <p:nvGrpSpPr>
          <p:cNvPr id="33" name="Group 2"/>
          <p:cNvGrpSpPr/>
          <p:nvPr/>
        </p:nvGrpSpPr>
        <p:grpSpPr>
          <a:xfrm>
            <a:off x="1108309" y="2636491"/>
            <a:ext cx="940601" cy="940601"/>
            <a:chOff x="0" y="0"/>
            <a:chExt cx="812800" cy="812800"/>
          </a:xfrm>
        </p:grpSpPr>
        <p:sp>
          <p:nvSpPr>
            <p:cNvPr id="34"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6C0A"/>
            </a:solidFill>
          </p:spPr>
          <p:txBody>
            <a:bodyPr/>
            <a:lstStyle/>
            <a:p>
              <a:endParaRPr lang="en-US"/>
            </a:p>
          </p:txBody>
        </p:sp>
        <p:sp>
          <p:nvSpPr>
            <p:cNvPr id="35" name="TextBox 4"/>
            <p:cNvSpPr txBox="1"/>
            <p:nvPr/>
          </p:nvSpPr>
          <p:spPr>
            <a:xfrm>
              <a:off x="0" y="-38100"/>
              <a:ext cx="812800" cy="850900"/>
            </a:xfrm>
            <a:prstGeom prst="rect">
              <a:avLst/>
            </a:prstGeom>
          </p:spPr>
          <p:txBody>
            <a:bodyPr lIns="50801" tIns="50801" rIns="50801" bIns="50801" rtlCol="0" anchor="ctr"/>
            <a:lstStyle/>
            <a:p>
              <a:pPr algn="ctr">
                <a:lnSpc>
                  <a:spcPts val="2940"/>
                </a:lnSpc>
              </a:pPr>
              <a:endParaRPr b="1">
                <a:latin typeface="Cambria" panose="02040503050406030204" pitchFamily="18" charset="0"/>
                <a:ea typeface="Cambria" panose="02040503050406030204" pitchFamily="18" charset="0"/>
              </a:endParaRPr>
            </a:p>
          </p:txBody>
        </p:sp>
      </p:grpSp>
      <p:grpSp>
        <p:nvGrpSpPr>
          <p:cNvPr id="36" name="Group 8"/>
          <p:cNvGrpSpPr/>
          <p:nvPr/>
        </p:nvGrpSpPr>
        <p:grpSpPr>
          <a:xfrm>
            <a:off x="1108309" y="4289768"/>
            <a:ext cx="940601" cy="940601"/>
            <a:chOff x="0" y="0"/>
            <a:chExt cx="812800" cy="812800"/>
          </a:xfrm>
        </p:grpSpPr>
        <p:sp>
          <p:nvSpPr>
            <p:cNvPr id="37"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6C0A"/>
            </a:solidFill>
          </p:spPr>
          <p:txBody>
            <a:bodyPr/>
            <a:lstStyle/>
            <a:p>
              <a:endParaRPr lang="en-US"/>
            </a:p>
          </p:txBody>
        </p:sp>
        <p:sp>
          <p:nvSpPr>
            <p:cNvPr id="38" name="TextBox 10"/>
            <p:cNvSpPr txBox="1"/>
            <p:nvPr/>
          </p:nvSpPr>
          <p:spPr>
            <a:xfrm>
              <a:off x="0" y="-38100"/>
              <a:ext cx="812800" cy="850900"/>
            </a:xfrm>
            <a:prstGeom prst="rect">
              <a:avLst/>
            </a:prstGeom>
          </p:spPr>
          <p:txBody>
            <a:bodyPr lIns="50801" tIns="50801" rIns="50801" bIns="50801" rtlCol="0" anchor="ctr"/>
            <a:lstStyle/>
            <a:p>
              <a:pPr algn="ctr">
                <a:lnSpc>
                  <a:spcPts val="2940"/>
                </a:lnSpc>
              </a:pPr>
              <a:endParaRPr b="1">
                <a:latin typeface="Cambria" panose="02040503050406030204" pitchFamily="18" charset="0"/>
                <a:ea typeface="Cambria" panose="02040503050406030204" pitchFamily="18" charset="0"/>
              </a:endParaRPr>
            </a:p>
          </p:txBody>
        </p:sp>
      </p:grpSp>
      <p:sp>
        <p:nvSpPr>
          <p:cNvPr id="39" name="TextBox 25"/>
          <p:cNvSpPr txBox="1"/>
          <p:nvPr/>
        </p:nvSpPr>
        <p:spPr>
          <a:xfrm>
            <a:off x="1223368" y="2928346"/>
            <a:ext cx="710483" cy="436017"/>
          </a:xfrm>
          <a:prstGeom prst="rect">
            <a:avLst/>
          </a:prstGeom>
        </p:spPr>
        <p:txBody>
          <a:bodyPr lIns="0" tIns="0" rIns="0" bIns="0" rtlCol="0" anchor="t">
            <a:spAutoFit/>
          </a:bodyPr>
          <a:lstStyle/>
          <a:p>
            <a:pPr algn="ctr">
              <a:lnSpc>
                <a:spcPts val="3362"/>
              </a:lnSpc>
            </a:pPr>
            <a:r>
              <a:rPr lang="en-US" sz="3600" b="1" dirty="0">
                <a:solidFill>
                  <a:srgbClr val="FFFFFF"/>
                </a:solidFill>
                <a:latin typeface="Cambria" panose="02040503050406030204" pitchFamily="18" charset="0"/>
                <a:ea typeface="Cambria" panose="02040503050406030204" pitchFamily="18" charset="0"/>
                <a:cs typeface="Poppins Bold"/>
                <a:sym typeface="Poppins Bold"/>
              </a:rPr>
              <a:t>01</a:t>
            </a:r>
          </a:p>
        </p:txBody>
      </p:sp>
      <p:sp>
        <p:nvSpPr>
          <p:cNvPr id="40" name="TextBox 26"/>
          <p:cNvSpPr txBox="1"/>
          <p:nvPr/>
        </p:nvSpPr>
        <p:spPr>
          <a:xfrm>
            <a:off x="1232893" y="4617088"/>
            <a:ext cx="710483" cy="436017"/>
          </a:xfrm>
          <a:prstGeom prst="rect">
            <a:avLst/>
          </a:prstGeom>
        </p:spPr>
        <p:txBody>
          <a:bodyPr lIns="0" tIns="0" rIns="0" bIns="0" rtlCol="0" anchor="t">
            <a:spAutoFit/>
          </a:bodyPr>
          <a:lstStyle/>
          <a:p>
            <a:pPr algn="ctr">
              <a:lnSpc>
                <a:spcPts val="3362"/>
              </a:lnSpc>
            </a:pPr>
            <a:r>
              <a:rPr lang="en-US" sz="3600" b="1">
                <a:solidFill>
                  <a:srgbClr val="FFFFFF"/>
                </a:solidFill>
                <a:latin typeface="Cambria" panose="02040503050406030204" pitchFamily="18" charset="0"/>
                <a:ea typeface="Cambria" panose="02040503050406030204" pitchFamily="18" charset="0"/>
                <a:cs typeface="Poppins Bold"/>
                <a:sym typeface="Poppins Bold"/>
              </a:rPr>
              <a:t>02</a:t>
            </a:r>
          </a:p>
        </p:txBody>
      </p:sp>
      <p:grpSp>
        <p:nvGrpSpPr>
          <p:cNvPr id="41" name="Group 8"/>
          <p:cNvGrpSpPr/>
          <p:nvPr/>
        </p:nvGrpSpPr>
        <p:grpSpPr>
          <a:xfrm>
            <a:off x="1107956" y="6034870"/>
            <a:ext cx="940601" cy="940601"/>
            <a:chOff x="0" y="0"/>
            <a:chExt cx="812800" cy="812800"/>
          </a:xfrm>
        </p:grpSpPr>
        <p:sp>
          <p:nvSpPr>
            <p:cNvPr id="42"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6C0A"/>
            </a:solidFill>
          </p:spPr>
          <p:txBody>
            <a:bodyPr/>
            <a:lstStyle/>
            <a:p>
              <a:endParaRPr lang="en-US"/>
            </a:p>
          </p:txBody>
        </p:sp>
        <p:sp>
          <p:nvSpPr>
            <p:cNvPr id="43" name="TextBox 10"/>
            <p:cNvSpPr txBox="1"/>
            <p:nvPr/>
          </p:nvSpPr>
          <p:spPr>
            <a:xfrm>
              <a:off x="0" y="-38100"/>
              <a:ext cx="812800" cy="850900"/>
            </a:xfrm>
            <a:prstGeom prst="rect">
              <a:avLst/>
            </a:prstGeom>
          </p:spPr>
          <p:txBody>
            <a:bodyPr lIns="50801" tIns="50801" rIns="50801" bIns="50801" rtlCol="0" anchor="ctr"/>
            <a:lstStyle/>
            <a:p>
              <a:pPr algn="ctr">
                <a:lnSpc>
                  <a:spcPts val="2940"/>
                </a:lnSpc>
              </a:pPr>
              <a:endParaRPr b="1">
                <a:latin typeface="Cambria" panose="02040503050406030204" pitchFamily="18" charset="0"/>
                <a:ea typeface="Cambria" panose="02040503050406030204" pitchFamily="18" charset="0"/>
              </a:endParaRPr>
            </a:p>
          </p:txBody>
        </p:sp>
      </p:grpSp>
      <p:sp>
        <p:nvSpPr>
          <p:cNvPr id="44" name="TextBox 26"/>
          <p:cNvSpPr txBox="1"/>
          <p:nvPr/>
        </p:nvSpPr>
        <p:spPr>
          <a:xfrm>
            <a:off x="1232540" y="6362189"/>
            <a:ext cx="710483" cy="436017"/>
          </a:xfrm>
          <a:prstGeom prst="rect">
            <a:avLst/>
          </a:prstGeom>
        </p:spPr>
        <p:txBody>
          <a:bodyPr lIns="0" tIns="0" rIns="0" bIns="0" rtlCol="0" anchor="t">
            <a:spAutoFit/>
          </a:bodyPr>
          <a:lstStyle/>
          <a:p>
            <a:pPr algn="ctr">
              <a:lnSpc>
                <a:spcPts val="3362"/>
              </a:lnSpc>
            </a:pPr>
            <a:r>
              <a:rPr lang="en-US" sz="3600" b="1" dirty="0">
                <a:solidFill>
                  <a:srgbClr val="FFFFFF"/>
                </a:solidFill>
                <a:latin typeface="Cambria" panose="02040503050406030204" pitchFamily="18" charset="0"/>
                <a:ea typeface="Cambria" panose="02040503050406030204" pitchFamily="18" charset="0"/>
                <a:cs typeface="Poppins Bold"/>
                <a:sym typeface="Poppins Bold"/>
              </a:rPr>
              <a:t>03</a:t>
            </a:r>
          </a:p>
        </p:txBody>
      </p:sp>
      <p:pic>
        <p:nvPicPr>
          <p:cNvPr id="5" name="Picture Placehold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74" t="148" r="10358" b="-148"/>
          <a:stretch/>
        </p:blipFill>
        <p:spPr/>
      </p:pic>
      <p:sp>
        <p:nvSpPr>
          <p:cNvPr id="25" name="Rounded Rectangle 24">
            <a:extLst>
              <a:ext uri="{FF2B5EF4-FFF2-40B4-BE49-F238E27FC236}">
                <a16:creationId xmlns:a16="http://schemas.microsoft.com/office/drawing/2014/main" id="{3843B99A-B2FC-DC73-95BC-A5AD408A2ADE}"/>
              </a:ext>
            </a:extLst>
          </p:cNvPr>
          <p:cNvSpPr/>
          <p:nvPr/>
        </p:nvSpPr>
        <p:spPr>
          <a:xfrm>
            <a:off x="2245860" y="7674536"/>
            <a:ext cx="67437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3000" b="1" dirty="0">
                <a:solidFill>
                  <a:schemeClr val="tx1"/>
                </a:solidFill>
                <a:latin typeface="Cambria" panose="02040503050406030204" pitchFamily="18" charset="0"/>
                <a:ea typeface="Cambria" panose="02040503050406030204" pitchFamily="18" charset="0"/>
              </a:rPr>
              <a:t>Annexures</a:t>
            </a:r>
            <a:endParaRPr lang="en-US" sz="3000" b="1" dirty="0">
              <a:solidFill>
                <a:schemeClr val="tx1"/>
              </a:solidFill>
              <a:latin typeface="Cambria" panose="02040503050406030204" pitchFamily="18" charset="0"/>
              <a:ea typeface="Cambria" panose="02040503050406030204" pitchFamily="18" charset="0"/>
            </a:endParaRPr>
          </a:p>
        </p:txBody>
      </p:sp>
      <p:sp>
        <p:nvSpPr>
          <p:cNvPr id="26" name="Rounded Rectangle 25">
            <a:extLst>
              <a:ext uri="{FF2B5EF4-FFF2-40B4-BE49-F238E27FC236}">
                <a16:creationId xmlns:a16="http://schemas.microsoft.com/office/drawing/2014/main" id="{E944A4FB-0D13-6642-9251-A2DC4AF18C16}"/>
              </a:ext>
            </a:extLst>
          </p:cNvPr>
          <p:cNvSpPr/>
          <p:nvPr/>
        </p:nvSpPr>
        <p:spPr>
          <a:xfrm>
            <a:off x="8732385" y="7674536"/>
            <a:ext cx="1562100" cy="12192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chemeClr val="tx1"/>
                </a:solidFill>
                <a:latin typeface="Cambria" panose="02040503050406030204" pitchFamily="18" charset="0"/>
                <a:ea typeface="Cambria" panose="02040503050406030204" pitchFamily="18" charset="0"/>
              </a:rPr>
              <a:t>31-35</a:t>
            </a:r>
          </a:p>
        </p:txBody>
      </p:sp>
      <p:grpSp>
        <p:nvGrpSpPr>
          <p:cNvPr id="27" name="Group 8"/>
          <p:cNvGrpSpPr/>
          <p:nvPr/>
        </p:nvGrpSpPr>
        <p:grpSpPr>
          <a:xfrm>
            <a:off x="1107956" y="7793734"/>
            <a:ext cx="940601" cy="940601"/>
            <a:chOff x="0" y="0"/>
            <a:chExt cx="812800" cy="812800"/>
          </a:xfrm>
        </p:grpSpPr>
        <p:sp>
          <p:nvSpPr>
            <p:cNvPr id="28"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6C0A"/>
            </a:solidFill>
          </p:spPr>
          <p:txBody>
            <a:bodyPr/>
            <a:lstStyle/>
            <a:p>
              <a:endParaRPr lang="en-US"/>
            </a:p>
          </p:txBody>
        </p:sp>
        <p:sp>
          <p:nvSpPr>
            <p:cNvPr id="29" name="TextBox 10"/>
            <p:cNvSpPr txBox="1"/>
            <p:nvPr/>
          </p:nvSpPr>
          <p:spPr>
            <a:xfrm>
              <a:off x="0" y="-38100"/>
              <a:ext cx="812800" cy="850900"/>
            </a:xfrm>
            <a:prstGeom prst="rect">
              <a:avLst/>
            </a:prstGeom>
          </p:spPr>
          <p:txBody>
            <a:bodyPr lIns="50801" tIns="50801" rIns="50801" bIns="50801" rtlCol="0" anchor="ctr"/>
            <a:lstStyle/>
            <a:p>
              <a:pPr algn="ctr">
                <a:lnSpc>
                  <a:spcPts val="2940"/>
                </a:lnSpc>
              </a:pPr>
              <a:endParaRPr b="1">
                <a:latin typeface="Cambria" panose="02040503050406030204" pitchFamily="18" charset="0"/>
                <a:ea typeface="Cambria" panose="02040503050406030204" pitchFamily="18" charset="0"/>
              </a:endParaRPr>
            </a:p>
          </p:txBody>
        </p:sp>
      </p:grpSp>
      <p:sp>
        <p:nvSpPr>
          <p:cNvPr id="30" name="TextBox 26"/>
          <p:cNvSpPr txBox="1"/>
          <p:nvPr/>
        </p:nvSpPr>
        <p:spPr>
          <a:xfrm>
            <a:off x="1232540" y="8121053"/>
            <a:ext cx="710483" cy="436017"/>
          </a:xfrm>
          <a:prstGeom prst="rect">
            <a:avLst/>
          </a:prstGeom>
        </p:spPr>
        <p:txBody>
          <a:bodyPr lIns="0" tIns="0" rIns="0" bIns="0" rtlCol="0" anchor="t">
            <a:spAutoFit/>
          </a:bodyPr>
          <a:lstStyle/>
          <a:p>
            <a:pPr algn="ctr">
              <a:lnSpc>
                <a:spcPts val="3362"/>
              </a:lnSpc>
            </a:pPr>
            <a:r>
              <a:rPr lang="en-US" sz="3600" b="1" dirty="0">
                <a:solidFill>
                  <a:srgbClr val="FFFFFF"/>
                </a:solidFill>
                <a:latin typeface="Cambria" panose="02040503050406030204" pitchFamily="18" charset="0"/>
                <a:ea typeface="Cambria" panose="02040503050406030204" pitchFamily="18" charset="0"/>
                <a:cs typeface="Poppins Bold"/>
                <a:sym typeface="Poppins Bold"/>
              </a:rPr>
              <a:t>03</a:t>
            </a:r>
          </a:p>
        </p:txBody>
      </p:sp>
      <p:pic>
        <p:nvPicPr>
          <p:cNvPr id="46" name="bg object 17"/>
          <p:cNvPicPr/>
          <p:nvPr/>
        </p:nvPicPr>
        <p:blipFill>
          <a:blip r:embed="rId3" cstate="print"/>
          <a:stretch>
            <a:fillRect/>
          </a:stretch>
        </p:blipFill>
        <p:spPr>
          <a:xfrm>
            <a:off x="10294486" y="-1"/>
            <a:ext cx="7993514" cy="10287001"/>
          </a:xfrm>
          <a:prstGeom prst="rect">
            <a:avLst/>
          </a:prstGeom>
        </p:spPr>
      </p:pic>
      <p:pic>
        <p:nvPicPr>
          <p:cNvPr id="47" name="bg object 18"/>
          <p:cNvPicPr>
            <a:picLocks noChangeAspect="1"/>
          </p:cNvPicPr>
          <p:nvPr/>
        </p:nvPicPr>
        <p:blipFill>
          <a:blip r:embed="rId4" cstate="print"/>
          <a:stretch>
            <a:fillRect/>
          </a:stretch>
        </p:blipFill>
        <p:spPr>
          <a:xfrm>
            <a:off x="10740312" y="350885"/>
            <a:ext cx="2755561" cy="1709469"/>
          </a:xfrm>
          <a:prstGeom prst="rect">
            <a:avLst/>
          </a:prstGeom>
        </p:spPr>
      </p:pic>
      <p:sp>
        <p:nvSpPr>
          <p:cNvPr id="8" name="Footer Placeholder 7">
            <a:extLst>
              <a:ext uri="{FF2B5EF4-FFF2-40B4-BE49-F238E27FC236}">
                <a16:creationId xmlns:a16="http://schemas.microsoft.com/office/drawing/2014/main" id="{DAE0334C-39B8-687E-1204-C59FF4EE2757}"/>
              </a:ext>
            </a:extLst>
          </p:cNvPr>
          <p:cNvSpPr>
            <a:spLocks noGrp="1"/>
          </p:cNvSpPr>
          <p:nvPr>
            <p:ph type="ftr" sz="quarter" idx="3"/>
          </p:nvPr>
        </p:nvSpPr>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857980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Aeron -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Integrated Business Model</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20</a:t>
            </a:fld>
            <a:endParaRPr lang="en-US">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1233F1C-F75C-9F50-554E-494F772A86D0}"/>
              </a:ext>
            </a:extLst>
          </p:cNvPr>
          <p:cNvGrpSpPr/>
          <p:nvPr/>
        </p:nvGrpSpPr>
        <p:grpSpPr>
          <a:xfrm>
            <a:off x="790874" y="1854942"/>
            <a:ext cx="15898760" cy="8061303"/>
            <a:chOff x="540774" y="1254450"/>
            <a:chExt cx="10599173" cy="5374199"/>
          </a:xfrm>
        </p:grpSpPr>
        <p:grpSp>
          <p:nvGrpSpPr>
            <p:cNvPr id="3" name="Group 2">
              <a:extLst>
                <a:ext uri="{FF2B5EF4-FFF2-40B4-BE49-F238E27FC236}">
                  <a16:creationId xmlns:a16="http://schemas.microsoft.com/office/drawing/2014/main" id="{BA312894-E68D-3ACA-6C07-F375B0E6C48A}"/>
                </a:ext>
              </a:extLst>
            </p:cNvPr>
            <p:cNvGrpSpPr/>
            <p:nvPr/>
          </p:nvGrpSpPr>
          <p:grpSpPr>
            <a:xfrm>
              <a:off x="540774" y="1255834"/>
              <a:ext cx="10599173" cy="5372815"/>
              <a:chOff x="540774" y="1255834"/>
              <a:chExt cx="10599173" cy="5372815"/>
            </a:xfrm>
          </p:grpSpPr>
          <p:grpSp>
            <p:nvGrpSpPr>
              <p:cNvPr id="6" name="Group 5">
                <a:extLst>
                  <a:ext uri="{FF2B5EF4-FFF2-40B4-BE49-F238E27FC236}">
                    <a16:creationId xmlns:a16="http://schemas.microsoft.com/office/drawing/2014/main" id="{857BEF5E-B28A-AA95-B59A-64C187DE6830}"/>
                  </a:ext>
                </a:extLst>
              </p:cNvPr>
              <p:cNvGrpSpPr/>
              <p:nvPr/>
            </p:nvGrpSpPr>
            <p:grpSpPr>
              <a:xfrm>
                <a:off x="540774" y="2078865"/>
                <a:ext cx="10599173" cy="3764212"/>
                <a:chOff x="726779" y="2373362"/>
                <a:chExt cx="10856478" cy="3525838"/>
              </a:xfrm>
            </p:grpSpPr>
            <p:sp>
              <p:nvSpPr>
                <p:cNvPr id="12" name="Google Shape;369;p29">
                  <a:extLst>
                    <a:ext uri="{FF2B5EF4-FFF2-40B4-BE49-F238E27FC236}">
                      <a16:creationId xmlns:a16="http://schemas.microsoft.com/office/drawing/2014/main" id="{4526B727-4C2A-CD77-7CE7-348B807C2695}"/>
                    </a:ext>
                  </a:extLst>
                </p:cNvPr>
                <p:cNvSpPr/>
                <p:nvPr/>
              </p:nvSpPr>
              <p:spPr>
                <a:xfrm>
                  <a:off x="2985792" y="2373362"/>
                  <a:ext cx="6326188" cy="3508375"/>
                </a:xfrm>
                <a:custGeom>
                  <a:avLst/>
                  <a:gdLst/>
                  <a:ahLst/>
                  <a:cxnLst/>
                  <a:rect l="l" t="t" r="r" b="b"/>
                  <a:pathLst>
                    <a:path w="11955" h="6631" extrusionOk="0">
                      <a:moveTo>
                        <a:pt x="0" y="0"/>
                      </a:moveTo>
                      <a:lnTo>
                        <a:pt x="0" y="1968"/>
                      </a:lnTo>
                      <a:lnTo>
                        <a:pt x="0" y="2814"/>
                      </a:lnTo>
                      <a:lnTo>
                        <a:pt x="0" y="3661"/>
                      </a:lnTo>
                      <a:lnTo>
                        <a:pt x="0" y="4484"/>
                      </a:lnTo>
                      <a:lnTo>
                        <a:pt x="0" y="5362"/>
                      </a:lnTo>
                      <a:lnTo>
                        <a:pt x="0" y="6204"/>
                      </a:lnTo>
                      <a:lnTo>
                        <a:pt x="0" y="6546"/>
                      </a:lnTo>
                      <a:lnTo>
                        <a:pt x="108" y="6359"/>
                      </a:lnTo>
                      <a:lnTo>
                        <a:pt x="222" y="6180"/>
                      </a:lnTo>
                      <a:lnTo>
                        <a:pt x="345" y="6007"/>
                      </a:lnTo>
                      <a:lnTo>
                        <a:pt x="474" y="5841"/>
                      </a:lnTo>
                      <a:lnTo>
                        <a:pt x="611" y="5683"/>
                      </a:lnTo>
                      <a:lnTo>
                        <a:pt x="754" y="5530"/>
                      </a:lnTo>
                      <a:lnTo>
                        <a:pt x="903" y="5385"/>
                      </a:lnTo>
                      <a:lnTo>
                        <a:pt x="1060" y="5247"/>
                      </a:lnTo>
                      <a:lnTo>
                        <a:pt x="1221" y="5115"/>
                      </a:lnTo>
                      <a:lnTo>
                        <a:pt x="1388" y="4989"/>
                      </a:lnTo>
                      <a:lnTo>
                        <a:pt x="1561" y="4871"/>
                      </a:lnTo>
                      <a:lnTo>
                        <a:pt x="1739" y="4758"/>
                      </a:lnTo>
                      <a:lnTo>
                        <a:pt x="1921" y="4652"/>
                      </a:lnTo>
                      <a:lnTo>
                        <a:pt x="2108" y="4553"/>
                      </a:lnTo>
                      <a:lnTo>
                        <a:pt x="2299" y="4460"/>
                      </a:lnTo>
                      <a:lnTo>
                        <a:pt x="2494" y="4371"/>
                      </a:lnTo>
                      <a:lnTo>
                        <a:pt x="2694" y="4291"/>
                      </a:lnTo>
                      <a:lnTo>
                        <a:pt x="2896" y="4215"/>
                      </a:lnTo>
                      <a:lnTo>
                        <a:pt x="3101" y="4146"/>
                      </a:lnTo>
                      <a:lnTo>
                        <a:pt x="3310" y="4082"/>
                      </a:lnTo>
                      <a:lnTo>
                        <a:pt x="3521" y="4023"/>
                      </a:lnTo>
                      <a:lnTo>
                        <a:pt x="3734" y="3972"/>
                      </a:lnTo>
                      <a:lnTo>
                        <a:pt x="3951" y="3924"/>
                      </a:lnTo>
                      <a:lnTo>
                        <a:pt x="4167" y="3883"/>
                      </a:lnTo>
                      <a:lnTo>
                        <a:pt x="4386" y="3847"/>
                      </a:lnTo>
                      <a:lnTo>
                        <a:pt x="4607" y="3816"/>
                      </a:lnTo>
                      <a:lnTo>
                        <a:pt x="4828" y="3791"/>
                      </a:lnTo>
                      <a:lnTo>
                        <a:pt x="5051" y="3770"/>
                      </a:lnTo>
                      <a:lnTo>
                        <a:pt x="5274" y="3755"/>
                      </a:lnTo>
                      <a:lnTo>
                        <a:pt x="5497" y="3746"/>
                      </a:lnTo>
                      <a:lnTo>
                        <a:pt x="5720" y="3741"/>
                      </a:lnTo>
                      <a:lnTo>
                        <a:pt x="5943" y="3740"/>
                      </a:lnTo>
                      <a:lnTo>
                        <a:pt x="6148" y="3745"/>
                      </a:lnTo>
                      <a:lnTo>
                        <a:pt x="6357" y="3752"/>
                      </a:lnTo>
                      <a:lnTo>
                        <a:pt x="6568" y="3765"/>
                      </a:lnTo>
                      <a:lnTo>
                        <a:pt x="6782" y="3783"/>
                      </a:lnTo>
                      <a:lnTo>
                        <a:pt x="6999" y="3805"/>
                      </a:lnTo>
                      <a:lnTo>
                        <a:pt x="7218" y="3831"/>
                      </a:lnTo>
                      <a:lnTo>
                        <a:pt x="7437" y="3863"/>
                      </a:lnTo>
                      <a:lnTo>
                        <a:pt x="7658" y="3900"/>
                      </a:lnTo>
                      <a:lnTo>
                        <a:pt x="7878" y="3941"/>
                      </a:lnTo>
                      <a:lnTo>
                        <a:pt x="8098" y="3988"/>
                      </a:lnTo>
                      <a:lnTo>
                        <a:pt x="8319" y="4041"/>
                      </a:lnTo>
                      <a:lnTo>
                        <a:pt x="8538" y="4098"/>
                      </a:lnTo>
                      <a:lnTo>
                        <a:pt x="8754" y="4162"/>
                      </a:lnTo>
                      <a:lnTo>
                        <a:pt x="8970" y="4233"/>
                      </a:lnTo>
                      <a:lnTo>
                        <a:pt x="9182" y="4307"/>
                      </a:lnTo>
                      <a:lnTo>
                        <a:pt x="9391" y="4389"/>
                      </a:lnTo>
                      <a:lnTo>
                        <a:pt x="9598" y="4478"/>
                      </a:lnTo>
                      <a:lnTo>
                        <a:pt x="9800" y="4571"/>
                      </a:lnTo>
                      <a:lnTo>
                        <a:pt x="9997" y="4673"/>
                      </a:lnTo>
                      <a:lnTo>
                        <a:pt x="10191" y="4780"/>
                      </a:lnTo>
                      <a:lnTo>
                        <a:pt x="10378" y="4894"/>
                      </a:lnTo>
                      <a:lnTo>
                        <a:pt x="10560" y="5015"/>
                      </a:lnTo>
                      <a:lnTo>
                        <a:pt x="10735" y="5143"/>
                      </a:lnTo>
                      <a:lnTo>
                        <a:pt x="10905" y="5278"/>
                      </a:lnTo>
                      <a:lnTo>
                        <a:pt x="11066" y="5420"/>
                      </a:lnTo>
                      <a:lnTo>
                        <a:pt x="11220" y="5570"/>
                      </a:lnTo>
                      <a:lnTo>
                        <a:pt x="11366" y="5727"/>
                      </a:lnTo>
                      <a:lnTo>
                        <a:pt x="11503" y="5893"/>
                      </a:lnTo>
                      <a:lnTo>
                        <a:pt x="11631" y="6064"/>
                      </a:lnTo>
                      <a:lnTo>
                        <a:pt x="11749" y="6245"/>
                      </a:lnTo>
                      <a:lnTo>
                        <a:pt x="11858" y="6434"/>
                      </a:lnTo>
                      <a:lnTo>
                        <a:pt x="11955" y="6631"/>
                      </a:lnTo>
                      <a:lnTo>
                        <a:pt x="11955" y="1417"/>
                      </a:lnTo>
                      <a:lnTo>
                        <a:pt x="11955" y="71"/>
                      </a:lnTo>
                      <a:lnTo>
                        <a:pt x="11841" y="260"/>
                      </a:lnTo>
                      <a:lnTo>
                        <a:pt x="11720" y="442"/>
                      </a:lnTo>
                      <a:lnTo>
                        <a:pt x="11589" y="614"/>
                      </a:lnTo>
                      <a:lnTo>
                        <a:pt x="11450" y="779"/>
                      </a:lnTo>
                      <a:lnTo>
                        <a:pt x="11306" y="937"/>
                      </a:lnTo>
                      <a:lnTo>
                        <a:pt x="11153" y="1085"/>
                      </a:lnTo>
                      <a:lnTo>
                        <a:pt x="10994" y="1227"/>
                      </a:lnTo>
                      <a:lnTo>
                        <a:pt x="10829" y="1362"/>
                      </a:lnTo>
                      <a:lnTo>
                        <a:pt x="10657" y="1490"/>
                      </a:lnTo>
                      <a:lnTo>
                        <a:pt x="10480" y="1611"/>
                      </a:lnTo>
                      <a:lnTo>
                        <a:pt x="10299" y="1723"/>
                      </a:lnTo>
                      <a:lnTo>
                        <a:pt x="10111" y="1831"/>
                      </a:lnTo>
                      <a:lnTo>
                        <a:pt x="9921" y="1931"/>
                      </a:lnTo>
                      <a:lnTo>
                        <a:pt x="9726" y="2025"/>
                      </a:lnTo>
                      <a:lnTo>
                        <a:pt x="9526" y="2112"/>
                      </a:lnTo>
                      <a:lnTo>
                        <a:pt x="9325" y="2194"/>
                      </a:lnTo>
                      <a:lnTo>
                        <a:pt x="9120" y="2269"/>
                      </a:lnTo>
                      <a:lnTo>
                        <a:pt x="8911" y="2339"/>
                      </a:lnTo>
                      <a:lnTo>
                        <a:pt x="8702" y="2403"/>
                      </a:lnTo>
                      <a:lnTo>
                        <a:pt x="8489" y="2460"/>
                      </a:lnTo>
                      <a:lnTo>
                        <a:pt x="8277" y="2514"/>
                      </a:lnTo>
                      <a:lnTo>
                        <a:pt x="8063" y="2562"/>
                      </a:lnTo>
                      <a:lnTo>
                        <a:pt x="7847" y="2604"/>
                      </a:lnTo>
                      <a:lnTo>
                        <a:pt x="7632" y="2642"/>
                      </a:lnTo>
                      <a:lnTo>
                        <a:pt x="7417" y="2674"/>
                      </a:lnTo>
                      <a:lnTo>
                        <a:pt x="7203" y="2703"/>
                      </a:lnTo>
                      <a:lnTo>
                        <a:pt x="6989" y="2727"/>
                      </a:lnTo>
                      <a:lnTo>
                        <a:pt x="6776" y="2746"/>
                      </a:lnTo>
                      <a:lnTo>
                        <a:pt x="6565" y="2762"/>
                      </a:lnTo>
                      <a:lnTo>
                        <a:pt x="6354" y="2773"/>
                      </a:lnTo>
                      <a:lnTo>
                        <a:pt x="6148" y="2781"/>
                      </a:lnTo>
                      <a:lnTo>
                        <a:pt x="5943" y="2785"/>
                      </a:lnTo>
                      <a:lnTo>
                        <a:pt x="5720" y="2785"/>
                      </a:lnTo>
                      <a:lnTo>
                        <a:pt x="5497" y="2780"/>
                      </a:lnTo>
                      <a:lnTo>
                        <a:pt x="5274" y="2769"/>
                      </a:lnTo>
                      <a:lnTo>
                        <a:pt x="5053" y="2753"/>
                      </a:lnTo>
                      <a:lnTo>
                        <a:pt x="4831" y="2732"/>
                      </a:lnTo>
                      <a:lnTo>
                        <a:pt x="4610" y="2707"/>
                      </a:lnTo>
                      <a:lnTo>
                        <a:pt x="4391" y="2674"/>
                      </a:lnTo>
                      <a:lnTo>
                        <a:pt x="4172" y="2639"/>
                      </a:lnTo>
                      <a:lnTo>
                        <a:pt x="3956" y="2596"/>
                      </a:lnTo>
                      <a:lnTo>
                        <a:pt x="3742" y="2548"/>
                      </a:lnTo>
                      <a:lnTo>
                        <a:pt x="3529" y="2495"/>
                      </a:lnTo>
                      <a:lnTo>
                        <a:pt x="3319" y="2436"/>
                      </a:lnTo>
                      <a:lnTo>
                        <a:pt x="3111" y="2371"/>
                      </a:lnTo>
                      <a:lnTo>
                        <a:pt x="2908" y="2302"/>
                      </a:lnTo>
                      <a:lnTo>
                        <a:pt x="2705" y="2225"/>
                      </a:lnTo>
                      <a:lnTo>
                        <a:pt x="2508" y="2143"/>
                      </a:lnTo>
                      <a:lnTo>
                        <a:pt x="2313" y="2055"/>
                      </a:lnTo>
                      <a:lnTo>
                        <a:pt x="2123" y="1962"/>
                      </a:lnTo>
                      <a:lnTo>
                        <a:pt x="1936" y="1862"/>
                      </a:lnTo>
                      <a:lnTo>
                        <a:pt x="1754" y="1757"/>
                      </a:lnTo>
                      <a:lnTo>
                        <a:pt x="1577" y="1645"/>
                      </a:lnTo>
                      <a:lnTo>
                        <a:pt x="1404" y="1527"/>
                      </a:lnTo>
                      <a:lnTo>
                        <a:pt x="1237" y="1403"/>
                      </a:lnTo>
                      <a:lnTo>
                        <a:pt x="1075" y="1272"/>
                      </a:lnTo>
                      <a:lnTo>
                        <a:pt x="919" y="1136"/>
                      </a:lnTo>
                      <a:lnTo>
                        <a:pt x="768" y="993"/>
                      </a:lnTo>
                      <a:lnTo>
                        <a:pt x="623" y="844"/>
                      </a:lnTo>
                      <a:lnTo>
                        <a:pt x="484" y="688"/>
                      </a:lnTo>
                      <a:lnTo>
                        <a:pt x="352" y="526"/>
                      </a:lnTo>
                      <a:lnTo>
                        <a:pt x="228" y="357"/>
                      </a:lnTo>
                      <a:lnTo>
                        <a:pt x="110" y="182"/>
                      </a:lnTo>
                      <a:lnTo>
                        <a:pt x="0" y="0"/>
                      </a:lnTo>
                      <a:close/>
                    </a:path>
                  </a:pathLst>
                </a:custGeom>
                <a:noFill/>
                <a:ln w="25400" cap="flat" cmpd="sng">
                  <a:solidFill>
                    <a:srgbClr val="EF7F19"/>
                  </a:solidFill>
                  <a:prstDash val="solid"/>
                  <a:round/>
                  <a:headEnd type="none" w="sm" len="sm"/>
                  <a:tailEnd type="none" w="sm" len="sm"/>
                </a:ln>
              </p:spPr>
              <p:txBody>
                <a:bodyPr spcFirstLastPara="1" wrap="square" lIns="137138" tIns="68550" rIns="137138" bIns="68550" anchor="t" anchorCtr="0">
                  <a:noAutofit/>
                </a:bodyPr>
                <a:lstStyle/>
                <a:p>
                  <a:pPr algn="ctr"/>
                  <a:endParaRPr>
                    <a:solidFill>
                      <a:schemeClr val="dk1"/>
                    </a:solidFill>
                    <a:latin typeface="Cambria" panose="02040503050406030204" pitchFamily="18" charset="0"/>
                    <a:ea typeface="Cambria" panose="02040503050406030204" pitchFamily="18" charset="0"/>
                    <a:cs typeface="Calibri"/>
                    <a:sym typeface="Calibri"/>
                  </a:endParaRPr>
                </a:p>
              </p:txBody>
            </p:sp>
            <p:sp>
              <p:nvSpPr>
                <p:cNvPr id="13" name="Google Shape;370;p29">
                  <a:extLst>
                    <a:ext uri="{FF2B5EF4-FFF2-40B4-BE49-F238E27FC236}">
                      <a16:creationId xmlns:a16="http://schemas.microsoft.com/office/drawing/2014/main" id="{D3FEC6FB-518C-FC57-6334-E3C65002C5A2}"/>
                    </a:ext>
                  </a:extLst>
                </p:cNvPr>
                <p:cNvSpPr/>
                <p:nvPr/>
              </p:nvSpPr>
              <p:spPr>
                <a:xfrm>
                  <a:off x="3017019" y="3554457"/>
                  <a:ext cx="1322388" cy="842094"/>
                </a:xfrm>
                <a:custGeom>
                  <a:avLst/>
                  <a:gdLst/>
                  <a:ahLst/>
                  <a:cxnLst/>
                  <a:rect l="l" t="t" r="r" b="b"/>
                  <a:pathLst>
                    <a:path w="2498" h="3613" extrusionOk="0">
                      <a:moveTo>
                        <a:pt x="0" y="2960"/>
                      </a:moveTo>
                      <a:lnTo>
                        <a:pt x="0" y="3613"/>
                      </a:lnTo>
                      <a:lnTo>
                        <a:pt x="33" y="3564"/>
                      </a:lnTo>
                      <a:lnTo>
                        <a:pt x="68" y="3516"/>
                      </a:lnTo>
                      <a:lnTo>
                        <a:pt x="103" y="3469"/>
                      </a:lnTo>
                      <a:lnTo>
                        <a:pt x="137" y="3423"/>
                      </a:lnTo>
                      <a:lnTo>
                        <a:pt x="174" y="3378"/>
                      </a:lnTo>
                      <a:lnTo>
                        <a:pt x="210" y="3333"/>
                      </a:lnTo>
                      <a:lnTo>
                        <a:pt x="249" y="3290"/>
                      </a:lnTo>
                      <a:lnTo>
                        <a:pt x="286" y="3247"/>
                      </a:lnTo>
                      <a:lnTo>
                        <a:pt x="326" y="3205"/>
                      </a:lnTo>
                      <a:lnTo>
                        <a:pt x="365" y="3164"/>
                      </a:lnTo>
                      <a:lnTo>
                        <a:pt x="406" y="3124"/>
                      </a:lnTo>
                      <a:lnTo>
                        <a:pt x="449" y="3085"/>
                      </a:lnTo>
                      <a:lnTo>
                        <a:pt x="491" y="3045"/>
                      </a:lnTo>
                      <a:lnTo>
                        <a:pt x="534" y="3008"/>
                      </a:lnTo>
                      <a:lnTo>
                        <a:pt x="579" y="2970"/>
                      </a:lnTo>
                      <a:lnTo>
                        <a:pt x="624" y="2933"/>
                      </a:lnTo>
                      <a:lnTo>
                        <a:pt x="672" y="2897"/>
                      </a:lnTo>
                      <a:lnTo>
                        <a:pt x="719" y="2863"/>
                      </a:lnTo>
                      <a:lnTo>
                        <a:pt x="769" y="2828"/>
                      </a:lnTo>
                      <a:lnTo>
                        <a:pt x="819" y="2794"/>
                      </a:lnTo>
                      <a:lnTo>
                        <a:pt x="870" y="2760"/>
                      </a:lnTo>
                      <a:lnTo>
                        <a:pt x="923" y="2728"/>
                      </a:lnTo>
                      <a:lnTo>
                        <a:pt x="977" y="2696"/>
                      </a:lnTo>
                      <a:lnTo>
                        <a:pt x="1032" y="2665"/>
                      </a:lnTo>
                      <a:lnTo>
                        <a:pt x="1089" y="2635"/>
                      </a:lnTo>
                      <a:lnTo>
                        <a:pt x="1147" y="2605"/>
                      </a:lnTo>
                      <a:lnTo>
                        <a:pt x="1206" y="2576"/>
                      </a:lnTo>
                      <a:lnTo>
                        <a:pt x="1267" y="2547"/>
                      </a:lnTo>
                      <a:lnTo>
                        <a:pt x="1330" y="2519"/>
                      </a:lnTo>
                      <a:lnTo>
                        <a:pt x="1393" y="2492"/>
                      </a:lnTo>
                      <a:lnTo>
                        <a:pt x="1460" y="2465"/>
                      </a:lnTo>
                      <a:lnTo>
                        <a:pt x="1526" y="2439"/>
                      </a:lnTo>
                      <a:lnTo>
                        <a:pt x="1526" y="2901"/>
                      </a:lnTo>
                      <a:lnTo>
                        <a:pt x="2498" y="1785"/>
                      </a:lnTo>
                      <a:lnTo>
                        <a:pt x="1526" y="642"/>
                      </a:lnTo>
                      <a:lnTo>
                        <a:pt x="1526" y="1233"/>
                      </a:lnTo>
                      <a:lnTo>
                        <a:pt x="1463" y="1206"/>
                      </a:lnTo>
                      <a:lnTo>
                        <a:pt x="1403" y="1176"/>
                      </a:lnTo>
                      <a:lnTo>
                        <a:pt x="1342" y="1147"/>
                      </a:lnTo>
                      <a:lnTo>
                        <a:pt x="1281" y="1117"/>
                      </a:lnTo>
                      <a:lnTo>
                        <a:pt x="1223" y="1088"/>
                      </a:lnTo>
                      <a:lnTo>
                        <a:pt x="1165" y="1057"/>
                      </a:lnTo>
                      <a:lnTo>
                        <a:pt x="1107" y="1025"/>
                      </a:lnTo>
                      <a:lnTo>
                        <a:pt x="1051" y="993"/>
                      </a:lnTo>
                      <a:lnTo>
                        <a:pt x="994" y="960"/>
                      </a:lnTo>
                      <a:lnTo>
                        <a:pt x="941" y="926"/>
                      </a:lnTo>
                      <a:lnTo>
                        <a:pt x="887" y="893"/>
                      </a:lnTo>
                      <a:lnTo>
                        <a:pt x="833" y="858"/>
                      </a:lnTo>
                      <a:lnTo>
                        <a:pt x="782" y="822"/>
                      </a:lnTo>
                      <a:lnTo>
                        <a:pt x="730" y="786"/>
                      </a:lnTo>
                      <a:lnTo>
                        <a:pt x="681" y="749"/>
                      </a:lnTo>
                      <a:lnTo>
                        <a:pt x="631" y="712"/>
                      </a:lnTo>
                      <a:lnTo>
                        <a:pt x="583" y="674"/>
                      </a:lnTo>
                      <a:lnTo>
                        <a:pt x="536" y="635"/>
                      </a:lnTo>
                      <a:lnTo>
                        <a:pt x="490" y="594"/>
                      </a:lnTo>
                      <a:lnTo>
                        <a:pt x="445" y="555"/>
                      </a:lnTo>
                      <a:lnTo>
                        <a:pt x="401" y="512"/>
                      </a:lnTo>
                      <a:lnTo>
                        <a:pt x="359" y="470"/>
                      </a:lnTo>
                      <a:lnTo>
                        <a:pt x="318" y="428"/>
                      </a:lnTo>
                      <a:lnTo>
                        <a:pt x="277" y="383"/>
                      </a:lnTo>
                      <a:lnTo>
                        <a:pt x="238" y="338"/>
                      </a:lnTo>
                      <a:lnTo>
                        <a:pt x="200" y="293"/>
                      </a:lnTo>
                      <a:lnTo>
                        <a:pt x="164" y="246"/>
                      </a:lnTo>
                      <a:lnTo>
                        <a:pt x="128" y="198"/>
                      </a:lnTo>
                      <a:lnTo>
                        <a:pt x="95" y="151"/>
                      </a:lnTo>
                      <a:lnTo>
                        <a:pt x="62" y="101"/>
                      </a:lnTo>
                      <a:lnTo>
                        <a:pt x="30" y="51"/>
                      </a:lnTo>
                      <a:lnTo>
                        <a:pt x="0" y="0"/>
                      </a:lnTo>
                      <a:lnTo>
                        <a:pt x="0" y="444"/>
                      </a:lnTo>
                      <a:lnTo>
                        <a:pt x="0" y="1290"/>
                      </a:lnTo>
                      <a:lnTo>
                        <a:pt x="0" y="2137"/>
                      </a:lnTo>
                      <a:lnTo>
                        <a:pt x="0" y="2960"/>
                      </a:lnTo>
                      <a:close/>
                    </a:path>
                  </a:pathLst>
                </a:custGeom>
                <a:solidFill>
                  <a:srgbClr val="843F06">
                    <a:alpha val="78000"/>
                  </a:srgbClr>
                </a:solidFill>
                <a:ln>
                  <a:noFill/>
                </a:ln>
              </p:spPr>
              <p:txBody>
                <a:bodyPr spcFirstLastPara="1" wrap="square" lIns="137138" tIns="68550" rIns="137138" bIns="68550" anchor="t" anchorCtr="0">
                  <a:noAutofit/>
                </a:bodyPr>
                <a:lstStyle/>
                <a:p>
                  <a:pPr algn="ctr"/>
                  <a:endParaRPr>
                    <a:solidFill>
                      <a:schemeClr val="dk1"/>
                    </a:solidFill>
                    <a:latin typeface="Cambria" panose="02040503050406030204" pitchFamily="18" charset="0"/>
                    <a:ea typeface="Cambria" panose="02040503050406030204" pitchFamily="18" charset="0"/>
                    <a:cs typeface="Calibri"/>
                    <a:sym typeface="Calibri"/>
                  </a:endParaRPr>
                </a:p>
              </p:txBody>
            </p:sp>
            <p:cxnSp>
              <p:nvCxnSpPr>
                <p:cNvPr id="14" name="Google Shape;393;p29">
                  <a:extLst>
                    <a:ext uri="{FF2B5EF4-FFF2-40B4-BE49-F238E27FC236}">
                      <a16:creationId xmlns:a16="http://schemas.microsoft.com/office/drawing/2014/main" id="{4CB5D1C1-D92B-667E-3EE3-2A5520286781}"/>
                    </a:ext>
                  </a:extLst>
                </p:cNvPr>
                <p:cNvCxnSpPr/>
                <p:nvPr/>
              </p:nvCxnSpPr>
              <p:spPr>
                <a:xfrm>
                  <a:off x="2704804" y="3754545"/>
                  <a:ext cx="280988" cy="0"/>
                </a:xfrm>
                <a:prstGeom prst="straightConnector1">
                  <a:avLst/>
                </a:prstGeom>
                <a:noFill/>
                <a:ln w="31750" cap="flat" cmpd="sng">
                  <a:solidFill>
                    <a:srgbClr val="E46C0A"/>
                  </a:solidFill>
                  <a:prstDash val="solid"/>
                  <a:round/>
                  <a:headEnd type="none" w="med" len="med"/>
                  <a:tailEnd type="none" w="med" len="med"/>
                </a:ln>
              </p:spPr>
            </p:cxnSp>
            <p:cxnSp>
              <p:nvCxnSpPr>
                <p:cNvPr id="15" name="Google Shape;394;p29">
                  <a:extLst>
                    <a:ext uri="{FF2B5EF4-FFF2-40B4-BE49-F238E27FC236}">
                      <a16:creationId xmlns:a16="http://schemas.microsoft.com/office/drawing/2014/main" id="{2B0E3942-1118-1206-F283-25936000366E}"/>
                    </a:ext>
                  </a:extLst>
                </p:cNvPr>
                <p:cNvCxnSpPr/>
                <p:nvPr/>
              </p:nvCxnSpPr>
              <p:spPr>
                <a:xfrm>
                  <a:off x="2704804" y="4202221"/>
                  <a:ext cx="280988" cy="0"/>
                </a:xfrm>
                <a:prstGeom prst="straightConnector1">
                  <a:avLst/>
                </a:prstGeom>
                <a:noFill/>
                <a:ln w="31750" cap="flat" cmpd="sng">
                  <a:solidFill>
                    <a:srgbClr val="E46C0A"/>
                  </a:solidFill>
                  <a:prstDash val="solid"/>
                  <a:round/>
                  <a:headEnd type="none" w="med" len="med"/>
                  <a:tailEnd type="none" w="med" len="med"/>
                </a:ln>
              </p:spPr>
            </p:cxnSp>
            <p:sp>
              <p:nvSpPr>
                <p:cNvPr id="16" name="Google Shape;414;p29">
                  <a:extLst>
                    <a:ext uri="{FF2B5EF4-FFF2-40B4-BE49-F238E27FC236}">
                      <a16:creationId xmlns:a16="http://schemas.microsoft.com/office/drawing/2014/main" id="{D0E02D02-6B87-2F4A-B2CD-370BFE3D14EA}"/>
                    </a:ext>
                  </a:extLst>
                </p:cNvPr>
                <p:cNvSpPr/>
                <p:nvPr/>
              </p:nvSpPr>
              <p:spPr>
                <a:xfrm>
                  <a:off x="726779" y="3569855"/>
                  <a:ext cx="1976438" cy="339724"/>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GB" b="1">
                      <a:latin typeface="Cambria" panose="02040503050406030204" pitchFamily="18" charset="0"/>
                      <a:ea typeface="Cambria" panose="02040503050406030204" pitchFamily="18" charset="0"/>
                      <a:cs typeface="Arial"/>
                      <a:sym typeface="Arial"/>
                    </a:rPr>
                    <a:t>Resin</a:t>
                  </a:r>
                  <a:endParaRPr b="1">
                    <a:latin typeface="Cambria" panose="02040503050406030204" pitchFamily="18" charset="0"/>
                    <a:ea typeface="Cambria" panose="02040503050406030204" pitchFamily="18" charset="0"/>
                    <a:cs typeface="Arial"/>
                    <a:sym typeface="Arial"/>
                  </a:endParaRPr>
                </a:p>
              </p:txBody>
            </p:sp>
            <p:sp>
              <p:nvSpPr>
                <p:cNvPr id="17" name="Google Shape;415;p29">
                  <a:extLst>
                    <a:ext uri="{FF2B5EF4-FFF2-40B4-BE49-F238E27FC236}">
                      <a16:creationId xmlns:a16="http://schemas.microsoft.com/office/drawing/2014/main" id="{41AEF4E8-3536-F114-1E08-B7CC51094C83}"/>
                    </a:ext>
                  </a:extLst>
                </p:cNvPr>
                <p:cNvSpPr/>
                <p:nvPr/>
              </p:nvSpPr>
              <p:spPr>
                <a:xfrm>
                  <a:off x="726779" y="4016245"/>
                  <a:ext cx="1976438" cy="339724"/>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US" b="1">
                      <a:latin typeface="Cambria" panose="02040503050406030204" pitchFamily="18" charset="0"/>
                      <a:ea typeface="Cambria" panose="02040503050406030204" pitchFamily="18" charset="0"/>
                      <a:cs typeface="Arial"/>
                      <a:sym typeface="Arial"/>
                    </a:rPr>
                    <a:t>Glass Fibers</a:t>
                  </a:r>
                  <a:r>
                    <a:rPr lang="en-US">
                      <a:solidFill>
                        <a:schemeClr val="lt1"/>
                      </a:solidFill>
                      <a:latin typeface="Cambria" panose="02040503050406030204" pitchFamily="18" charset="0"/>
                      <a:ea typeface="Cambria" panose="02040503050406030204" pitchFamily="18" charset="0"/>
                      <a:cs typeface="Arial"/>
                      <a:sym typeface="Arial"/>
                    </a:rPr>
                    <a:t> </a:t>
                  </a:r>
                  <a:endParaRPr>
                    <a:solidFill>
                      <a:schemeClr val="lt1"/>
                    </a:solidFill>
                    <a:latin typeface="Cambria" panose="02040503050406030204" pitchFamily="18" charset="0"/>
                    <a:ea typeface="Cambria" panose="02040503050406030204" pitchFamily="18" charset="0"/>
                    <a:cs typeface="Arial"/>
                    <a:sym typeface="Arial"/>
                  </a:endParaRPr>
                </a:p>
              </p:txBody>
            </p:sp>
            <p:sp>
              <p:nvSpPr>
                <p:cNvPr id="18" name="Google Shape;421;p29">
                  <a:extLst>
                    <a:ext uri="{FF2B5EF4-FFF2-40B4-BE49-F238E27FC236}">
                      <a16:creationId xmlns:a16="http://schemas.microsoft.com/office/drawing/2014/main" id="{E1284F63-8B10-D183-A11C-E14959595CA2}"/>
                    </a:ext>
                  </a:extLst>
                </p:cNvPr>
                <p:cNvSpPr/>
                <p:nvPr/>
              </p:nvSpPr>
              <p:spPr>
                <a:xfrm>
                  <a:off x="8047649" y="3429434"/>
                  <a:ext cx="1140955" cy="1067487"/>
                </a:xfrm>
                <a:custGeom>
                  <a:avLst/>
                  <a:gdLst/>
                  <a:ahLst/>
                  <a:cxnLst/>
                  <a:rect l="l" t="t" r="r" b="b"/>
                  <a:pathLst>
                    <a:path w="5193" h="3349" extrusionOk="0">
                      <a:moveTo>
                        <a:pt x="0" y="1711"/>
                      </a:moveTo>
                      <a:lnTo>
                        <a:pt x="246" y="1669"/>
                      </a:lnTo>
                      <a:lnTo>
                        <a:pt x="497" y="1624"/>
                      </a:lnTo>
                      <a:lnTo>
                        <a:pt x="755" y="1578"/>
                      </a:lnTo>
                      <a:lnTo>
                        <a:pt x="1015" y="1529"/>
                      </a:lnTo>
                      <a:lnTo>
                        <a:pt x="1279" y="1478"/>
                      </a:lnTo>
                      <a:lnTo>
                        <a:pt x="1547" y="1424"/>
                      </a:lnTo>
                      <a:lnTo>
                        <a:pt x="1680" y="1396"/>
                      </a:lnTo>
                      <a:lnTo>
                        <a:pt x="1814" y="1367"/>
                      </a:lnTo>
                      <a:lnTo>
                        <a:pt x="1949" y="1337"/>
                      </a:lnTo>
                      <a:lnTo>
                        <a:pt x="2084" y="1306"/>
                      </a:lnTo>
                      <a:lnTo>
                        <a:pt x="2218" y="1274"/>
                      </a:lnTo>
                      <a:lnTo>
                        <a:pt x="2353" y="1242"/>
                      </a:lnTo>
                      <a:lnTo>
                        <a:pt x="2487" y="1209"/>
                      </a:lnTo>
                      <a:lnTo>
                        <a:pt x="2622" y="1174"/>
                      </a:lnTo>
                      <a:lnTo>
                        <a:pt x="2755" y="1138"/>
                      </a:lnTo>
                      <a:lnTo>
                        <a:pt x="2888" y="1101"/>
                      </a:lnTo>
                      <a:lnTo>
                        <a:pt x="3020" y="1064"/>
                      </a:lnTo>
                      <a:lnTo>
                        <a:pt x="3152" y="1024"/>
                      </a:lnTo>
                      <a:lnTo>
                        <a:pt x="3283" y="985"/>
                      </a:lnTo>
                      <a:lnTo>
                        <a:pt x="3414" y="944"/>
                      </a:lnTo>
                      <a:lnTo>
                        <a:pt x="3542" y="900"/>
                      </a:lnTo>
                      <a:lnTo>
                        <a:pt x="3670" y="856"/>
                      </a:lnTo>
                      <a:lnTo>
                        <a:pt x="3797" y="812"/>
                      </a:lnTo>
                      <a:lnTo>
                        <a:pt x="3921" y="764"/>
                      </a:lnTo>
                      <a:lnTo>
                        <a:pt x="4045" y="717"/>
                      </a:lnTo>
                      <a:lnTo>
                        <a:pt x="4167" y="667"/>
                      </a:lnTo>
                      <a:lnTo>
                        <a:pt x="4167" y="0"/>
                      </a:lnTo>
                      <a:lnTo>
                        <a:pt x="5193" y="1643"/>
                      </a:lnTo>
                      <a:lnTo>
                        <a:pt x="4154" y="3349"/>
                      </a:lnTo>
                      <a:lnTo>
                        <a:pt x="4135" y="2661"/>
                      </a:lnTo>
                      <a:lnTo>
                        <a:pt x="4022" y="2614"/>
                      </a:lnTo>
                      <a:lnTo>
                        <a:pt x="3908" y="2566"/>
                      </a:lnTo>
                      <a:lnTo>
                        <a:pt x="3790" y="2521"/>
                      </a:lnTo>
                      <a:lnTo>
                        <a:pt x="3672" y="2478"/>
                      </a:lnTo>
                      <a:lnTo>
                        <a:pt x="3551" y="2436"/>
                      </a:lnTo>
                      <a:lnTo>
                        <a:pt x="3428" y="2394"/>
                      </a:lnTo>
                      <a:lnTo>
                        <a:pt x="3303" y="2355"/>
                      </a:lnTo>
                      <a:lnTo>
                        <a:pt x="3178" y="2316"/>
                      </a:lnTo>
                      <a:lnTo>
                        <a:pt x="3051" y="2279"/>
                      </a:lnTo>
                      <a:lnTo>
                        <a:pt x="2923" y="2243"/>
                      </a:lnTo>
                      <a:lnTo>
                        <a:pt x="2793" y="2209"/>
                      </a:lnTo>
                      <a:lnTo>
                        <a:pt x="2663" y="2174"/>
                      </a:lnTo>
                      <a:lnTo>
                        <a:pt x="2531" y="2142"/>
                      </a:lnTo>
                      <a:lnTo>
                        <a:pt x="2397" y="2110"/>
                      </a:lnTo>
                      <a:lnTo>
                        <a:pt x="2266" y="2080"/>
                      </a:lnTo>
                      <a:lnTo>
                        <a:pt x="2131" y="2051"/>
                      </a:lnTo>
                      <a:lnTo>
                        <a:pt x="1996" y="2023"/>
                      </a:lnTo>
                      <a:lnTo>
                        <a:pt x="1862" y="1996"/>
                      </a:lnTo>
                      <a:lnTo>
                        <a:pt x="1727" y="1969"/>
                      </a:lnTo>
                      <a:lnTo>
                        <a:pt x="1592" y="1945"/>
                      </a:lnTo>
                      <a:lnTo>
                        <a:pt x="1457" y="1920"/>
                      </a:lnTo>
                      <a:lnTo>
                        <a:pt x="1322" y="1896"/>
                      </a:lnTo>
                      <a:lnTo>
                        <a:pt x="1187" y="1874"/>
                      </a:lnTo>
                      <a:lnTo>
                        <a:pt x="1052" y="1852"/>
                      </a:lnTo>
                      <a:lnTo>
                        <a:pt x="919" y="1832"/>
                      </a:lnTo>
                      <a:lnTo>
                        <a:pt x="784" y="1813"/>
                      </a:lnTo>
                      <a:lnTo>
                        <a:pt x="652" y="1793"/>
                      </a:lnTo>
                      <a:lnTo>
                        <a:pt x="519" y="1775"/>
                      </a:lnTo>
                      <a:lnTo>
                        <a:pt x="258" y="1742"/>
                      </a:lnTo>
                      <a:lnTo>
                        <a:pt x="0" y="1711"/>
                      </a:lnTo>
                      <a:close/>
                    </a:path>
                  </a:pathLst>
                </a:custGeom>
                <a:gradFill>
                  <a:gsLst>
                    <a:gs pos="0">
                      <a:srgbClr val="FAA81A"/>
                    </a:gs>
                    <a:gs pos="18000">
                      <a:srgbClr val="E46C0A"/>
                    </a:gs>
                    <a:gs pos="78000">
                      <a:srgbClr val="EF7F19"/>
                    </a:gs>
                    <a:gs pos="100000">
                      <a:srgbClr val="843F06"/>
                    </a:gs>
                  </a:gsLst>
                  <a:lin ang="0" scaled="0"/>
                </a:gradFill>
                <a:ln>
                  <a:noFill/>
                </a:ln>
              </p:spPr>
              <p:txBody>
                <a:bodyPr spcFirstLastPara="1" wrap="square" lIns="137138" tIns="68550" rIns="137138" bIns="68550" anchor="t" anchorCtr="0">
                  <a:noAutofit/>
                </a:bodyPr>
                <a:lstStyle/>
                <a:p>
                  <a:pPr algn="ctr"/>
                  <a:endParaRPr>
                    <a:solidFill>
                      <a:schemeClr val="dk1"/>
                    </a:solidFill>
                    <a:latin typeface="Cambria" panose="02040503050406030204" pitchFamily="18" charset="0"/>
                    <a:ea typeface="Cambria" panose="02040503050406030204" pitchFamily="18" charset="0"/>
                    <a:cs typeface="Calibri"/>
                    <a:sym typeface="Calibri"/>
                  </a:endParaRPr>
                </a:p>
              </p:txBody>
            </p:sp>
            <p:sp>
              <p:nvSpPr>
                <p:cNvPr id="19" name="Google Shape;642;p29">
                  <a:extLst>
                    <a:ext uri="{FF2B5EF4-FFF2-40B4-BE49-F238E27FC236}">
                      <a16:creationId xmlns:a16="http://schemas.microsoft.com/office/drawing/2014/main" id="{8787516C-AB21-495D-95CC-F002B5F8EB50}"/>
                    </a:ext>
                  </a:extLst>
                </p:cNvPr>
                <p:cNvSpPr/>
                <p:nvPr/>
              </p:nvSpPr>
              <p:spPr>
                <a:xfrm>
                  <a:off x="4761334" y="2689813"/>
                  <a:ext cx="2825034" cy="2837348"/>
                </a:xfrm>
                <a:custGeom>
                  <a:avLst/>
                  <a:gdLst/>
                  <a:ahLst/>
                  <a:cxnLst/>
                  <a:rect l="l" t="t" r="r" b="b"/>
                  <a:pathLst>
                    <a:path w="7393" h="7593" extrusionOk="0">
                      <a:moveTo>
                        <a:pt x="3696" y="0"/>
                      </a:moveTo>
                      <a:lnTo>
                        <a:pt x="3886" y="5"/>
                      </a:lnTo>
                      <a:lnTo>
                        <a:pt x="4074" y="19"/>
                      </a:lnTo>
                      <a:lnTo>
                        <a:pt x="4259" y="43"/>
                      </a:lnTo>
                      <a:lnTo>
                        <a:pt x="4441" y="76"/>
                      </a:lnTo>
                      <a:lnTo>
                        <a:pt x="4620" y="119"/>
                      </a:lnTo>
                      <a:lnTo>
                        <a:pt x="4796" y="170"/>
                      </a:lnTo>
                      <a:lnTo>
                        <a:pt x="4968" y="230"/>
                      </a:lnTo>
                      <a:lnTo>
                        <a:pt x="5135" y="298"/>
                      </a:lnTo>
                      <a:lnTo>
                        <a:pt x="5299" y="374"/>
                      </a:lnTo>
                      <a:lnTo>
                        <a:pt x="5458" y="458"/>
                      </a:lnTo>
                      <a:lnTo>
                        <a:pt x="5613" y="549"/>
                      </a:lnTo>
                      <a:lnTo>
                        <a:pt x="5763" y="648"/>
                      </a:lnTo>
                      <a:lnTo>
                        <a:pt x="5908" y="754"/>
                      </a:lnTo>
                      <a:lnTo>
                        <a:pt x="6048" y="867"/>
                      </a:lnTo>
                      <a:lnTo>
                        <a:pt x="6182" y="986"/>
                      </a:lnTo>
                      <a:lnTo>
                        <a:pt x="6310" y="1112"/>
                      </a:lnTo>
                      <a:lnTo>
                        <a:pt x="6432" y="1244"/>
                      </a:lnTo>
                      <a:lnTo>
                        <a:pt x="6549" y="1381"/>
                      </a:lnTo>
                      <a:lnTo>
                        <a:pt x="6659" y="1525"/>
                      </a:lnTo>
                      <a:lnTo>
                        <a:pt x="6761" y="1673"/>
                      </a:lnTo>
                      <a:lnTo>
                        <a:pt x="6858" y="1827"/>
                      </a:lnTo>
                      <a:lnTo>
                        <a:pt x="6947" y="1986"/>
                      </a:lnTo>
                      <a:lnTo>
                        <a:pt x="7028" y="2150"/>
                      </a:lnTo>
                      <a:lnTo>
                        <a:pt x="7102" y="2318"/>
                      </a:lnTo>
                      <a:lnTo>
                        <a:pt x="7169" y="2491"/>
                      </a:lnTo>
                      <a:lnTo>
                        <a:pt x="7227" y="2668"/>
                      </a:lnTo>
                      <a:lnTo>
                        <a:pt x="7277" y="2847"/>
                      </a:lnTo>
                      <a:lnTo>
                        <a:pt x="7318" y="3031"/>
                      </a:lnTo>
                      <a:lnTo>
                        <a:pt x="7350" y="3218"/>
                      </a:lnTo>
                      <a:lnTo>
                        <a:pt x="7374" y="3409"/>
                      </a:lnTo>
                      <a:lnTo>
                        <a:pt x="7388" y="3601"/>
                      </a:lnTo>
                      <a:lnTo>
                        <a:pt x="7393" y="3796"/>
                      </a:lnTo>
                      <a:lnTo>
                        <a:pt x="7388" y="3992"/>
                      </a:lnTo>
                      <a:lnTo>
                        <a:pt x="7374" y="4184"/>
                      </a:lnTo>
                      <a:lnTo>
                        <a:pt x="7350" y="4375"/>
                      </a:lnTo>
                      <a:lnTo>
                        <a:pt x="7318" y="4562"/>
                      </a:lnTo>
                      <a:lnTo>
                        <a:pt x="7277" y="4746"/>
                      </a:lnTo>
                      <a:lnTo>
                        <a:pt x="7227" y="4925"/>
                      </a:lnTo>
                      <a:lnTo>
                        <a:pt x="7169" y="5102"/>
                      </a:lnTo>
                      <a:lnTo>
                        <a:pt x="7102" y="5275"/>
                      </a:lnTo>
                      <a:lnTo>
                        <a:pt x="7028" y="5443"/>
                      </a:lnTo>
                      <a:lnTo>
                        <a:pt x="6947" y="5607"/>
                      </a:lnTo>
                      <a:lnTo>
                        <a:pt x="6858" y="5766"/>
                      </a:lnTo>
                      <a:lnTo>
                        <a:pt x="6761" y="5920"/>
                      </a:lnTo>
                      <a:lnTo>
                        <a:pt x="6659" y="6068"/>
                      </a:lnTo>
                      <a:lnTo>
                        <a:pt x="6549" y="6212"/>
                      </a:lnTo>
                      <a:lnTo>
                        <a:pt x="6432" y="6349"/>
                      </a:lnTo>
                      <a:lnTo>
                        <a:pt x="6310" y="6481"/>
                      </a:lnTo>
                      <a:lnTo>
                        <a:pt x="6182" y="6607"/>
                      </a:lnTo>
                      <a:lnTo>
                        <a:pt x="6048" y="6726"/>
                      </a:lnTo>
                      <a:lnTo>
                        <a:pt x="5908" y="6839"/>
                      </a:lnTo>
                      <a:lnTo>
                        <a:pt x="5763" y="6945"/>
                      </a:lnTo>
                      <a:lnTo>
                        <a:pt x="5613" y="7044"/>
                      </a:lnTo>
                      <a:lnTo>
                        <a:pt x="5458" y="7135"/>
                      </a:lnTo>
                      <a:lnTo>
                        <a:pt x="5299" y="7219"/>
                      </a:lnTo>
                      <a:lnTo>
                        <a:pt x="5135" y="7295"/>
                      </a:lnTo>
                      <a:lnTo>
                        <a:pt x="4968" y="7363"/>
                      </a:lnTo>
                      <a:lnTo>
                        <a:pt x="4796" y="7423"/>
                      </a:lnTo>
                      <a:lnTo>
                        <a:pt x="4620" y="7474"/>
                      </a:lnTo>
                      <a:lnTo>
                        <a:pt x="4441" y="7517"/>
                      </a:lnTo>
                      <a:lnTo>
                        <a:pt x="4259" y="7550"/>
                      </a:lnTo>
                      <a:lnTo>
                        <a:pt x="4074" y="7574"/>
                      </a:lnTo>
                      <a:lnTo>
                        <a:pt x="3886" y="7588"/>
                      </a:lnTo>
                      <a:lnTo>
                        <a:pt x="3696" y="7593"/>
                      </a:lnTo>
                      <a:lnTo>
                        <a:pt x="3507" y="7588"/>
                      </a:lnTo>
                      <a:lnTo>
                        <a:pt x="3318" y="7574"/>
                      </a:lnTo>
                      <a:lnTo>
                        <a:pt x="3134" y="7550"/>
                      </a:lnTo>
                      <a:lnTo>
                        <a:pt x="2952" y="7517"/>
                      </a:lnTo>
                      <a:lnTo>
                        <a:pt x="2773" y="7474"/>
                      </a:lnTo>
                      <a:lnTo>
                        <a:pt x="2597" y="7423"/>
                      </a:lnTo>
                      <a:lnTo>
                        <a:pt x="2425" y="7363"/>
                      </a:lnTo>
                      <a:lnTo>
                        <a:pt x="2257" y="7295"/>
                      </a:lnTo>
                      <a:lnTo>
                        <a:pt x="2093" y="7219"/>
                      </a:lnTo>
                      <a:lnTo>
                        <a:pt x="1935" y="7135"/>
                      </a:lnTo>
                      <a:lnTo>
                        <a:pt x="1780" y="7044"/>
                      </a:lnTo>
                      <a:lnTo>
                        <a:pt x="1630" y="6945"/>
                      </a:lnTo>
                      <a:lnTo>
                        <a:pt x="1485" y="6839"/>
                      </a:lnTo>
                      <a:lnTo>
                        <a:pt x="1345" y="6726"/>
                      </a:lnTo>
                      <a:lnTo>
                        <a:pt x="1211" y="6607"/>
                      </a:lnTo>
                      <a:lnTo>
                        <a:pt x="1082" y="6481"/>
                      </a:lnTo>
                      <a:lnTo>
                        <a:pt x="961" y="6349"/>
                      </a:lnTo>
                      <a:lnTo>
                        <a:pt x="844" y="6212"/>
                      </a:lnTo>
                      <a:lnTo>
                        <a:pt x="734" y="6068"/>
                      </a:lnTo>
                      <a:lnTo>
                        <a:pt x="631" y="5920"/>
                      </a:lnTo>
                      <a:lnTo>
                        <a:pt x="535" y="5766"/>
                      </a:lnTo>
                      <a:lnTo>
                        <a:pt x="446" y="5607"/>
                      </a:lnTo>
                      <a:lnTo>
                        <a:pt x="365" y="5443"/>
                      </a:lnTo>
                      <a:lnTo>
                        <a:pt x="291" y="5275"/>
                      </a:lnTo>
                      <a:lnTo>
                        <a:pt x="224" y="5102"/>
                      </a:lnTo>
                      <a:lnTo>
                        <a:pt x="166" y="4925"/>
                      </a:lnTo>
                      <a:lnTo>
                        <a:pt x="116" y="4746"/>
                      </a:lnTo>
                      <a:lnTo>
                        <a:pt x="75" y="4562"/>
                      </a:lnTo>
                      <a:lnTo>
                        <a:pt x="42" y="4375"/>
                      </a:lnTo>
                      <a:lnTo>
                        <a:pt x="19" y="4184"/>
                      </a:lnTo>
                      <a:lnTo>
                        <a:pt x="5" y="3992"/>
                      </a:lnTo>
                      <a:lnTo>
                        <a:pt x="0" y="3796"/>
                      </a:lnTo>
                      <a:lnTo>
                        <a:pt x="5" y="3601"/>
                      </a:lnTo>
                      <a:lnTo>
                        <a:pt x="19" y="3409"/>
                      </a:lnTo>
                      <a:lnTo>
                        <a:pt x="42" y="3218"/>
                      </a:lnTo>
                      <a:lnTo>
                        <a:pt x="75" y="3031"/>
                      </a:lnTo>
                      <a:lnTo>
                        <a:pt x="116" y="2847"/>
                      </a:lnTo>
                      <a:lnTo>
                        <a:pt x="166" y="2668"/>
                      </a:lnTo>
                      <a:lnTo>
                        <a:pt x="224" y="2491"/>
                      </a:lnTo>
                      <a:lnTo>
                        <a:pt x="291" y="2318"/>
                      </a:lnTo>
                      <a:lnTo>
                        <a:pt x="365" y="2150"/>
                      </a:lnTo>
                      <a:lnTo>
                        <a:pt x="446" y="1986"/>
                      </a:lnTo>
                      <a:lnTo>
                        <a:pt x="535" y="1827"/>
                      </a:lnTo>
                      <a:lnTo>
                        <a:pt x="631" y="1673"/>
                      </a:lnTo>
                      <a:lnTo>
                        <a:pt x="734" y="1525"/>
                      </a:lnTo>
                      <a:lnTo>
                        <a:pt x="844" y="1381"/>
                      </a:lnTo>
                      <a:lnTo>
                        <a:pt x="961" y="1244"/>
                      </a:lnTo>
                      <a:lnTo>
                        <a:pt x="1082" y="1112"/>
                      </a:lnTo>
                      <a:lnTo>
                        <a:pt x="1211" y="986"/>
                      </a:lnTo>
                      <a:lnTo>
                        <a:pt x="1345" y="867"/>
                      </a:lnTo>
                      <a:lnTo>
                        <a:pt x="1485" y="754"/>
                      </a:lnTo>
                      <a:lnTo>
                        <a:pt x="1630" y="648"/>
                      </a:lnTo>
                      <a:lnTo>
                        <a:pt x="1780" y="549"/>
                      </a:lnTo>
                      <a:lnTo>
                        <a:pt x="1935" y="458"/>
                      </a:lnTo>
                      <a:lnTo>
                        <a:pt x="2093" y="374"/>
                      </a:lnTo>
                      <a:lnTo>
                        <a:pt x="2257" y="298"/>
                      </a:lnTo>
                      <a:lnTo>
                        <a:pt x="2425" y="230"/>
                      </a:lnTo>
                      <a:lnTo>
                        <a:pt x="2597" y="170"/>
                      </a:lnTo>
                      <a:lnTo>
                        <a:pt x="2773" y="119"/>
                      </a:lnTo>
                      <a:lnTo>
                        <a:pt x="2952" y="76"/>
                      </a:lnTo>
                      <a:lnTo>
                        <a:pt x="3134" y="43"/>
                      </a:lnTo>
                      <a:lnTo>
                        <a:pt x="3318" y="19"/>
                      </a:lnTo>
                      <a:lnTo>
                        <a:pt x="3507" y="5"/>
                      </a:lnTo>
                      <a:lnTo>
                        <a:pt x="3696" y="0"/>
                      </a:lnTo>
                      <a:close/>
                    </a:path>
                  </a:pathLst>
                </a:custGeom>
                <a:noFill/>
                <a:ln>
                  <a:noFill/>
                </a:ln>
              </p:spPr>
              <p:txBody>
                <a:bodyPr spcFirstLastPara="1" wrap="square" lIns="137138" tIns="68550" rIns="137138" bIns="68550" anchor="t" anchorCtr="0">
                  <a:noAutofit/>
                </a:bodyPr>
                <a:lstStyle/>
                <a:p>
                  <a:pPr algn="ctr"/>
                  <a:endParaRPr>
                    <a:solidFill>
                      <a:schemeClr val="dk1"/>
                    </a:solidFill>
                    <a:latin typeface="Cambria" panose="02040503050406030204" pitchFamily="18" charset="0"/>
                    <a:ea typeface="Cambria" panose="02040503050406030204" pitchFamily="18" charset="0"/>
                    <a:cs typeface="Calibri"/>
                    <a:sym typeface="Calibri"/>
                  </a:endParaRPr>
                </a:p>
              </p:txBody>
            </p:sp>
            <p:sp>
              <p:nvSpPr>
                <p:cNvPr id="20" name="Google Shape;643;p29">
                  <a:extLst>
                    <a:ext uri="{FF2B5EF4-FFF2-40B4-BE49-F238E27FC236}">
                      <a16:creationId xmlns:a16="http://schemas.microsoft.com/office/drawing/2014/main" id="{C03FC1DD-A8F2-0E54-1374-AA0D1C16E0FF}"/>
                    </a:ext>
                  </a:extLst>
                </p:cNvPr>
                <p:cNvSpPr/>
                <p:nvPr/>
              </p:nvSpPr>
              <p:spPr>
                <a:xfrm>
                  <a:off x="4525627" y="2443208"/>
                  <a:ext cx="1287788" cy="814388"/>
                </a:xfrm>
                <a:prstGeom prst="roundRect">
                  <a:avLst>
                    <a:gd name="adj" fmla="val 10679"/>
                  </a:avLst>
                </a:prstGeom>
                <a:solidFill>
                  <a:srgbClr val="843F06">
                    <a:alpha val="22000"/>
                  </a:srgbClr>
                </a:solidFill>
                <a:ln w="25400" cap="flat" cmpd="sng">
                  <a:solidFill>
                    <a:schemeClr val="accent4">
                      <a:lumMod val="20000"/>
                      <a:lumOff val="80000"/>
                    </a:schemeClr>
                  </a:solidFill>
                  <a:prstDash val="solid"/>
                  <a:miter lim="800000"/>
                  <a:headEnd type="none" w="sm" len="sm"/>
                  <a:tailEnd type="none" w="sm" len="sm"/>
                </a:ln>
              </p:spPr>
              <p:txBody>
                <a:bodyPr spcFirstLastPara="1" wrap="square" lIns="137138" tIns="68550" rIns="137138" bIns="68550" anchor="t" anchorCtr="0">
                  <a:noAutofit/>
                </a:bodyPr>
                <a:lstStyle/>
                <a:p>
                  <a:pPr algn="ctr"/>
                  <a:r>
                    <a:rPr lang="en-US" b="1" dirty="0">
                      <a:solidFill>
                        <a:schemeClr val="dk1"/>
                      </a:solidFill>
                      <a:latin typeface="Cambria" panose="02040503050406030204" pitchFamily="18" charset="0"/>
                      <a:ea typeface="Cambria" panose="02040503050406030204" pitchFamily="18" charset="0"/>
                      <a:cs typeface="Calibri"/>
                      <a:sym typeface="Calibri"/>
                    </a:rPr>
                    <a:t>Strong Technical Expertise</a:t>
                  </a:r>
                  <a:endParaRPr b="1" dirty="0">
                    <a:solidFill>
                      <a:schemeClr val="dk1"/>
                    </a:solidFill>
                    <a:latin typeface="Cambria" panose="02040503050406030204" pitchFamily="18" charset="0"/>
                    <a:ea typeface="Cambria" panose="02040503050406030204" pitchFamily="18" charset="0"/>
                    <a:cs typeface="Calibri"/>
                    <a:sym typeface="Calibri"/>
                  </a:endParaRPr>
                </a:p>
              </p:txBody>
            </p:sp>
            <p:sp>
              <p:nvSpPr>
                <p:cNvPr id="21" name="Google Shape;644;p29">
                  <a:extLst>
                    <a:ext uri="{FF2B5EF4-FFF2-40B4-BE49-F238E27FC236}">
                      <a16:creationId xmlns:a16="http://schemas.microsoft.com/office/drawing/2014/main" id="{4A293F0C-0FD5-3BA0-4290-1EA49A74FBC1}"/>
                    </a:ext>
                  </a:extLst>
                </p:cNvPr>
                <p:cNvSpPr/>
                <p:nvPr/>
              </p:nvSpPr>
              <p:spPr>
                <a:xfrm>
                  <a:off x="6657758" y="2440804"/>
                  <a:ext cx="1109663" cy="814388"/>
                </a:xfrm>
                <a:prstGeom prst="roundRect">
                  <a:avLst>
                    <a:gd name="adj" fmla="val 9182"/>
                  </a:avLst>
                </a:prstGeom>
                <a:solidFill>
                  <a:srgbClr val="843F06">
                    <a:alpha val="22000"/>
                  </a:srgbClr>
                </a:solidFill>
                <a:ln w="25400" cap="flat" cmpd="sng">
                  <a:solidFill>
                    <a:schemeClr val="accent4">
                      <a:lumMod val="20000"/>
                      <a:lumOff val="80000"/>
                    </a:schemeClr>
                  </a:solidFill>
                  <a:prstDash val="solid"/>
                  <a:miter lim="800000"/>
                  <a:headEnd type="none" w="sm" len="sm"/>
                  <a:tailEnd type="none" w="sm" len="sm"/>
                </a:ln>
              </p:spPr>
              <p:txBody>
                <a:bodyPr spcFirstLastPara="1" wrap="square" lIns="137138" tIns="68550" rIns="137138" bIns="68550" anchor="t" anchorCtr="0">
                  <a:noAutofit/>
                </a:bodyPr>
                <a:lstStyle/>
                <a:p>
                  <a:pPr algn="ctr"/>
                  <a:r>
                    <a:rPr lang="en-US" b="1">
                      <a:solidFill>
                        <a:schemeClr val="dk1"/>
                      </a:solidFill>
                      <a:latin typeface="Cambria" panose="02040503050406030204" pitchFamily="18" charset="0"/>
                      <a:ea typeface="Cambria" panose="02040503050406030204" pitchFamily="18" charset="0"/>
                      <a:cs typeface="Calibri"/>
                      <a:sym typeface="Calibri"/>
                    </a:rPr>
                    <a:t>Integrated Quality Control</a:t>
                  </a:r>
                  <a:endParaRPr b="1">
                    <a:solidFill>
                      <a:schemeClr val="dk1"/>
                    </a:solidFill>
                    <a:latin typeface="Cambria" panose="02040503050406030204" pitchFamily="18" charset="0"/>
                    <a:ea typeface="Cambria" panose="02040503050406030204" pitchFamily="18" charset="0"/>
                    <a:cs typeface="Calibri"/>
                    <a:sym typeface="Calibri"/>
                  </a:endParaRPr>
                </a:p>
              </p:txBody>
            </p:sp>
            <p:sp>
              <p:nvSpPr>
                <p:cNvPr id="22" name="Google Shape;725;p29">
                  <a:extLst>
                    <a:ext uri="{FF2B5EF4-FFF2-40B4-BE49-F238E27FC236}">
                      <a16:creationId xmlns:a16="http://schemas.microsoft.com/office/drawing/2014/main" id="{D40C61D0-0A08-3734-DF51-43BD4E5EA258}"/>
                    </a:ext>
                  </a:extLst>
                </p:cNvPr>
                <p:cNvSpPr txBox="1"/>
                <p:nvPr/>
              </p:nvSpPr>
              <p:spPr>
                <a:xfrm>
                  <a:off x="4541653" y="3869696"/>
                  <a:ext cx="3262367" cy="298219"/>
                </a:xfrm>
                <a:prstGeom prst="rect">
                  <a:avLst/>
                </a:prstGeom>
                <a:noFill/>
                <a:ln>
                  <a:noFill/>
                </a:ln>
              </p:spPr>
              <p:txBody>
                <a:bodyPr spcFirstLastPara="1" wrap="square" lIns="137138" tIns="68550" rIns="137138" bIns="68550" anchor="t" anchorCtr="0">
                  <a:noAutofit/>
                </a:bodyPr>
                <a:lstStyle/>
                <a:p>
                  <a:pPr algn="ctr"/>
                  <a:r>
                    <a:rPr lang="en-US" b="1">
                      <a:latin typeface="Cambria" panose="02040503050406030204" pitchFamily="18" charset="0"/>
                      <a:ea typeface="Cambria" panose="02040503050406030204" pitchFamily="18" charset="0"/>
                      <a:cs typeface="Arial"/>
                      <a:sym typeface="Arial"/>
                    </a:rPr>
                    <a:t>Fully Integrated Manufacturing Plant with State-of-the-Art Technology </a:t>
                  </a:r>
                  <a:endParaRPr b="1">
                    <a:latin typeface="Cambria" panose="02040503050406030204" pitchFamily="18" charset="0"/>
                    <a:ea typeface="Cambria" panose="02040503050406030204" pitchFamily="18" charset="0"/>
                    <a:cs typeface="Arial"/>
                    <a:sym typeface="Arial"/>
                  </a:endParaRPr>
                </a:p>
              </p:txBody>
            </p:sp>
            <p:sp>
              <p:nvSpPr>
                <p:cNvPr id="23" name="Google Shape;726;p29">
                  <a:extLst>
                    <a:ext uri="{FF2B5EF4-FFF2-40B4-BE49-F238E27FC236}">
                      <a16:creationId xmlns:a16="http://schemas.microsoft.com/office/drawing/2014/main" id="{2BB436C2-7128-87AF-290E-1874A761FAC0}"/>
                    </a:ext>
                  </a:extLst>
                </p:cNvPr>
                <p:cNvSpPr txBox="1"/>
                <p:nvPr/>
              </p:nvSpPr>
              <p:spPr>
                <a:xfrm>
                  <a:off x="726779" y="2610837"/>
                  <a:ext cx="1976438" cy="545247"/>
                </a:xfrm>
                <a:prstGeom prst="rect">
                  <a:avLst/>
                </a:prstGeom>
                <a:noFill/>
                <a:ln>
                  <a:noFill/>
                </a:ln>
              </p:spPr>
              <p:txBody>
                <a:bodyPr spcFirstLastPara="1" wrap="square" lIns="137138" tIns="68550" rIns="137138" bIns="68550" anchor="ctr" anchorCtr="0">
                  <a:noAutofit/>
                </a:bodyPr>
                <a:lstStyle/>
                <a:p>
                  <a:pPr algn="ctr"/>
                  <a:r>
                    <a:rPr lang="en-US" b="1">
                      <a:solidFill>
                        <a:schemeClr val="lt1"/>
                      </a:solidFill>
                      <a:latin typeface="Cambria" panose="02040503050406030204" pitchFamily="18" charset="0"/>
                      <a:ea typeface="Cambria" panose="02040503050406030204" pitchFamily="18" charset="0"/>
                      <a:cs typeface="Arial"/>
                      <a:sym typeface="Arial"/>
                    </a:rPr>
                    <a:t>You can edit this text</a:t>
                  </a:r>
                  <a:endParaRPr b="1">
                    <a:solidFill>
                      <a:schemeClr val="lt1"/>
                    </a:solidFill>
                    <a:latin typeface="Cambria" panose="02040503050406030204" pitchFamily="18" charset="0"/>
                    <a:ea typeface="Cambria" panose="02040503050406030204" pitchFamily="18" charset="0"/>
                    <a:cs typeface="Arial"/>
                    <a:sym typeface="Arial"/>
                  </a:endParaRPr>
                </a:p>
              </p:txBody>
            </p:sp>
            <p:sp>
              <p:nvSpPr>
                <p:cNvPr id="24" name="Google Shape;414;p29">
                  <a:extLst>
                    <a:ext uri="{FF2B5EF4-FFF2-40B4-BE49-F238E27FC236}">
                      <a16:creationId xmlns:a16="http://schemas.microsoft.com/office/drawing/2014/main" id="{FF1F11B9-76AF-8529-D10F-97B48677C888}"/>
                    </a:ext>
                  </a:extLst>
                </p:cNvPr>
                <p:cNvSpPr/>
                <p:nvPr/>
              </p:nvSpPr>
              <p:spPr>
                <a:xfrm>
                  <a:off x="9606819" y="3828191"/>
                  <a:ext cx="1976438" cy="339724"/>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GB" b="1">
                      <a:latin typeface="Cambria" panose="02040503050406030204" pitchFamily="18" charset="0"/>
                      <a:ea typeface="Cambria" panose="02040503050406030204" pitchFamily="18" charset="0"/>
                      <a:cs typeface="Arial"/>
                      <a:sym typeface="Arial"/>
                    </a:rPr>
                    <a:t>FRP Mouldings</a:t>
                  </a:r>
                  <a:endParaRPr b="1">
                    <a:latin typeface="Cambria" panose="02040503050406030204" pitchFamily="18" charset="0"/>
                    <a:ea typeface="Cambria" panose="02040503050406030204" pitchFamily="18" charset="0"/>
                    <a:cs typeface="Arial"/>
                    <a:sym typeface="Arial"/>
                  </a:endParaRPr>
                </a:p>
              </p:txBody>
            </p:sp>
            <p:sp>
              <p:nvSpPr>
                <p:cNvPr id="25" name="Google Shape;415;p29">
                  <a:extLst>
                    <a:ext uri="{FF2B5EF4-FFF2-40B4-BE49-F238E27FC236}">
                      <a16:creationId xmlns:a16="http://schemas.microsoft.com/office/drawing/2014/main" id="{19D7AE8C-3EC1-9209-47D4-0E0815DEDED7}"/>
                    </a:ext>
                  </a:extLst>
                </p:cNvPr>
                <p:cNvSpPr/>
                <p:nvPr/>
              </p:nvSpPr>
              <p:spPr>
                <a:xfrm>
                  <a:off x="9606819" y="4274581"/>
                  <a:ext cx="1976438" cy="339724"/>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US" b="1">
                      <a:latin typeface="Cambria" panose="02040503050406030204" pitchFamily="18" charset="0"/>
                      <a:ea typeface="Cambria" panose="02040503050406030204" pitchFamily="18" charset="0"/>
                      <a:cs typeface="Arial"/>
                      <a:sym typeface="Arial"/>
                    </a:rPr>
                    <a:t>FRP Gratings</a:t>
                  </a:r>
                  <a:endParaRPr>
                    <a:solidFill>
                      <a:schemeClr val="lt1"/>
                    </a:solidFill>
                    <a:latin typeface="Cambria" panose="02040503050406030204" pitchFamily="18" charset="0"/>
                    <a:ea typeface="Cambria" panose="02040503050406030204" pitchFamily="18" charset="0"/>
                    <a:cs typeface="Arial"/>
                    <a:sym typeface="Arial"/>
                  </a:endParaRPr>
                </a:p>
              </p:txBody>
            </p:sp>
            <p:sp>
              <p:nvSpPr>
                <p:cNvPr id="26" name="Google Shape;419;p29">
                  <a:extLst>
                    <a:ext uri="{FF2B5EF4-FFF2-40B4-BE49-F238E27FC236}">
                      <a16:creationId xmlns:a16="http://schemas.microsoft.com/office/drawing/2014/main" id="{3B143386-D0BB-178A-F5E3-137C5AB51C35}"/>
                    </a:ext>
                  </a:extLst>
                </p:cNvPr>
                <p:cNvSpPr/>
                <p:nvPr/>
              </p:nvSpPr>
              <p:spPr>
                <a:xfrm>
                  <a:off x="9606819" y="3381801"/>
                  <a:ext cx="1976438" cy="339724"/>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US" b="1">
                      <a:latin typeface="Cambria" panose="02040503050406030204" pitchFamily="18" charset="0"/>
                      <a:ea typeface="Cambria" panose="02040503050406030204" pitchFamily="18" charset="0"/>
                      <a:cs typeface="Arial"/>
                      <a:sym typeface="Arial"/>
                    </a:rPr>
                    <a:t>FRP Rods</a:t>
                  </a:r>
                  <a:endParaRPr>
                    <a:solidFill>
                      <a:schemeClr val="lt1"/>
                    </a:solidFill>
                    <a:latin typeface="Cambria" panose="02040503050406030204" pitchFamily="18" charset="0"/>
                    <a:ea typeface="Cambria" panose="02040503050406030204" pitchFamily="18" charset="0"/>
                    <a:cs typeface="Calibri"/>
                    <a:sym typeface="Calibri"/>
                  </a:endParaRPr>
                </a:p>
              </p:txBody>
            </p:sp>
            <p:cxnSp>
              <p:nvCxnSpPr>
                <p:cNvPr id="27" name="Google Shape;392;p29">
                  <a:extLst>
                    <a:ext uri="{FF2B5EF4-FFF2-40B4-BE49-F238E27FC236}">
                      <a16:creationId xmlns:a16="http://schemas.microsoft.com/office/drawing/2014/main" id="{171771DF-0D47-B27D-8C2A-515B2B0ECDE0}"/>
                    </a:ext>
                  </a:extLst>
                </p:cNvPr>
                <p:cNvCxnSpPr/>
                <p:nvPr/>
              </p:nvCxnSpPr>
              <p:spPr>
                <a:xfrm>
                  <a:off x="9311979" y="3527829"/>
                  <a:ext cx="280988" cy="0"/>
                </a:xfrm>
                <a:prstGeom prst="straightConnector1">
                  <a:avLst/>
                </a:prstGeom>
                <a:noFill/>
                <a:ln w="31750" cap="flat" cmpd="sng">
                  <a:solidFill>
                    <a:srgbClr val="E46C0A"/>
                  </a:solidFill>
                  <a:prstDash val="solid"/>
                  <a:round/>
                  <a:headEnd type="none" w="med" len="med"/>
                  <a:tailEnd type="none" w="med" len="med"/>
                </a:ln>
              </p:spPr>
            </p:cxnSp>
            <p:cxnSp>
              <p:nvCxnSpPr>
                <p:cNvPr id="28" name="Google Shape;393;p29">
                  <a:extLst>
                    <a:ext uri="{FF2B5EF4-FFF2-40B4-BE49-F238E27FC236}">
                      <a16:creationId xmlns:a16="http://schemas.microsoft.com/office/drawing/2014/main" id="{600192F6-80D0-A661-1A6B-34D20F1C5208}"/>
                    </a:ext>
                  </a:extLst>
                </p:cNvPr>
                <p:cNvCxnSpPr/>
                <p:nvPr/>
              </p:nvCxnSpPr>
              <p:spPr>
                <a:xfrm>
                  <a:off x="9311979" y="3975504"/>
                  <a:ext cx="280988" cy="0"/>
                </a:xfrm>
                <a:prstGeom prst="straightConnector1">
                  <a:avLst/>
                </a:prstGeom>
                <a:noFill/>
                <a:ln w="31750" cap="flat" cmpd="sng">
                  <a:solidFill>
                    <a:srgbClr val="E46C0A"/>
                  </a:solidFill>
                  <a:prstDash val="solid"/>
                  <a:round/>
                  <a:headEnd type="none" w="med" len="med"/>
                  <a:tailEnd type="none" w="med" len="med"/>
                </a:ln>
              </p:spPr>
            </p:cxnSp>
            <p:cxnSp>
              <p:nvCxnSpPr>
                <p:cNvPr id="29" name="Google Shape;394;p29">
                  <a:extLst>
                    <a:ext uri="{FF2B5EF4-FFF2-40B4-BE49-F238E27FC236}">
                      <a16:creationId xmlns:a16="http://schemas.microsoft.com/office/drawing/2014/main" id="{7EC5849B-4BC6-F1DD-15A0-5BF9ABBB1E2B}"/>
                    </a:ext>
                  </a:extLst>
                </p:cNvPr>
                <p:cNvCxnSpPr/>
                <p:nvPr/>
              </p:nvCxnSpPr>
              <p:spPr>
                <a:xfrm>
                  <a:off x="9311979" y="4423179"/>
                  <a:ext cx="280988" cy="0"/>
                </a:xfrm>
                <a:prstGeom prst="straightConnector1">
                  <a:avLst/>
                </a:prstGeom>
                <a:noFill/>
                <a:ln w="31750" cap="flat" cmpd="sng">
                  <a:solidFill>
                    <a:srgbClr val="E46C0A"/>
                  </a:solidFill>
                  <a:prstDash val="solid"/>
                  <a:round/>
                  <a:headEnd type="none" w="med" len="med"/>
                  <a:tailEnd type="none" w="med" len="med"/>
                </a:ln>
              </p:spPr>
            </p:cxnSp>
            <p:sp>
              <p:nvSpPr>
                <p:cNvPr id="30" name="Google Shape;643;p29">
                  <a:extLst>
                    <a:ext uri="{FF2B5EF4-FFF2-40B4-BE49-F238E27FC236}">
                      <a16:creationId xmlns:a16="http://schemas.microsoft.com/office/drawing/2014/main" id="{A2A64D31-6CEB-E55E-29E9-42CA0C2EAA71}"/>
                    </a:ext>
                  </a:extLst>
                </p:cNvPr>
                <p:cNvSpPr/>
                <p:nvPr/>
              </p:nvSpPr>
              <p:spPr>
                <a:xfrm>
                  <a:off x="4532467" y="5084812"/>
                  <a:ext cx="1109663" cy="814388"/>
                </a:xfrm>
                <a:prstGeom prst="roundRect">
                  <a:avLst>
                    <a:gd name="adj" fmla="val 10679"/>
                  </a:avLst>
                </a:prstGeom>
                <a:solidFill>
                  <a:srgbClr val="843F06">
                    <a:alpha val="22000"/>
                  </a:srgbClr>
                </a:solidFill>
                <a:ln w="25400" cap="flat" cmpd="sng">
                  <a:solidFill>
                    <a:schemeClr val="accent4">
                      <a:lumMod val="20000"/>
                      <a:lumOff val="80000"/>
                    </a:schemeClr>
                  </a:solidFill>
                  <a:prstDash val="solid"/>
                  <a:miter lim="800000"/>
                  <a:headEnd type="none" w="sm" len="sm"/>
                  <a:tailEnd type="none" w="sm" len="sm"/>
                </a:ln>
              </p:spPr>
              <p:txBody>
                <a:bodyPr spcFirstLastPara="1" wrap="square" lIns="137138" tIns="68550" rIns="137138" bIns="68550" anchor="t" anchorCtr="0">
                  <a:noAutofit/>
                </a:bodyPr>
                <a:lstStyle/>
                <a:p>
                  <a:pPr algn="ctr"/>
                  <a:r>
                    <a:rPr lang="en-US" dirty="0">
                      <a:solidFill>
                        <a:schemeClr val="dk1"/>
                      </a:solidFill>
                      <a:latin typeface="Cambria" panose="02040503050406030204" pitchFamily="18" charset="0"/>
                      <a:ea typeface="Cambria" panose="02040503050406030204" pitchFamily="18" charset="0"/>
                      <a:cs typeface="Calibri"/>
                      <a:sym typeface="Calibri"/>
                    </a:rPr>
                    <a:t>Efficient Process with &lt;1% waste</a:t>
                  </a:r>
                  <a:endParaRPr b="1" dirty="0">
                    <a:solidFill>
                      <a:schemeClr val="dk1"/>
                    </a:solidFill>
                    <a:latin typeface="Cambria" panose="02040503050406030204" pitchFamily="18" charset="0"/>
                    <a:ea typeface="Cambria" panose="02040503050406030204" pitchFamily="18" charset="0"/>
                    <a:cs typeface="Calibri"/>
                    <a:sym typeface="Calibri"/>
                  </a:endParaRPr>
                </a:p>
              </p:txBody>
            </p:sp>
            <p:sp>
              <p:nvSpPr>
                <p:cNvPr id="31" name="Google Shape;643;p29">
                  <a:extLst>
                    <a:ext uri="{FF2B5EF4-FFF2-40B4-BE49-F238E27FC236}">
                      <a16:creationId xmlns:a16="http://schemas.microsoft.com/office/drawing/2014/main" id="{DF24F978-2583-9137-0783-C894A3791883}"/>
                    </a:ext>
                  </a:extLst>
                </p:cNvPr>
                <p:cNvSpPr/>
                <p:nvPr/>
              </p:nvSpPr>
              <p:spPr>
                <a:xfrm>
                  <a:off x="6724020" y="5084812"/>
                  <a:ext cx="1323629" cy="814388"/>
                </a:xfrm>
                <a:prstGeom prst="roundRect">
                  <a:avLst>
                    <a:gd name="adj" fmla="val 10679"/>
                  </a:avLst>
                </a:prstGeom>
                <a:solidFill>
                  <a:srgbClr val="843F06">
                    <a:alpha val="22000"/>
                  </a:srgbClr>
                </a:solidFill>
                <a:ln w="25400" cap="flat" cmpd="sng">
                  <a:solidFill>
                    <a:schemeClr val="accent4">
                      <a:lumMod val="20000"/>
                      <a:lumOff val="80000"/>
                    </a:schemeClr>
                  </a:solidFill>
                  <a:prstDash val="solid"/>
                  <a:miter lim="800000"/>
                  <a:headEnd type="none" w="sm" len="sm"/>
                  <a:tailEnd type="none" w="sm" len="sm"/>
                </a:ln>
              </p:spPr>
              <p:txBody>
                <a:bodyPr spcFirstLastPara="1" wrap="square" lIns="137138" tIns="68550" rIns="137138" bIns="68550" anchor="t" anchorCtr="0">
                  <a:noAutofit/>
                </a:bodyPr>
                <a:lstStyle/>
                <a:p>
                  <a:pPr algn="ctr"/>
                  <a:r>
                    <a:rPr lang="en-GB" b="1">
                      <a:solidFill>
                        <a:schemeClr val="dk1"/>
                      </a:solidFill>
                      <a:latin typeface="Cambria" panose="02040503050406030204" pitchFamily="18" charset="0"/>
                      <a:ea typeface="Cambria" panose="02040503050406030204" pitchFamily="18" charset="0"/>
                      <a:cs typeface="Calibri"/>
                      <a:sym typeface="Calibri"/>
                    </a:rPr>
                    <a:t>High performance products</a:t>
                  </a:r>
                  <a:endParaRPr b="1">
                    <a:solidFill>
                      <a:schemeClr val="dk1"/>
                    </a:solidFill>
                    <a:latin typeface="Cambria" panose="02040503050406030204" pitchFamily="18" charset="0"/>
                    <a:ea typeface="Cambria" panose="02040503050406030204" pitchFamily="18" charset="0"/>
                    <a:cs typeface="Calibri"/>
                    <a:sym typeface="Calibri"/>
                  </a:endParaRPr>
                </a:p>
              </p:txBody>
            </p:sp>
          </p:grpSp>
          <p:sp>
            <p:nvSpPr>
              <p:cNvPr id="7" name="Rectangle 6">
                <a:extLst>
                  <a:ext uri="{FF2B5EF4-FFF2-40B4-BE49-F238E27FC236}">
                    <a16:creationId xmlns:a16="http://schemas.microsoft.com/office/drawing/2014/main" id="{F902DE71-0950-B672-BFC5-FA4B595388D6}"/>
                  </a:ext>
                </a:extLst>
              </p:cNvPr>
              <p:cNvSpPr/>
              <p:nvPr/>
            </p:nvSpPr>
            <p:spPr>
              <a:xfrm>
                <a:off x="5060605" y="1255834"/>
                <a:ext cx="2039137" cy="580129"/>
              </a:xfrm>
              <a:prstGeom prst="rect">
                <a:avLst/>
              </a:prstGeom>
              <a:solidFill>
                <a:schemeClr val="bg1"/>
              </a:solidFill>
              <a:ln>
                <a:noFill/>
              </a:ln>
              <a:effectLst>
                <a:glow rad="63500">
                  <a:srgbClr val="EF7F19">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ambria" panose="02040503050406030204" pitchFamily="18" charset="0"/>
                    <a:ea typeface="Cambria" panose="02040503050406030204" pitchFamily="18" charset="0"/>
                  </a:rPr>
                  <a:t>Customer Centric Approach</a:t>
                </a:r>
                <a:endParaRPr lang="en-IN" sz="2000" b="1">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46A1267D-769A-9DBB-DCCF-D837B65FFA5F}"/>
                  </a:ext>
                </a:extLst>
              </p:cNvPr>
              <p:cNvSpPr/>
              <p:nvPr/>
            </p:nvSpPr>
            <p:spPr>
              <a:xfrm>
                <a:off x="4886633" y="6309875"/>
                <a:ext cx="2801501" cy="318774"/>
              </a:xfrm>
              <a:prstGeom prst="rect">
                <a:avLst/>
              </a:prstGeom>
              <a:solidFill>
                <a:schemeClr val="bg1"/>
              </a:solidFill>
              <a:ln>
                <a:noFill/>
              </a:ln>
              <a:effectLst>
                <a:glow rad="63500">
                  <a:srgbClr val="EF7F19">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ambria" panose="02040503050406030204" pitchFamily="18" charset="0"/>
                    <a:ea typeface="Cambria" panose="02040503050406030204" pitchFamily="18" charset="0"/>
                  </a:rPr>
                  <a:t>Diverse Product Portfolio</a:t>
                </a:r>
                <a:endParaRPr lang="en-IN" b="1" dirty="0">
                  <a:solidFill>
                    <a:schemeClr val="tx1"/>
                  </a:solidFill>
                  <a:latin typeface="Cambria" panose="02040503050406030204" pitchFamily="18" charset="0"/>
                  <a:ea typeface="Cambria" panose="02040503050406030204" pitchFamily="18" charset="0"/>
                </a:endParaRPr>
              </a:p>
            </p:txBody>
          </p:sp>
        </p:grpSp>
        <p:sp>
          <p:nvSpPr>
            <p:cNvPr id="4" name="Rectangle 3">
              <a:extLst>
                <a:ext uri="{FF2B5EF4-FFF2-40B4-BE49-F238E27FC236}">
                  <a16:creationId xmlns:a16="http://schemas.microsoft.com/office/drawing/2014/main" id="{F45B918B-0FC5-CA7B-7CCA-46A30CB3B8DC}"/>
                </a:ext>
              </a:extLst>
            </p:cNvPr>
            <p:cNvSpPr/>
            <p:nvPr/>
          </p:nvSpPr>
          <p:spPr>
            <a:xfrm>
              <a:off x="678426" y="1254451"/>
              <a:ext cx="2040000" cy="580129"/>
            </a:xfrm>
            <a:prstGeom prst="rect">
              <a:avLst/>
            </a:prstGeom>
            <a:solidFill>
              <a:schemeClr val="bg1"/>
            </a:solidFill>
            <a:ln>
              <a:noFill/>
            </a:ln>
            <a:effectLst>
              <a:glow rad="63500">
                <a:srgbClr val="EF7F19">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a:solidFill>
                    <a:schemeClr val="tx1"/>
                  </a:solidFill>
                  <a:latin typeface="Cambria" panose="02040503050406030204" pitchFamily="18" charset="0"/>
                  <a:ea typeface="Cambria" panose="02040503050406030204" pitchFamily="18" charset="0"/>
                </a:rPr>
                <a:t>Vertically Integrated </a:t>
              </a:r>
            </a:p>
          </p:txBody>
        </p:sp>
        <p:sp>
          <p:nvSpPr>
            <p:cNvPr id="5" name="Rectangle 4">
              <a:extLst>
                <a:ext uri="{FF2B5EF4-FFF2-40B4-BE49-F238E27FC236}">
                  <a16:creationId xmlns:a16="http://schemas.microsoft.com/office/drawing/2014/main" id="{627B1B62-7C46-BF8F-ABD7-DD0A288B8DB7}"/>
                </a:ext>
              </a:extLst>
            </p:cNvPr>
            <p:cNvSpPr/>
            <p:nvPr/>
          </p:nvSpPr>
          <p:spPr>
            <a:xfrm>
              <a:off x="8922500" y="1254450"/>
              <a:ext cx="2095649" cy="580129"/>
            </a:xfrm>
            <a:prstGeom prst="rect">
              <a:avLst/>
            </a:prstGeom>
            <a:solidFill>
              <a:schemeClr val="bg1"/>
            </a:solidFill>
            <a:ln>
              <a:noFill/>
            </a:ln>
            <a:effectLst>
              <a:glow rad="63500">
                <a:srgbClr val="EF7F19">
                  <a:alpha val="4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ambria" panose="02040503050406030204" pitchFamily="18" charset="0"/>
                  <a:ea typeface="Cambria" panose="02040503050406030204" pitchFamily="18" charset="0"/>
                </a:rPr>
                <a:t>Sustainability and Longevity Focus </a:t>
              </a:r>
              <a:endParaRPr lang="en-IN" sz="2000" b="1">
                <a:solidFill>
                  <a:srgbClr val="C00000"/>
                </a:solidFill>
                <a:latin typeface="Cambria" panose="02040503050406030204" pitchFamily="18" charset="0"/>
                <a:ea typeface="Cambria" panose="02040503050406030204" pitchFamily="18" charset="0"/>
              </a:endParaRPr>
            </a:p>
          </p:txBody>
        </p:sp>
      </p:grpSp>
      <p:sp>
        <p:nvSpPr>
          <p:cNvPr id="32" name="Google Shape;415;p29">
            <a:extLst>
              <a:ext uri="{FF2B5EF4-FFF2-40B4-BE49-F238E27FC236}">
                <a16:creationId xmlns:a16="http://schemas.microsoft.com/office/drawing/2014/main" id="{F11F50C5-02CD-CAD7-6D01-EB5D568AEFC0}"/>
              </a:ext>
            </a:extLst>
          </p:cNvPr>
          <p:cNvSpPr/>
          <p:nvPr/>
        </p:nvSpPr>
        <p:spPr>
          <a:xfrm>
            <a:off x="13795241" y="6851049"/>
            <a:ext cx="2894393" cy="544038"/>
          </a:xfrm>
          <a:prstGeom prst="roundRect">
            <a:avLst>
              <a:gd name="adj" fmla="val 16667"/>
            </a:avLst>
          </a:prstGeom>
          <a:solidFill>
            <a:srgbClr val="EF7F19">
              <a:alpha val="42000"/>
            </a:srgbClr>
          </a:solidFill>
          <a:ln>
            <a:noFill/>
          </a:ln>
        </p:spPr>
        <p:txBody>
          <a:bodyPr spcFirstLastPara="1" wrap="square" lIns="137138" tIns="68550" rIns="137138" bIns="68550" anchor="ctr" anchorCtr="0">
            <a:noAutofit/>
          </a:bodyPr>
          <a:lstStyle/>
          <a:p>
            <a:pPr algn="ctr"/>
            <a:r>
              <a:rPr lang="en-US" b="1">
                <a:latin typeface="Cambria" panose="02040503050406030204" pitchFamily="18" charset="0"/>
                <a:ea typeface="Cambria" panose="02040503050406030204" pitchFamily="18" charset="0"/>
                <a:cs typeface="Arial"/>
                <a:sym typeface="Arial"/>
              </a:rPr>
              <a:t>FRP Rebar</a:t>
            </a:r>
            <a:endParaRPr>
              <a:solidFill>
                <a:schemeClr val="lt1"/>
              </a:solidFill>
              <a:latin typeface="Cambria" panose="02040503050406030204" pitchFamily="18" charset="0"/>
              <a:ea typeface="Cambria" panose="02040503050406030204" pitchFamily="18" charset="0"/>
              <a:cs typeface="Arial"/>
              <a:sym typeface="Arial"/>
            </a:endParaRPr>
          </a:p>
        </p:txBody>
      </p:sp>
      <p:cxnSp>
        <p:nvCxnSpPr>
          <p:cNvPr id="33" name="Google Shape;394;p29">
            <a:extLst>
              <a:ext uri="{FF2B5EF4-FFF2-40B4-BE49-F238E27FC236}">
                <a16:creationId xmlns:a16="http://schemas.microsoft.com/office/drawing/2014/main" id="{F500357F-207B-A881-1DC8-9B25012ACF31}"/>
              </a:ext>
            </a:extLst>
          </p:cNvPr>
          <p:cNvCxnSpPr/>
          <p:nvPr/>
        </p:nvCxnSpPr>
        <p:spPr>
          <a:xfrm>
            <a:off x="13363463" y="7089016"/>
            <a:ext cx="411493" cy="0"/>
          </a:xfrm>
          <a:prstGeom prst="straightConnector1">
            <a:avLst/>
          </a:prstGeom>
          <a:noFill/>
          <a:ln w="31750" cap="flat" cmpd="sng">
            <a:solidFill>
              <a:srgbClr val="E46C0A"/>
            </a:solidFill>
            <a:prstDash val="solid"/>
            <a:round/>
            <a:headEnd type="none" w="med" len="med"/>
            <a:tailEnd type="none" w="med" len="med"/>
          </a:ln>
        </p:spPr>
      </p:cxnSp>
      <p:sp>
        <p:nvSpPr>
          <p:cNvPr id="37" name="Footer Placeholder 4">
            <a:extLst>
              <a:ext uri="{FF2B5EF4-FFF2-40B4-BE49-F238E27FC236}">
                <a16:creationId xmlns:a16="http://schemas.microsoft.com/office/drawing/2014/main" id="{F7E43D99-3C64-C899-45EA-9970B2AF8B31}"/>
              </a:ext>
            </a:extLst>
          </p:cNvPr>
          <p:cNvSpPr>
            <a:spLocks noGrp="1"/>
          </p:cNvSpPr>
          <p:nvPr>
            <p:ph type="ftr" sz="quarter" idx="11"/>
          </p:nvPr>
        </p:nvSpPr>
        <p:spPr>
          <a:xfrm>
            <a:off x="790874"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146522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5240000"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excels in production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of FRP Products</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21</a:t>
            </a:fld>
            <a:endParaRPr lang="en-US">
              <a:latin typeface="Cambria" panose="02040503050406030204" pitchFamily="18" charset="0"/>
              <a:ea typeface="Cambria" panose="02040503050406030204" pitchFamily="18" charset="0"/>
            </a:endParaRPr>
          </a:p>
        </p:txBody>
      </p:sp>
      <p:grpSp>
        <p:nvGrpSpPr>
          <p:cNvPr id="10" name="Group 9"/>
          <p:cNvGrpSpPr>
            <a:grpSpLocks noChangeAspect="1"/>
          </p:cNvGrpSpPr>
          <p:nvPr/>
        </p:nvGrpSpPr>
        <p:grpSpPr>
          <a:xfrm>
            <a:off x="6244187" y="2535299"/>
            <a:ext cx="11493781" cy="7821761"/>
            <a:chOff x="853568" y="1683555"/>
            <a:chExt cx="12115230" cy="824467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2278" b="98633" l="0" r="97686"/>
                      </a14:imgEffect>
                    </a14:imgLayer>
                  </a14:imgProps>
                </a:ext>
                <a:ext uri="{28A0092B-C50C-407E-A947-70E740481C1C}">
                  <a14:useLocalDpi xmlns:a14="http://schemas.microsoft.com/office/drawing/2010/main" val="0"/>
                </a:ext>
              </a:extLst>
            </a:blip>
            <a:srcRect/>
            <a:stretch>
              <a:fillRect/>
            </a:stretch>
          </p:blipFill>
          <p:spPr bwMode="auto">
            <a:xfrm>
              <a:off x="853568" y="1683555"/>
              <a:ext cx="11362245" cy="8244670"/>
            </a:xfrm>
            <a:prstGeom prst="rect">
              <a:avLst/>
            </a:prstGeom>
            <a:noFill/>
            <a:ln>
              <a:noFill/>
            </a:ln>
          </p:spPr>
        </p:pic>
        <p:cxnSp>
          <p:nvCxnSpPr>
            <p:cNvPr id="13" name="Straight Arrow Connector 12"/>
            <p:cNvCxnSpPr/>
            <p:nvPr/>
          </p:nvCxnSpPr>
          <p:spPr>
            <a:xfrm flipH="1">
              <a:off x="3657600" y="2371725"/>
              <a:ext cx="300038" cy="142875"/>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231FC0-27FD-1719-4763-2BEDCF2DD7EB}"/>
                </a:ext>
              </a:extLst>
            </p:cNvPr>
            <p:cNvSpPr txBox="1"/>
            <p:nvPr/>
          </p:nvSpPr>
          <p:spPr>
            <a:xfrm>
              <a:off x="4172490" y="2052935"/>
              <a:ext cx="2362200"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Mat Support Framework</a:t>
              </a:r>
            </a:p>
          </p:txBody>
        </p:sp>
        <p:cxnSp>
          <p:nvCxnSpPr>
            <p:cNvPr id="15" name="Straight Arrow Connector 14"/>
            <p:cNvCxnSpPr/>
            <p:nvPr/>
          </p:nvCxnSpPr>
          <p:spPr>
            <a:xfrm flipH="1">
              <a:off x="4370439" y="3821983"/>
              <a:ext cx="300038" cy="142875"/>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231FC0-27FD-1719-4763-2BEDCF2DD7EB}"/>
                </a:ext>
              </a:extLst>
            </p:cNvPr>
            <p:cNvSpPr txBox="1"/>
            <p:nvPr/>
          </p:nvSpPr>
          <p:spPr>
            <a:xfrm>
              <a:off x="4690662" y="2877757"/>
              <a:ext cx="2352672" cy="1015663"/>
            </a:xfrm>
            <a:prstGeom prst="rect">
              <a:avLst/>
            </a:prstGeom>
            <a:noFill/>
          </p:spPr>
          <p:txBody>
            <a:bodyPr wrap="square" rtlCol="0">
              <a:spAutoFit/>
            </a:bodyPr>
            <a:lstStyle/>
            <a:p>
              <a:r>
                <a:rPr lang="en-US" sz="2000" b="1" err="1">
                  <a:solidFill>
                    <a:srgbClr val="843F06"/>
                  </a:solidFill>
                  <a:latin typeface="Cambria" panose="02040503050406030204" pitchFamily="18" charset="0"/>
                  <a:ea typeface="Cambria" panose="02040503050406030204" pitchFamily="18" charset="0"/>
                </a:rPr>
                <a:t>Fibre</a:t>
              </a:r>
              <a:r>
                <a:rPr lang="en-US" sz="2000" b="1">
                  <a:solidFill>
                    <a:srgbClr val="843F06"/>
                  </a:solidFill>
                  <a:latin typeface="Cambria" panose="02040503050406030204" pitchFamily="18" charset="0"/>
                  <a:ea typeface="Cambria" panose="02040503050406030204" pitchFamily="18" charset="0"/>
                </a:rPr>
                <a:t> </a:t>
              </a:r>
              <a:r>
                <a:rPr lang="en-US" sz="2000" b="1" err="1">
                  <a:solidFill>
                    <a:srgbClr val="843F06"/>
                  </a:solidFill>
                  <a:latin typeface="Cambria" panose="02040503050406030204" pitchFamily="18" charset="0"/>
                  <a:ea typeface="Cambria" panose="02040503050406030204" pitchFamily="18" charset="0"/>
                </a:rPr>
                <a:t>Infeed</a:t>
              </a:r>
              <a:r>
                <a:rPr lang="en-US" sz="2000" b="1">
                  <a:solidFill>
                    <a:srgbClr val="843F06"/>
                  </a:solidFill>
                  <a:latin typeface="Cambria" panose="02040503050406030204" pitchFamily="18" charset="0"/>
                  <a:ea typeface="Cambria" panose="02040503050406030204" pitchFamily="18" charset="0"/>
                </a:rPr>
                <a:t> formation and impregnation</a:t>
              </a:r>
            </a:p>
          </p:txBody>
        </p:sp>
        <p:cxnSp>
          <p:nvCxnSpPr>
            <p:cNvPr id="17" name="Straight Arrow Connector 16"/>
            <p:cNvCxnSpPr/>
            <p:nvPr/>
          </p:nvCxnSpPr>
          <p:spPr>
            <a:xfrm flipH="1">
              <a:off x="6248423" y="3510116"/>
              <a:ext cx="559122" cy="1270926"/>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231FC0-27FD-1719-4763-2BEDCF2DD7EB}"/>
                </a:ext>
              </a:extLst>
            </p:cNvPr>
            <p:cNvSpPr txBox="1"/>
            <p:nvPr/>
          </p:nvSpPr>
          <p:spPr>
            <a:xfrm>
              <a:off x="6761670" y="2494453"/>
              <a:ext cx="1684980" cy="1015663"/>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Heated </a:t>
              </a:r>
              <a:r>
                <a:rPr lang="en-US" sz="2000" b="1" err="1">
                  <a:solidFill>
                    <a:srgbClr val="843F06"/>
                  </a:solidFill>
                  <a:latin typeface="Cambria" panose="02040503050406030204" pitchFamily="18" charset="0"/>
                  <a:ea typeface="Cambria" panose="02040503050406030204" pitchFamily="18" charset="0"/>
                </a:rPr>
                <a:t>Pultrusion</a:t>
              </a:r>
              <a:r>
                <a:rPr lang="en-US" sz="2000" b="1">
                  <a:solidFill>
                    <a:srgbClr val="843F06"/>
                  </a:solidFill>
                  <a:latin typeface="Cambria" panose="02040503050406030204" pitchFamily="18" charset="0"/>
                  <a:ea typeface="Cambria" panose="02040503050406030204" pitchFamily="18" charset="0"/>
                </a:rPr>
                <a:t> Die</a:t>
              </a:r>
            </a:p>
          </p:txBody>
        </p:sp>
        <p:cxnSp>
          <p:nvCxnSpPr>
            <p:cNvPr id="19" name="Straight Arrow Connector 18"/>
            <p:cNvCxnSpPr/>
            <p:nvPr/>
          </p:nvCxnSpPr>
          <p:spPr>
            <a:xfrm flipH="1">
              <a:off x="7541694" y="4332872"/>
              <a:ext cx="300038" cy="142875"/>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F231FC0-27FD-1719-4763-2BEDCF2DD7EB}"/>
                </a:ext>
              </a:extLst>
            </p:cNvPr>
            <p:cNvSpPr txBox="1"/>
            <p:nvPr/>
          </p:nvSpPr>
          <p:spPr>
            <a:xfrm>
              <a:off x="8048410" y="3914409"/>
              <a:ext cx="2325300"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Main Control Pendant</a:t>
              </a:r>
            </a:p>
          </p:txBody>
        </p:sp>
        <p:cxnSp>
          <p:nvCxnSpPr>
            <p:cNvPr id="21" name="Straight Arrow Connector 20"/>
            <p:cNvCxnSpPr/>
            <p:nvPr/>
          </p:nvCxnSpPr>
          <p:spPr>
            <a:xfrm flipH="1">
              <a:off x="8232321" y="5026588"/>
              <a:ext cx="1220154" cy="389917"/>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9341272" y="5026588"/>
              <a:ext cx="111203" cy="764498"/>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F231FC0-27FD-1719-4763-2BEDCF2DD7EB}"/>
                </a:ext>
              </a:extLst>
            </p:cNvPr>
            <p:cNvSpPr txBox="1"/>
            <p:nvPr/>
          </p:nvSpPr>
          <p:spPr>
            <a:xfrm>
              <a:off x="9452475" y="4622295"/>
              <a:ext cx="2970016"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Twin reciprocating Puller units</a:t>
              </a:r>
            </a:p>
          </p:txBody>
        </p:sp>
        <p:cxnSp>
          <p:nvCxnSpPr>
            <p:cNvPr id="24" name="Straight Arrow Connector 23"/>
            <p:cNvCxnSpPr/>
            <p:nvPr/>
          </p:nvCxnSpPr>
          <p:spPr>
            <a:xfrm flipH="1">
              <a:off x="10937483" y="5719522"/>
              <a:ext cx="625252" cy="203942"/>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F231FC0-27FD-1719-4763-2BEDCF2DD7EB}"/>
                </a:ext>
              </a:extLst>
            </p:cNvPr>
            <p:cNvSpPr txBox="1"/>
            <p:nvPr/>
          </p:nvSpPr>
          <p:spPr>
            <a:xfrm>
              <a:off x="11649831" y="5237188"/>
              <a:ext cx="1318967" cy="1052240"/>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Flying Cut-off Saw</a:t>
              </a:r>
            </a:p>
          </p:txBody>
        </p:sp>
        <p:cxnSp>
          <p:nvCxnSpPr>
            <p:cNvPr id="26" name="Straight Arrow Connector 25"/>
            <p:cNvCxnSpPr/>
            <p:nvPr/>
          </p:nvCxnSpPr>
          <p:spPr>
            <a:xfrm>
              <a:off x="11430000" y="6828503"/>
              <a:ext cx="0" cy="412955"/>
            </a:xfrm>
            <a:prstGeom prst="straightConnector1">
              <a:avLst/>
            </a:prstGeom>
            <a:ln w="571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F231FC0-27FD-1719-4763-2BEDCF2DD7EB}"/>
                </a:ext>
              </a:extLst>
            </p:cNvPr>
            <p:cNvSpPr txBox="1"/>
            <p:nvPr/>
          </p:nvSpPr>
          <p:spPr>
            <a:xfrm>
              <a:off x="11521487" y="6366936"/>
              <a:ext cx="1327377" cy="733379"/>
            </a:xfrm>
            <a:prstGeom prst="rect">
              <a:avLst/>
            </a:prstGeom>
            <a:noFill/>
          </p:spPr>
          <p:txBody>
            <a:bodyPr wrap="square" rtlCol="0">
              <a:spAutoFit/>
            </a:bodyPr>
            <a:lstStyle/>
            <a:p>
              <a:r>
                <a:rPr lang="en-US" sz="2000" b="1">
                  <a:solidFill>
                    <a:schemeClr val="bg1">
                      <a:lumMod val="50000"/>
                    </a:schemeClr>
                  </a:solidFill>
                  <a:latin typeface="Cambria" panose="02040503050406030204" pitchFamily="18" charset="0"/>
                  <a:ea typeface="Cambria" panose="02040503050406030204" pitchFamily="18" charset="0"/>
                </a:rPr>
                <a:t>Roll-off table</a:t>
              </a:r>
            </a:p>
          </p:txBody>
        </p:sp>
        <p:sp>
          <p:nvSpPr>
            <p:cNvPr id="28" name="TextBox 27">
              <a:extLst>
                <a:ext uri="{FF2B5EF4-FFF2-40B4-BE49-F238E27FC236}">
                  <a16:creationId xmlns:a16="http://schemas.microsoft.com/office/drawing/2014/main" id="{5F231FC0-27FD-1719-4763-2BEDCF2DD7EB}"/>
                </a:ext>
              </a:extLst>
            </p:cNvPr>
            <p:cNvSpPr txBox="1"/>
            <p:nvPr/>
          </p:nvSpPr>
          <p:spPr>
            <a:xfrm>
              <a:off x="917823" y="4332872"/>
              <a:ext cx="2362200"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Roving Creel Stand</a:t>
              </a:r>
            </a:p>
          </p:txBody>
        </p:sp>
        <p:sp>
          <p:nvSpPr>
            <p:cNvPr id="29" name="TextBox 28">
              <a:extLst>
                <a:ext uri="{FF2B5EF4-FFF2-40B4-BE49-F238E27FC236}">
                  <a16:creationId xmlns:a16="http://schemas.microsoft.com/office/drawing/2014/main" id="{5F231FC0-27FD-1719-4763-2BEDCF2DD7EB}"/>
                </a:ext>
              </a:extLst>
            </p:cNvPr>
            <p:cNvSpPr txBox="1"/>
            <p:nvPr/>
          </p:nvSpPr>
          <p:spPr>
            <a:xfrm>
              <a:off x="2098923" y="4887513"/>
              <a:ext cx="2362200"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Resin Impregnation</a:t>
              </a:r>
            </a:p>
          </p:txBody>
        </p:sp>
        <p:sp>
          <p:nvSpPr>
            <p:cNvPr id="30" name="TextBox 29">
              <a:extLst>
                <a:ext uri="{FF2B5EF4-FFF2-40B4-BE49-F238E27FC236}">
                  <a16:creationId xmlns:a16="http://schemas.microsoft.com/office/drawing/2014/main" id="{5F231FC0-27FD-1719-4763-2BEDCF2DD7EB}"/>
                </a:ext>
              </a:extLst>
            </p:cNvPr>
            <p:cNvSpPr txBox="1"/>
            <p:nvPr/>
          </p:nvSpPr>
          <p:spPr>
            <a:xfrm>
              <a:off x="1848636" y="5730640"/>
              <a:ext cx="3631029"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Formed, Impregnated reinforcement</a:t>
              </a:r>
            </a:p>
          </p:txBody>
        </p:sp>
        <p:sp>
          <p:nvSpPr>
            <p:cNvPr id="31" name="TextBox 30">
              <a:extLst>
                <a:ext uri="{FF2B5EF4-FFF2-40B4-BE49-F238E27FC236}">
                  <a16:creationId xmlns:a16="http://schemas.microsoft.com/office/drawing/2014/main" id="{5F231FC0-27FD-1719-4763-2BEDCF2DD7EB}"/>
                </a:ext>
              </a:extLst>
            </p:cNvPr>
            <p:cNvSpPr txBox="1"/>
            <p:nvPr/>
          </p:nvSpPr>
          <p:spPr>
            <a:xfrm>
              <a:off x="4354081" y="6225795"/>
              <a:ext cx="1570953" cy="1015663"/>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Cured </a:t>
              </a:r>
              <a:r>
                <a:rPr lang="en-US" sz="2000" b="1" err="1">
                  <a:solidFill>
                    <a:srgbClr val="843F06"/>
                  </a:solidFill>
                  <a:latin typeface="Cambria" panose="02040503050406030204" pitchFamily="18" charset="0"/>
                  <a:ea typeface="Cambria" panose="02040503050406030204" pitchFamily="18" charset="0"/>
                </a:rPr>
                <a:t>Pultruded</a:t>
              </a:r>
              <a:r>
                <a:rPr lang="en-US" sz="2000" b="1">
                  <a:solidFill>
                    <a:srgbClr val="843F06"/>
                  </a:solidFill>
                  <a:latin typeface="Cambria" panose="02040503050406030204" pitchFamily="18" charset="0"/>
                  <a:ea typeface="Cambria" panose="02040503050406030204" pitchFamily="18" charset="0"/>
                </a:rPr>
                <a:t> Profile</a:t>
              </a:r>
            </a:p>
          </p:txBody>
        </p:sp>
        <p:cxnSp>
          <p:nvCxnSpPr>
            <p:cNvPr id="32" name="Straight Arrow Connector 31"/>
            <p:cNvCxnSpPr/>
            <p:nvPr/>
          </p:nvCxnSpPr>
          <p:spPr>
            <a:xfrm flipH="1" flipV="1">
              <a:off x="1235180" y="3642990"/>
              <a:ext cx="50295" cy="689882"/>
            </a:xfrm>
            <a:prstGeom prst="straightConnector1">
              <a:avLst/>
            </a:prstGeom>
            <a:ln w="38100">
              <a:solidFill>
                <a:schemeClr val="tx1"/>
              </a:solidFil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231FC0-27FD-1719-4763-2BEDCF2DD7EB}"/>
                </a:ext>
              </a:extLst>
            </p:cNvPr>
            <p:cNvSpPr txBox="1"/>
            <p:nvPr/>
          </p:nvSpPr>
          <p:spPr>
            <a:xfrm>
              <a:off x="1235181" y="7350750"/>
              <a:ext cx="5837284" cy="1015663"/>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Precision mechanically driven reciprocating puller units giving constant speed irrespective of pulling force</a:t>
              </a:r>
            </a:p>
          </p:txBody>
        </p:sp>
        <p:sp>
          <p:nvSpPr>
            <p:cNvPr id="34" name="TextBox 33">
              <a:extLst>
                <a:ext uri="{FF2B5EF4-FFF2-40B4-BE49-F238E27FC236}">
                  <a16:creationId xmlns:a16="http://schemas.microsoft.com/office/drawing/2014/main" id="{5F231FC0-27FD-1719-4763-2BEDCF2DD7EB}"/>
                </a:ext>
              </a:extLst>
            </p:cNvPr>
            <p:cNvSpPr txBox="1"/>
            <p:nvPr/>
          </p:nvSpPr>
          <p:spPr>
            <a:xfrm>
              <a:off x="7999795" y="8728085"/>
              <a:ext cx="1570953" cy="707886"/>
            </a:xfrm>
            <a:prstGeom prst="rect">
              <a:avLst/>
            </a:prstGeom>
            <a:noFill/>
          </p:spPr>
          <p:txBody>
            <a:bodyPr wrap="square" rtlCol="0">
              <a:spAutoFit/>
            </a:bodyPr>
            <a:lstStyle/>
            <a:p>
              <a:r>
                <a:rPr lang="en-US" sz="2000" b="1">
                  <a:solidFill>
                    <a:srgbClr val="843F06"/>
                  </a:solidFill>
                  <a:latin typeface="Cambria" panose="02040503050406030204" pitchFamily="18" charset="0"/>
                  <a:ea typeface="Cambria" panose="02040503050406030204" pitchFamily="18" charset="0"/>
                </a:rPr>
                <a:t>Wet or Dry Cut Saw</a:t>
              </a:r>
            </a:p>
          </p:txBody>
        </p:sp>
      </p:grpSp>
      <p:sp>
        <p:nvSpPr>
          <p:cNvPr id="35" name="TextBox 34">
            <a:extLst>
              <a:ext uri="{FF2B5EF4-FFF2-40B4-BE49-F238E27FC236}">
                <a16:creationId xmlns:a16="http://schemas.microsoft.com/office/drawing/2014/main" id="{5F231FC0-27FD-1719-4763-2BEDCF2DD7EB}"/>
              </a:ext>
            </a:extLst>
          </p:cNvPr>
          <p:cNvSpPr txBox="1"/>
          <p:nvPr/>
        </p:nvSpPr>
        <p:spPr>
          <a:xfrm>
            <a:off x="656986" y="2762947"/>
            <a:ext cx="3093499" cy="1839991"/>
          </a:xfrm>
          <a:prstGeom prst="rect">
            <a:avLst/>
          </a:prstGeom>
          <a:noFill/>
        </p:spPr>
        <p:txBody>
          <a:bodyPr wrap="square" rtlCol="0">
            <a:spAutoFit/>
          </a:bodyPr>
          <a:lstStyle/>
          <a:p>
            <a:pPr marL="342900"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Resin System</a:t>
            </a:r>
          </a:p>
          <a:p>
            <a:pPr marL="800100" lvl="1"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Polyester</a:t>
            </a:r>
          </a:p>
          <a:p>
            <a:pPr marL="800100" lvl="1"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Vinyl Ester (VE)</a:t>
            </a:r>
          </a:p>
          <a:p>
            <a:pPr marL="800100" lvl="1"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Epoxy (EP)</a:t>
            </a:r>
          </a:p>
        </p:txBody>
      </p:sp>
      <p:grpSp>
        <p:nvGrpSpPr>
          <p:cNvPr id="36" name="Group 35"/>
          <p:cNvGrpSpPr/>
          <p:nvPr/>
        </p:nvGrpSpPr>
        <p:grpSpPr>
          <a:xfrm>
            <a:off x="9091848" y="1725529"/>
            <a:ext cx="5630190" cy="771489"/>
            <a:chOff x="8107680" y="1402080"/>
            <a:chExt cx="5630190" cy="1059850"/>
          </a:xfrm>
        </p:grpSpPr>
        <p:sp>
          <p:nvSpPr>
            <p:cNvPr id="37" name="Rectangle 36"/>
            <p:cNvSpPr/>
            <p:nvPr/>
          </p:nvSpPr>
          <p:spPr>
            <a:xfrm>
              <a:off x="8107680" y="1402080"/>
              <a:ext cx="5630190" cy="1059850"/>
            </a:xfrm>
            <a:prstGeom prst="rect">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solidFill>
                    <a:schemeClr val="bg1"/>
                  </a:solidFill>
                </a:rPr>
                <a:t> </a:t>
              </a:r>
            </a:p>
          </p:txBody>
        </p:sp>
        <p:sp>
          <p:nvSpPr>
            <p:cNvPr id="38" name="TextBox 37">
              <a:extLst>
                <a:ext uri="{FF2B5EF4-FFF2-40B4-BE49-F238E27FC236}">
                  <a16:creationId xmlns:a16="http://schemas.microsoft.com/office/drawing/2014/main" id="{5F231FC0-27FD-1719-4763-2BEDCF2DD7EB}"/>
                </a:ext>
              </a:extLst>
            </p:cNvPr>
            <p:cNvSpPr txBox="1"/>
            <p:nvPr/>
          </p:nvSpPr>
          <p:spPr>
            <a:xfrm>
              <a:off x="8697826" y="1454669"/>
              <a:ext cx="4415697" cy="646331"/>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Pultrusion</a:t>
              </a:r>
              <a:r>
                <a:rPr lang="en-US" sz="3600" b="1" dirty="0">
                  <a:solidFill>
                    <a:schemeClr val="bg1"/>
                  </a:solidFill>
                  <a:latin typeface="Cambria" panose="02040503050406030204" pitchFamily="18" charset="0"/>
                  <a:ea typeface="Cambria" panose="02040503050406030204" pitchFamily="18" charset="0"/>
                </a:rPr>
                <a:t> Process</a:t>
              </a:r>
            </a:p>
          </p:txBody>
        </p:sp>
      </p:grpSp>
      <p:grpSp>
        <p:nvGrpSpPr>
          <p:cNvPr id="39" name="Group 38"/>
          <p:cNvGrpSpPr/>
          <p:nvPr/>
        </p:nvGrpSpPr>
        <p:grpSpPr>
          <a:xfrm>
            <a:off x="732486" y="1634918"/>
            <a:ext cx="4965464" cy="771489"/>
            <a:chOff x="8107680" y="1402080"/>
            <a:chExt cx="5630190" cy="1059850"/>
          </a:xfrm>
        </p:grpSpPr>
        <p:sp>
          <p:nvSpPr>
            <p:cNvPr id="40" name="Rectangle 39"/>
            <p:cNvSpPr/>
            <p:nvPr/>
          </p:nvSpPr>
          <p:spPr>
            <a:xfrm>
              <a:off x="8107680" y="1402080"/>
              <a:ext cx="5630190" cy="1059850"/>
            </a:xfrm>
            <a:prstGeom prst="rect">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solidFill>
                    <a:schemeClr val="bg1"/>
                  </a:solidFill>
                </a:rPr>
                <a:t> </a:t>
              </a:r>
            </a:p>
          </p:txBody>
        </p:sp>
        <p:sp>
          <p:nvSpPr>
            <p:cNvPr id="41" name="TextBox 40">
              <a:extLst>
                <a:ext uri="{FF2B5EF4-FFF2-40B4-BE49-F238E27FC236}">
                  <a16:creationId xmlns:a16="http://schemas.microsoft.com/office/drawing/2014/main" id="{5F231FC0-27FD-1719-4763-2BEDCF2DD7EB}"/>
                </a:ext>
              </a:extLst>
            </p:cNvPr>
            <p:cNvSpPr txBox="1"/>
            <p:nvPr/>
          </p:nvSpPr>
          <p:spPr>
            <a:xfrm>
              <a:off x="8697826" y="1454669"/>
              <a:ext cx="4415697" cy="887911"/>
            </a:xfrm>
            <a:prstGeom prst="rect">
              <a:avLst/>
            </a:prstGeom>
            <a:no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Raw Materials</a:t>
              </a:r>
            </a:p>
          </p:txBody>
        </p:sp>
      </p:grpSp>
      <p:pic>
        <p:nvPicPr>
          <p:cNvPr id="42" name="Picture 41"/>
          <p:cNvPicPr>
            <a:picLocks noChangeAspect="1"/>
          </p:cNvPicPr>
          <p:nvPr/>
        </p:nvPicPr>
        <p:blipFill rotWithShape="1">
          <a:blip r:embed="rId5"/>
          <a:srcRect l="4373" t="73112" r="78259"/>
          <a:stretch/>
        </p:blipFill>
        <p:spPr>
          <a:xfrm>
            <a:off x="1208617" y="4942567"/>
            <a:ext cx="1844884" cy="1828014"/>
          </a:xfrm>
          <a:prstGeom prst="rect">
            <a:avLst/>
          </a:prstGeom>
        </p:spPr>
      </p:pic>
      <p:pic>
        <p:nvPicPr>
          <p:cNvPr id="43" name="Picture 42"/>
          <p:cNvPicPr>
            <a:picLocks noChangeAspect="1"/>
          </p:cNvPicPr>
          <p:nvPr/>
        </p:nvPicPr>
        <p:blipFill rotWithShape="1">
          <a:blip r:embed="rId5"/>
          <a:srcRect l="23639" t="73112" r="60248"/>
          <a:stretch/>
        </p:blipFill>
        <p:spPr>
          <a:xfrm>
            <a:off x="3043742" y="4931868"/>
            <a:ext cx="1711579" cy="1828014"/>
          </a:xfrm>
          <a:prstGeom prst="rect">
            <a:avLst/>
          </a:prstGeom>
        </p:spPr>
      </p:pic>
      <p:pic>
        <p:nvPicPr>
          <p:cNvPr id="44" name="Picture 43"/>
          <p:cNvPicPr>
            <a:picLocks noChangeAspect="1"/>
          </p:cNvPicPr>
          <p:nvPr/>
        </p:nvPicPr>
        <p:blipFill rotWithShape="1">
          <a:blip r:embed="rId5"/>
          <a:srcRect l="42545" t="73112" r="40949"/>
          <a:stretch/>
        </p:blipFill>
        <p:spPr>
          <a:xfrm>
            <a:off x="1254396" y="6804461"/>
            <a:ext cx="1753325" cy="1828014"/>
          </a:xfrm>
          <a:prstGeom prst="rect">
            <a:avLst/>
          </a:prstGeom>
        </p:spPr>
      </p:pic>
      <p:pic>
        <p:nvPicPr>
          <p:cNvPr id="46" name="Picture 45"/>
          <p:cNvPicPr>
            <a:picLocks noChangeAspect="1"/>
          </p:cNvPicPr>
          <p:nvPr/>
        </p:nvPicPr>
        <p:blipFill rotWithShape="1">
          <a:blip r:embed="rId5"/>
          <a:srcRect l="79715" t="73112" r="2551"/>
          <a:stretch/>
        </p:blipFill>
        <p:spPr>
          <a:xfrm>
            <a:off x="2962060" y="6804461"/>
            <a:ext cx="1877365" cy="1821729"/>
          </a:xfrm>
          <a:prstGeom prst="rect">
            <a:avLst/>
          </a:prstGeom>
        </p:spPr>
      </p:pic>
      <p:sp>
        <p:nvSpPr>
          <p:cNvPr id="47" name="TextBox 46">
            <a:extLst>
              <a:ext uri="{FF2B5EF4-FFF2-40B4-BE49-F238E27FC236}">
                <a16:creationId xmlns:a16="http://schemas.microsoft.com/office/drawing/2014/main" id="{5F231FC0-27FD-1719-4763-2BEDCF2DD7EB}"/>
              </a:ext>
            </a:extLst>
          </p:cNvPr>
          <p:cNvSpPr txBox="1"/>
          <p:nvPr/>
        </p:nvSpPr>
        <p:spPr>
          <a:xfrm>
            <a:off x="3750485" y="2777401"/>
            <a:ext cx="2199083" cy="1306896"/>
          </a:xfrm>
          <a:prstGeom prst="rect">
            <a:avLst/>
          </a:prstGeom>
          <a:noFill/>
        </p:spPr>
        <p:txBody>
          <a:bodyPr wrap="square" rtlCol="0">
            <a:spAutoFit/>
          </a:bodyPr>
          <a:lstStyle/>
          <a:p>
            <a:pPr marL="342900"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Glass </a:t>
            </a:r>
            <a:r>
              <a:rPr lang="en-US" sz="2200" b="1" err="1">
                <a:latin typeface="Cambria" panose="02040503050406030204" pitchFamily="18" charset="0"/>
                <a:ea typeface="Cambria" panose="02040503050406030204" pitchFamily="18" charset="0"/>
              </a:rPr>
              <a:t>Fibres</a:t>
            </a:r>
            <a:endParaRPr lang="en-US" sz="2200" b="1">
              <a:latin typeface="Cambria" panose="02040503050406030204" pitchFamily="18" charset="0"/>
              <a:ea typeface="Cambria" panose="02040503050406030204" pitchFamily="18" charset="0"/>
            </a:endParaRPr>
          </a:p>
          <a:p>
            <a:pPr marL="342900" indent="-342900">
              <a:lnSpc>
                <a:spcPct val="112000"/>
              </a:lnSpc>
              <a:spcAft>
                <a:spcPts val="600"/>
              </a:spcAft>
              <a:buClr>
                <a:srgbClr val="843F06"/>
              </a:buClr>
              <a:buFont typeface="Courier New" panose="02070309020205020404" pitchFamily="49" charset="0"/>
              <a:buChar char="o"/>
            </a:pPr>
            <a:r>
              <a:rPr lang="en-US" sz="2200" b="1">
                <a:latin typeface="Cambria" panose="02040503050406030204" pitchFamily="18" charset="0"/>
                <a:ea typeface="Cambria" panose="02040503050406030204" pitchFamily="18" charset="0"/>
              </a:rPr>
              <a:t>Other Additives</a:t>
            </a:r>
          </a:p>
        </p:txBody>
      </p:sp>
      <p:sp>
        <p:nvSpPr>
          <p:cNvPr id="6" name="Footer Placeholder 4">
            <a:extLst>
              <a:ext uri="{FF2B5EF4-FFF2-40B4-BE49-F238E27FC236}">
                <a16:creationId xmlns:a16="http://schemas.microsoft.com/office/drawing/2014/main" id="{B45446E6-BC55-C10C-F6E4-C73850054685}"/>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87305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5240000"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State of the art Manufacturing Facilities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 upgrading</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22</a:t>
            </a:fld>
            <a:endParaRPr lang="en-US">
              <a:latin typeface="Cambria" panose="02040503050406030204" pitchFamily="18" charset="0"/>
              <a:ea typeface="Cambria" panose="02040503050406030204" pitchFamily="18" charset="0"/>
            </a:endParaRPr>
          </a:p>
        </p:txBody>
      </p:sp>
      <p:sp>
        <p:nvSpPr>
          <p:cNvPr id="136" name="object 3"/>
          <p:cNvSpPr txBox="1"/>
          <p:nvPr/>
        </p:nvSpPr>
        <p:spPr>
          <a:xfrm>
            <a:off x="12748036" y="1700127"/>
            <a:ext cx="4195258" cy="490358"/>
          </a:xfrm>
          <a:prstGeom prst="rect">
            <a:avLst/>
          </a:prstGeom>
          <a:ln w="12700">
            <a:noFill/>
          </a:ln>
        </p:spPr>
        <p:txBody>
          <a:bodyPr vert="horz" wrap="square" lIns="0" tIns="119856" rIns="0" bIns="0" rtlCol="0">
            <a:spAutoFit/>
          </a:bodyPr>
          <a:lstStyle/>
          <a:p>
            <a:pPr marL="393700">
              <a:spcAft>
                <a:spcPts val="750"/>
              </a:spcAft>
            </a:pPr>
            <a:r>
              <a:rPr sz="2400" b="1" dirty="0">
                <a:latin typeface="Cambria" panose="02040503050406030204" pitchFamily="18" charset="0"/>
                <a:ea typeface="Cambria" panose="02040503050406030204" pitchFamily="18" charset="0"/>
                <a:cs typeface="Verdana"/>
              </a:rPr>
              <a:t>Capacity Utilization (in %)</a:t>
            </a:r>
            <a:endParaRPr sz="2400" dirty="0">
              <a:latin typeface="Cambria" panose="02040503050406030204" pitchFamily="18" charset="0"/>
              <a:ea typeface="Cambria" panose="02040503050406030204" pitchFamily="18" charset="0"/>
              <a:cs typeface="Verdana"/>
            </a:endParaRPr>
          </a:p>
        </p:txBody>
      </p:sp>
      <p:sp>
        <p:nvSpPr>
          <p:cNvPr id="137" name="object 4"/>
          <p:cNvSpPr txBox="1"/>
          <p:nvPr/>
        </p:nvSpPr>
        <p:spPr>
          <a:xfrm>
            <a:off x="6665351" y="1742751"/>
            <a:ext cx="4195258" cy="491160"/>
          </a:xfrm>
          <a:prstGeom prst="rect">
            <a:avLst/>
          </a:prstGeom>
          <a:noFill/>
          <a:ln w="12700">
            <a:noFill/>
          </a:ln>
        </p:spPr>
        <p:txBody>
          <a:bodyPr vert="horz" wrap="square" lIns="0" tIns="120650" rIns="0" bIns="0" rtlCol="0">
            <a:spAutoFit/>
          </a:bodyPr>
          <a:lstStyle/>
          <a:p>
            <a:pPr marL="565944">
              <a:spcAft>
                <a:spcPts val="750"/>
              </a:spcAft>
            </a:pPr>
            <a:r>
              <a:rPr sz="2400" b="1" dirty="0">
                <a:latin typeface="Cambria" panose="02040503050406030204" pitchFamily="18" charset="0"/>
                <a:ea typeface="Cambria" panose="02040503050406030204" pitchFamily="18" charset="0"/>
                <a:cs typeface="Verdana"/>
              </a:rPr>
              <a:t>Actual Production (</a:t>
            </a:r>
            <a:r>
              <a:rPr lang="en-US" sz="2400" b="1" dirty="0">
                <a:latin typeface="Cambria" panose="02040503050406030204" pitchFamily="18" charset="0"/>
                <a:ea typeface="Cambria" panose="02040503050406030204" pitchFamily="18" charset="0"/>
                <a:cs typeface="Verdana"/>
              </a:rPr>
              <a:t>in Mt</a:t>
            </a:r>
            <a:r>
              <a:rPr sz="2400" b="1" dirty="0">
                <a:latin typeface="Cambria" panose="02040503050406030204" pitchFamily="18" charset="0"/>
                <a:ea typeface="Cambria" panose="02040503050406030204" pitchFamily="18" charset="0"/>
                <a:cs typeface="Verdana"/>
              </a:rPr>
              <a:t>)</a:t>
            </a:r>
            <a:endParaRPr sz="2400" dirty="0">
              <a:latin typeface="Cambria" panose="02040503050406030204" pitchFamily="18" charset="0"/>
              <a:ea typeface="Cambria" panose="02040503050406030204" pitchFamily="18" charset="0"/>
              <a:cs typeface="Verdana"/>
            </a:endParaRPr>
          </a:p>
        </p:txBody>
      </p:sp>
      <p:sp>
        <p:nvSpPr>
          <p:cNvPr id="138" name="object 131"/>
          <p:cNvSpPr txBox="1"/>
          <p:nvPr/>
        </p:nvSpPr>
        <p:spPr>
          <a:xfrm>
            <a:off x="838900" y="1705494"/>
            <a:ext cx="4195258" cy="490358"/>
          </a:xfrm>
          <a:prstGeom prst="rect">
            <a:avLst/>
          </a:prstGeom>
          <a:noFill/>
          <a:ln w="12700">
            <a:noFill/>
          </a:ln>
        </p:spPr>
        <p:txBody>
          <a:bodyPr vert="horz" wrap="square" lIns="0" tIns="119856" rIns="0" bIns="0" rtlCol="0">
            <a:spAutoFit/>
          </a:bodyPr>
          <a:lstStyle/>
          <a:p>
            <a:pPr marL="567531">
              <a:spcAft>
                <a:spcPts val="750"/>
              </a:spcAft>
            </a:pPr>
            <a:r>
              <a:rPr sz="2400" b="1" dirty="0">
                <a:latin typeface="Cambria" panose="02040503050406030204" pitchFamily="18" charset="0"/>
                <a:ea typeface="Cambria" panose="02040503050406030204" pitchFamily="18" charset="0"/>
                <a:cs typeface="Verdana"/>
              </a:rPr>
              <a:t>Installed Capacity (</a:t>
            </a:r>
            <a:r>
              <a:rPr lang="en-US" sz="2400" b="1" dirty="0">
                <a:latin typeface="Cambria" panose="02040503050406030204" pitchFamily="18" charset="0"/>
                <a:ea typeface="Cambria" panose="02040503050406030204" pitchFamily="18" charset="0"/>
                <a:cs typeface="Verdana"/>
              </a:rPr>
              <a:t>in Mt</a:t>
            </a:r>
            <a:r>
              <a:rPr sz="2400" b="1" dirty="0">
                <a:latin typeface="Cambria" panose="02040503050406030204" pitchFamily="18" charset="0"/>
                <a:ea typeface="Cambria" panose="02040503050406030204" pitchFamily="18" charset="0"/>
                <a:cs typeface="Verdana"/>
              </a:rPr>
              <a:t>)</a:t>
            </a:r>
            <a:endParaRPr sz="2400" dirty="0">
              <a:latin typeface="Cambria" panose="02040503050406030204" pitchFamily="18" charset="0"/>
              <a:ea typeface="Cambria" panose="02040503050406030204" pitchFamily="18" charset="0"/>
              <a:cs typeface="Verdana"/>
            </a:endParaRPr>
          </a:p>
        </p:txBody>
      </p:sp>
      <p:graphicFrame>
        <p:nvGraphicFramePr>
          <p:cNvPr id="139" name="1388.75226.75144244.757">
            <a:extLst>
              <a:ext uri="{FF2B5EF4-FFF2-40B4-BE49-F238E27FC236}">
                <a16:creationId xmlns:a16="http://schemas.microsoft.com/office/drawing/2014/main" id="{BBD75B65-9962-C230-F6FF-F00FEFFA95DB}"/>
              </a:ext>
            </a:extLst>
          </p:cNvPr>
          <p:cNvGraphicFramePr>
            <a:graphicFrameLocks/>
          </p:cNvGraphicFramePr>
          <p:nvPr>
            <p:custDataLst>
              <p:tags r:id="rId1"/>
            </p:custDataLst>
            <p:extLst>
              <p:ext uri="{D42A27DB-BD31-4B8C-83A1-F6EECF244321}">
                <p14:modId xmlns:p14="http://schemas.microsoft.com/office/powerpoint/2010/main" val="2629418936"/>
              </p:ext>
            </p:extLst>
          </p:nvPr>
        </p:nvGraphicFramePr>
        <p:xfrm>
          <a:off x="201706" y="2603872"/>
          <a:ext cx="5315097" cy="63518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0" name="1388.75226.75144244.757">
            <a:extLst>
              <a:ext uri="{FF2B5EF4-FFF2-40B4-BE49-F238E27FC236}">
                <a16:creationId xmlns:a16="http://schemas.microsoft.com/office/drawing/2014/main" id="{BBD75B65-9962-C230-F6FF-F00FEFFA95DB}"/>
              </a:ext>
            </a:extLst>
          </p:cNvPr>
          <p:cNvGraphicFramePr>
            <a:graphicFrameLocks/>
          </p:cNvGraphicFramePr>
          <p:nvPr>
            <p:custDataLst>
              <p:tags r:id="rId2"/>
            </p:custDataLst>
            <p:extLst>
              <p:ext uri="{D42A27DB-BD31-4B8C-83A1-F6EECF244321}">
                <p14:modId xmlns:p14="http://schemas.microsoft.com/office/powerpoint/2010/main" val="1508051065"/>
              </p:ext>
            </p:extLst>
          </p:nvPr>
        </p:nvGraphicFramePr>
        <p:xfrm>
          <a:off x="6078071" y="2481026"/>
          <a:ext cx="5540188" cy="624611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1" name="1388.75226.75144244.757">
            <a:extLst>
              <a:ext uri="{FF2B5EF4-FFF2-40B4-BE49-F238E27FC236}">
                <a16:creationId xmlns:a16="http://schemas.microsoft.com/office/drawing/2014/main" id="{BBD75B65-9962-C230-F6FF-F00FEFFA95DB}"/>
              </a:ext>
            </a:extLst>
          </p:cNvPr>
          <p:cNvGraphicFramePr>
            <a:graphicFrameLocks/>
          </p:cNvGraphicFramePr>
          <p:nvPr>
            <p:custDataLst>
              <p:tags r:id="rId3"/>
            </p:custDataLst>
            <p:extLst>
              <p:ext uri="{D42A27DB-BD31-4B8C-83A1-F6EECF244321}">
                <p14:modId xmlns:p14="http://schemas.microsoft.com/office/powerpoint/2010/main" val="2249080793"/>
              </p:ext>
            </p:extLst>
          </p:nvPr>
        </p:nvGraphicFramePr>
        <p:xfrm>
          <a:off x="12223376" y="2481027"/>
          <a:ext cx="5368993" cy="6273007"/>
        </p:xfrm>
        <a:graphic>
          <a:graphicData uri="http://schemas.openxmlformats.org/drawingml/2006/chart">
            <c:chart xmlns:c="http://schemas.openxmlformats.org/drawingml/2006/chart" xmlns:r="http://schemas.openxmlformats.org/officeDocument/2006/relationships" r:id="rId8"/>
          </a:graphicData>
        </a:graphic>
      </p:graphicFrame>
      <p:cxnSp>
        <p:nvCxnSpPr>
          <p:cNvPr id="3" name="Straight Connector 2"/>
          <p:cNvCxnSpPr/>
          <p:nvPr/>
        </p:nvCxnSpPr>
        <p:spPr>
          <a:xfrm>
            <a:off x="5822576" y="1726806"/>
            <a:ext cx="13447" cy="73436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1918708" y="1726806"/>
            <a:ext cx="13447" cy="73436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571832F5-BDEA-A653-269E-7E036472A6BC}"/>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1919950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DEE299C-C9DF-3887-2165-1D47891AD5F3}"/>
              </a:ext>
            </a:extLst>
          </p:cNvPr>
          <p:cNvSpPr/>
          <p:nvPr/>
        </p:nvSpPr>
        <p:spPr>
          <a:xfrm>
            <a:off x="2835284" y="3581424"/>
            <a:ext cx="7582162" cy="1116830"/>
          </a:xfrm>
          <a:custGeom>
            <a:avLst/>
            <a:gdLst/>
            <a:ahLst/>
            <a:cxnLst/>
            <a:rect l="l" t="t" r="r" b="b"/>
            <a:pathLst>
              <a:path w="6019800" h="762000">
                <a:moveTo>
                  <a:pt x="6019800" y="381000"/>
                </a:moveTo>
                <a:lnTo>
                  <a:pt x="5829300" y="0"/>
                </a:lnTo>
                <a:lnTo>
                  <a:pt x="5716524" y="0"/>
                </a:lnTo>
                <a:lnTo>
                  <a:pt x="5323332" y="0"/>
                </a:lnTo>
                <a:lnTo>
                  <a:pt x="0" y="0"/>
                </a:lnTo>
                <a:lnTo>
                  <a:pt x="0" y="762000"/>
                </a:lnTo>
                <a:lnTo>
                  <a:pt x="5323332" y="762000"/>
                </a:lnTo>
                <a:lnTo>
                  <a:pt x="5716524" y="762000"/>
                </a:lnTo>
                <a:lnTo>
                  <a:pt x="5829300" y="762000"/>
                </a:lnTo>
                <a:lnTo>
                  <a:pt x="6019800" y="381000"/>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3" name="object 4">
            <a:extLst>
              <a:ext uri="{FF2B5EF4-FFF2-40B4-BE49-F238E27FC236}">
                <a16:creationId xmlns:a16="http://schemas.microsoft.com/office/drawing/2014/main" id="{83937C2B-9D29-ED35-0EC9-5BA4CE923FD0}"/>
              </a:ext>
            </a:extLst>
          </p:cNvPr>
          <p:cNvSpPr/>
          <p:nvPr/>
        </p:nvSpPr>
        <p:spPr>
          <a:xfrm>
            <a:off x="2835284" y="6029330"/>
            <a:ext cx="7582162" cy="1116000"/>
          </a:xfrm>
          <a:custGeom>
            <a:avLst/>
            <a:gdLst/>
            <a:ahLst/>
            <a:cxnLst/>
            <a:rect l="l" t="t" r="r" b="b"/>
            <a:pathLst>
              <a:path w="6019800" h="574675">
                <a:moveTo>
                  <a:pt x="6019800" y="287286"/>
                </a:moveTo>
                <a:lnTo>
                  <a:pt x="5876163" y="0"/>
                </a:lnTo>
                <a:lnTo>
                  <a:pt x="5736336" y="0"/>
                </a:lnTo>
                <a:lnTo>
                  <a:pt x="5273421" y="0"/>
                </a:lnTo>
                <a:lnTo>
                  <a:pt x="0" y="0"/>
                </a:lnTo>
                <a:lnTo>
                  <a:pt x="0" y="574548"/>
                </a:lnTo>
                <a:lnTo>
                  <a:pt x="5273421" y="574548"/>
                </a:lnTo>
                <a:lnTo>
                  <a:pt x="5736336" y="574548"/>
                </a:lnTo>
                <a:lnTo>
                  <a:pt x="5876163" y="574548"/>
                </a:lnTo>
                <a:lnTo>
                  <a:pt x="6019800" y="287286"/>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6" name="object 7">
            <a:extLst>
              <a:ext uri="{FF2B5EF4-FFF2-40B4-BE49-F238E27FC236}">
                <a16:creationId xmlns:a16="http://schemas.microsoft.com/office/drawing/2014/main" id="{C0A2526D-2C4F-E944-33CF-3685FCCB3169}"/>
              </a:ext>
            </a:extLst>
          </p:cNvPr>
          <p:cNvSpPr/>
          <p:nvPr/>
        </p:nvSpPr>
        <p:spPr>
          <a:xfrm>
            <a:off x="2842199" y="4793004"/>
            <a:ext cx="7572565" cy="1116830"/>
          </a:xfrm>
          <a:custGeom>
            <a:avLst/>
            <a:gdLst/>
            <a:ahLst/>
            <a:cxnLst/>
            <a:rect l="l" t="t" r="r" b="b"/>
            <a:pathLst>
              <a:path w="6012180" h="762000">
                <a:moveTo>
                  <a:pt x="6012180" y="385572"/>
                </a:moveTo>
                <a:lnTo>
                  <a:pt x="5853303" y="9144"/>
                </a:lnTo>
                <a:lnTo>
                  <a:pt x="5663184" y="9144"/>
                </a:lnTo>
                <a:lnTo>
                  <a:pt x="5663184" y="0"/>
                </a:lnTo>
                <a:lnTo>
                  <a:pt x="0" y="0"/>
                </a:lnTo>
                <a:lnTo>
                  <a:pt x="0" y="762000"/>
                </a:lnTo>
                <a:lnTo>
                  <a:pt x="5535549" y="762000"/>
                </a:lnTo>
                <a:lnTo>
                  <a:pt x="5663184" y="762000"/>
                </a:lnTo>
                <a:lnTo>
                  <a:pt x="5853303" y="762000"/>
                </a:lnTo>
                <a:lnTo>
                  <a:pt x="6012180" y="385572"/>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New products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Pipeline</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23</a:t>
            </a:fld>
            <a:endParaRPr lang="en-US">
              <a:latin typeface="Cambria" panose="02040503050406030204" pitchFamily="18" charset="0"/>
              <a:ea typeface="Cambria" panose="02040503050406030204" pitchFamily="18" charset="0"/>
            </a:endParaRPr>
          </a:p>
        </p:txBody>
      </p:sp>
      <p:sp>
        <p:nvSpPr>
          <p:cNvPr id="14" name="object 13">
            <a:extLst>
              <a:ext uri="{FF2B5EF4-FFF2-40B4-BE49-F238E27FC236}">
                <a16:creationId xmlns:a16="http://schemas.microsoft.com/office/drawing/2014/main" id="{06EA452C-BCC9-735B-F283-4073D2679528}"/>
              </a:ext>
            </a:extLst>
          </p:cNvPr>
          <p:cNvSpPr txBox="1"/>
          <p:nvPr/>
        </p:nvSpPr>
        <p:spPr>
          <a:xfrm>
            <a:off x="769882" y="1320426"/>
            <a:ext cx="17139745" cy="402354"/>
          </a:xfrm>
          <a:prstGeom prst="rect">
            <a:avLst/>
          </a:prstGeom>
        </p:spPr>
        <p:txBody>
          <a:bodyPr vert="horz" wrap="square" lIns="0" tIns="0" rIns="0" bIns="0" rtlCol="0">
            <a:spAutoFit/>
          </a:bodyPr>
          <a:lstStyle/>
          <a:p>
            <a:pPr marR="7620">
              <a:lnSpc>
                <a:spcPct val="120000"/>
              </a:lnSpc>
              <a:spcAft>
                <a:spcPts val="900"/>
              </a:spcAft>
            </a:pPr>
            <a:r>
              <a:rPr lang="en-US" sz="2400" spc="-23">
                <a:solidFill>
                  <a:schemeClr val="tx1">
                    <a:lumMod val="75000"/>
                    <a:lumOff val="25000"/>
                  </a:schemeClr>
                </a:solidFill>
                <a:latin typeface="Cambria" panose="02040503050406030204" pitchFamily="18" charset="0"/>
                <a:ea typeface="Cambria" panose="02040503050406030204" pitchFamily="18" charset="0"/>
                <a:cs typeface="Calibri"/>
              </a:rPr>
              <a:t>The Company’s new product line will be started in this new manufacturing unit</a:t>
            </a:r>
          </a:p>
        </p:txBody>
      </p:sp>
      <p:sp>
        <p:nvSpPr>
          <p:cNvPr id="18" name="object 5"/>
          <p:cNvSpPr/>
          <p:nvPr/>
        </p:nvSpPr>
        <p:spPr>
          <a:xfrm>
            <a:off x="2829124" y="7288957"/>
            <a:ext cx="7582162" cy="1116000"/>
          </a:xfrm>
          <a:custGeom>
            <a:avLst/>
            <a:gdLst/>
            <a:ahLst/>
            <a:cxnLst/>
            <a:rect l="l" t="t" r="r" b="b"/>
            <a:pathLst>
              <a:path w="6019800" h="574675">
                <a:moveTo>
                  <a:pt x="6019800" y="287274"/>
                </a:moveTo>
                <a:lnTo>
                  <a:pt x="5876163" y="0"/>
                </a:lnTo>
                <a:lnTo>
                  <a:pt x="5736336" y="0"/>
                </a:lnTo>
                <a:lnTo>
                  <a:pt x="5273421" y="0"/>
                </a:lnTo>
                <a:lnTo>
                  <a:pt x="0" y="0"/>
                </a:lnTo>
                <a:lnTo>
                  <a:pt x="0" y="574548"/>
                </a:lnTo>
                <a:lnTo>
                  <a:pt x="5273421" y="574548"/>
                </a:lnTo>
                <a:lnTo>
                  <a:pt x="5736336" y="574548"/>
                </a:lnTo>
                <a:lnTo>
                  <a:pt x="5876163" y="574548"/>
                </a:lnTo>
                <a:lnTo>
                  <a:pt x="6019800" y="287274"/>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grpSp>
        <p:nvGrpSpPr>
          <p:cNvPr id="4" name="Group 3"/>
          <p:cNvGrpSpPr/>
          <p:nvPr/>
        </p:nvGrpSpPr>
        <p:grpSpPr>
          <a:xfrm flipH="1">
            <a:off x="9735671" y="3602846"/>
            <a:ext cx="7942729" cy="4761770"/>
            <a:chOff x="806702" y="2735841"/>
            <a:chExt cx="8525167" cy="4761770"/>
          </a:xfrm>
        </p:grpSpPr>
        <p:sp>
          <p:nvSpPr>
            <p:cNvPr id="22" name="object 3"/>
            <p:cNvSpPr/>
            <p:nvPr/>
          </p:nvSpPr>
          <p:spPr>
            <a:xfrm>
              <a:off x="806702" y="2735841"/>
              <a:ext cx="7483858" cy="1116830"/>
            </a:xfrm>
            <a:custGeom>
              <a:avLst/>
              <a:gdLst/>
              <a:ahLst/>
              <a:cxnLst/>
              <a:rect l="l" t="t" r="r" b="b"/>
              <a:pathLst>
                <a:path w="6019800" h="762000">
                  <a:moveTo>
                    <a:pt x="6019800" y="381000"/>
                  </a:moveTo>
                  <a:lnTo>
                    <a:pt x="5829300" y="0"/>
                  </a:lnTo>
                  <a:lnTo>
                    <a:pt x="5716524" y="0"/>
                  </a:lnTo>
                  <a:lnTo>
                    <a:pt x="5323332" y="0"/>
                  </a:lnTo>
                  <a:lnTo>
                    <a:pt x="0" y="0"/>
                  </a:lnTo>
                  <a:lnTo>
                    <a:pt x="0" y="762000"/>
                  </a:lnTo>
                  <a:lnTo>
                    <a:pt x="5323332" y="762000"/>
                  </a:lnTo>
                  <a:lnTo>
                    <a:pt x="5716524" y="762000"/>
                  </a:lnTo>
                  <a:lnTo>
                    <a:pt x="5829300" y="762000"/>
                  </a:lnTo>
                  <a:lnTo>
                    <a:pt x="6019800" y="381000"/>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23" name="object 4"/>
            <p:cNvSpPr/>
            <p:nvPr/>
          </p:nvSpPr>
          <p:spPr>
            <a:xfrm>
              <a:off x="806702" y="5183747"/>
              <a:ext cx="7483858" cy="1116000"/>
            </a:xfrm>
            <a:custGeom>
              <a:avLst/>
              <a:gdLst/>
              <a:ahLst/>
              <a:cxnLst/>
              <a:rect l="l" t="t" r="r" b="b"/>
              <a:pathLst>
                <a:path w="6019800" h="574675">
                  <a:moveTo>
                    <a:pt x="6019800" y="287286"/>
                  </a:moveTo>
                  <a:lnTo>
                    <a:pt x="5876163" y="0"/>
                  </a:lnTo>
                  <a:lnTo>
                    <a:pt x="5736336" y="0"/>
                  </a:lnTo>
                  <a:lnTo>
                    <a:pt x="5273421" y="0"/>
                  </a:lnTo>
                  <a:lnTo>
                    <a:pt x="0" y="0"/>
                  </a:lnTo>
                  <a:lnTo>
                    <a:pt x="0" y="574548"/>
                  </a:lnTo>
                  <a:lnTo>
                    <a:pt x="5273421" y="574548"/>
                  </a:lnTo>
                  <a:lnTo>
                    <a:pt x="5736336" y="574548"/>
                  </a:lnTo>
                  <a:lnTo>
                    <a:pt x="5876163" y="574548"/>
                  </a:lnTo>
                  <a:lnTo>
                    <a:pt x="6019800" y="287286"/>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24" name="object 5"/>
            <p:cNvSpPr/>
            <p:nvPr/>
          </p:nvSpPr>
          <p:spPr>
            <a:xfrm>
              <a:off x="806702" y="6381611"/>
              <a:ext cx="8525167" cy="1116000"/>
            </a:xfrm>
            <a:custGeom>
              <a:avLst/>
              <a:gdLst/>
              <a:ahLst/>
              <a:cxnLst/>
              <a:rect l="l" t="t" r="r" b="b"/>
              <a:pathLst>
                <a:path w="6019800" h="574675">
                  <a:moveTo>
                    <a:pt x="6019800" y="287274"/>
                  </a:moveTo>
                  <a:lnTo>
                    <a:pt x="5876163" y="0"/>
                  </a:lnTo>
                  <a:lnTo>
                    <a:pt x="5736336" y="0"/>
                  </a:lnTo>
                  <a:lnTo>
                    <a:pt x="5273421" y="0"/>
                  </a:lnTo>
                  <a:lnTo>
                    <a:pt x="0" y="0"/>
                  </a:lnTo>
                  <a:lnTo>
                    <a:pt x="0" y="574548"/>
                  </a:lnTo>
                  <a:lnTo>
                    <a:pt x="5273421" y="574548"/>
                  </a:lnTo>
                  <a:lnTo>
                    <a:pt x="5736336" y="574548"/>
                  </a:lnTo>
                  <a:lnTo>
                    <a:pt x="5876163" y="574548"/>
                  </a:lnTo>
                  <a:lnTo>
                    <a:pt x="6019800" y="287274"/>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sp>
          <p:nvSpPr>
            <p:cNvPr id="28" name="object 7"/>
            <p:cNvSpPr/>
            <p:nvPr/>
          </p:nvSpPr>
          <p:spPr>
            <a:xfrm>
              <a:off x="813493" y="3947421"/>
              <a:ext cx="7474386" cy="1116830"/>
            </a:xfrm>
            <a:custGeom>
              <a:avLst/>
              <a:gdLst/>
              <a:ahLst/>
              <a:cxnLst/>
              <a:rect l="l" t="t" r="r" b="b"/>
              <a:pathLst>
                <a:path w="6012180" h="762000">
                  <a:moveTo>
                    <a:pt x="6012180" y="385572"/>
                  </a:moveTo>
                  <a:lnTo>
                    <a:pt x="5853303" y="9144"/>
                  </a:lnTo>
                  <a:lnTo>
                    <a:pt x="5663184" y="9144"/>
                  </a:lnTo>
                  <a:lnTo>
                    <a:pt x="5663184" y="0"/>
                  </a:lnTo>
                  <a:lnTo>
                    <a:pt x="0" y="0"/>
                  </a:lnTo>
                  <a:lnTo>
                    <a:pt x="0" y="762000"/>
                  </a:lnTo>
                  <a:lnTo>
                    <a:pt x="5535549" y="762000"/>
                  </a:lnTo>
                  <a:lnTo>
                    <a:pt x="5663184" y="762000"/>
                  </a:lnTo>
                  <a:lnTo>
                    <a:pt x="5853303" y="762000"/>
                  </a:lnTo>
                  <a:lnTo>
                    <a:pt x="6012180" y="385572"/>
                  </a:lnTo>
                  <a:close/>
                </a:path>
              </a:pathLst>
            </a:custGeom>
            <a:solidFill>
              <a:schemeClr val="bg1">
                <a:lumMod val="95000"/>
              </a:schemeClr>
            </a:solidFill>
          </p:spPr>
          <p:txBody>
            <a:bodyPr wrap="square" lIns="0" tIns="0" rIns="0" bIns="0" rtlCol="0"/>
            <a:lstStyle/>
            <a:p>
              <a:endParaRPr sz="2000" b="1">
                <a:latin typeface="Cambria" panose="02040503050406030204" pitchFamily="18" charset="0"/>
                <a:ea typeface="Cambria" panose="02040503050406030204" pitchFamily="18" charset="0"/>
              </a:endParaRPr>
            </a:p>
          </p:txBody>
        </p:sp>
      </p:grpSp>
      <p:sp>
        <p:nvSpPr>
          <p:cNvPr id="30" name="object 13">
            <a:extLst>
              <a:ext uri="{FF2B5EF4-FFF2-40B4-BE49-F238E27FC236}">
                <a16:creationId xmlns:a16="http://schemas.microsoft.com/office/drawing/2014/main" id="{06EA452C-BCC9-735B-F283-4073D2679528}"/>
              </a:ext>
            </a:extLst>
          </p:cNvPr>
          <p:cNvSpPr txBox="1"/>
          <p:nvPr/>
        </p:nvSpPr>
        <p:spPr>
          <a:xfrm>
            <a:off x="3136812" y="3812843"/>
            <a:ext cx="6737088" cy="402354"/>
          </a:xfrm>
          <a:prstGeom prst="rect">
            <a:avLst/>
          </a:prstGeom>
        </p:spPr>
        <p:txBody>
          <a:bodyPr vert="horz" wrap="square" lIns="0" tIns="0" rIns="0" bIns="0" rtlCol="0">
            <a:spAutoFit/>
          </a:bodyPr>
          <a:lstStyle/>
          <a:p>
            <a:pPr marR="7620">
              <a:lnSpc>
                <a:spcPct val="120000"/>
              </a:lnSpc>
              <a:spcAft>
                <a:spcPts val="900"/>
              </a:spcAft>
            </a:pPr>
            <a:r>
              <a:rPr lang="en-US" sz="2400" spc="-23" dirty="0">
                <a:latin typeface="Cambria" panose="02040503050406030204" pitchFamily="18" charset="0"/>
                <a:ea typeface="Cambria" panose="02040503050406030204" pitchFamily="18" charset="0"/>
                <a:cs typeface="Calibri"/>
              </a:rPr>
              <a:t>Product introduced by the end of FY 2025</a:t>
            </a:r>
          </a:p>
        </p:txBody>
      </p:sp>
      <p:pic>
        <p:nvPicPr>
          <p:cNvPr id="31" name="Picture 2" descr="https://www.shutterstock.com/image-vector/rebar-concrete-construction-icon-design-260nw-2402822955.jpg"/>
          <p:cNvPicPr>
            <a:picLocks noChangeAspect="1" noChangeArrowheads="1"/>
          </p:cNvPicPr>
          <p:nvPr/>
        </p:nvPicPr>
        <p:blipFill rotWithShape="1">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b="35556"/>
          <a:stretch/>
        </p:blipFill>
        <p:spPr bwMode="auto">
          <a:xfrm>
            <a:off x="2690895" y="1653440"/>
            <a:ext cx="2553117" cy="177189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386159" y="2211478"/>
            <a:ext cx="2133600" cy="1077218"/>
          </a:xfrm>
          <a:prstGeom prst="rect">
            <a:avLst/>
          </a:prstGeom>
          <a:noFill/>
        </p:spPr>
        <p:txBody>
          <a:bodyPr wrap="square" rtlCol="0">
            <a:spAutoFit/>
          </a:bodyPr>
          <a:lstStyle/>
          <a:p>
            <a:pPr algn="ctr">
              <a:spcAft>
                <a:spcPts val="600"/>
              </a:spcAft>
            </a:pPr>
            <a:r>
              <a:rPr lang="en-US" sz="3200" b="1" dirty="0">
                <a:solidFill>
                  <a:srgbClr val="EF7F19"/>
                </a:solidFill>
                <a:latin typeface="Cambria" panose="02040503050406030204" pitchFamily="18" charset="0"/>
                <a:ea typeface="Cambria" panose="02040503050406030204" pitchFamily="18" charset="0"/>
                <a:cs typeface="Lucida Sans Unicode" panose="020B0602030504020204" pitchFamily="34" charset="0"/>
              </a:rPr>
              <a:t>FRP Rebar</a:t>
            </a:r>
          </a:p>
        </p:txBody>
      </p:sp>
      <p:sp>
        <p:nvSpPr>
          <p:cNvPr id="5" name="Rectangle 4"/>
          <p:cNvSpPr/>
          <p:nvPr/>
        </p:nvSpPr>
        <p:spPr>
          <a:xfrm>
            <a:off x="517652" y="3779555"/>
            <a:ext cx="2081980" cy="584775"/>
          </a:xfrm>
          <a:prstGeom prst="rect">
            <a:avLst/>
          </a:prstGeom>
        </p:spPr>
        <p:txBody>
          <a:bodyPr wrap="none">
            <a:spAutoFit/>
          </a:bodyPr>
          <a:lstStyle/>
          <a:p>
            <a:r>
              <a:rPr lang="en-US" sz="3200" b="1" spc="-23" dirty="0">
                <a:solidFill>
                  <a:srgbClr val="843F06"/>
                </a:solidFill>
                <a:latin typeface="Cambria" panose="02040503050406030204" pitchFamily="18" charset="0"/>
                <a:ea typeface="Cambria" panose="02040503050406030204" pitchFamily="18" charset="0"/>
                <a:cs typeface="Calibri"/>
              </a:rPr>
              <a:t>Timeline- </a:t>
            </a:r>
            <a:endParaRPr lang="en-IN" sz="3200" dirty="0">
              <a:solidFill>
                <a:srgbClr val="843F06"/>
              </a:solidFill>
            </a:endParaRPr>
          </a:p>
        </p:txBody>
      </p:sp>
      <p:sp>
        <p:nvSpPr>
          <p:cNvPr id="41" name="Rectangle 40"/>
          <p:cNvSpPr/>
          <p:nvPr/>
        </p:nvSpPr>
        <p:spPr>
          <a:xfrm>
            <a:off x="548575" y="5052132"/>
            <a:ext cx="2205668" cy="584775"/>
          </a:xfrm>
          <a:prstGeom prst="rect">
            <a:avLst/>
          </a:prstGeom>
        </p:spPr>
        <p:txBody>
          <a:bodyPr wrap="none">
            <a:spAutoFit/>
          </a:bodyPr>
          <a:lstStyle/>
          <a:p>
            <a:r>
              <a:rPr lang="en-US" sz="3200" b="1" spc="-23" dirty="0">
                <a:solidFill>
                  <a:srgbClr val="843F06"/>
                </a:solidFill>
                <a:latin typeface="Cambria" panose="02040503050406030204" pitchFamily="18" charset="0"/>
                <a:ea typeface="Cambria" panose="02040503050406030204" pitchFamily="18" charset="0"/>
                <a:cs typeface="Calibri"/>
              </a:rPr>
              <a:t>Use Cases- </a:t>
            </a:r>
            <a:endParaRPr lang="en-IN" sz="3200" dirty="0">
              <a:solidFill>
                <a:srgbClr val="843F06"/>
              </a:solidFill>
            </a:endParaRPr>
          </a:p>
        </p:txBody>
      </p:sp>
      <p:sp>
        <p:nvSpPr>
          <p:cNvPr id="42" name="Rectangle 41"/>
          <p:cNvSpPr/>
          <p:nvPr/>
        </p:nvSpPr>
        <p:spPr>
          <a:xfrm>
            <a:off x="504982" y="6252809"/>
            <a:ext cx="2355517" cy="584775"/>
          </a:xfrm>
          <a:prstGeom prst="rect">
            <a:avLst/>
          </a:prstGeom>
        </p:spPr>
        <p:txBody>
          <a:bodyPr wrap="none">
            <a:spAutoFit/>
          </a:bodyPr>
          <a:lstStyle/>
          <a:p>
            <a:r>
              <a:rPr lang="en-US" sz="3200" b="1" spc="-23">
                <a:solidFill>
                  <a:srgbClr val="843F06"/>
                </a:solidFill>
                <a:latin typeface="Cambria" panose="02040503050406030204" pitchFamily="18" charset="0"/>
                <a:ea typeface="Cambria" panose="02040503050406030204" pitchFamily="18" charset="0"/>
                <a:cs typeface="Calibri"/>
              </a:rPr>
              <a:t>Advantage- </a:t>
            </a:r>
            <a:endParaRPr lang="en-IN" sz="3200">
              <a:solidFill>
                <a:srgbClr val="843F06"/>
              </a:solidFill>
            </a:endParaRPr>
          </a:p>
        </p:txBody>
      </p:sp>
      <p:sp>
        <p:nvSpPr>
          <p:cNvPr id="43" name="Rectangle 42"/>
          <p:cNvSpPr/>
          <p:nvPr/>
        </p:nvSpPr>
        <p:spPr>
          <a:xfrm>
            <a:off x="548575" y="7308348"/>
            <a:ext cx="2205668" cy="1077218"/>
          </a:xfrm>
          <a:prstGeom prst="rect">
            <a:avLst/>
          </a:prstGeom>
        </p:spPr>
        <p:txBody>
          <a:bodyPr wrap="square">
            <a:spAutoFit/>
          </a:bodyPr>
          <a:lstStyle/>
          <a:p>
            <a:r>
              <a:rPr lang="en-US" sz="3200" b="1" spc="-23" dirty="0">
                <a:solidFill>
                  <a:srgbClr val="843F06"/>
                </a:solidFill>
                <a:latin typeface="Cambria" panose="02040503050406030204" pitchFamily="18" charset="0"/>
                <a:ea typeface="Cambria" panose="02040503050406030204" pitchFamily="18" charset="0"/>
                <a:cs typeface="Calibri"/>
              </a:rPr>
              <a:t>Projected CAPEX-</a:t>
            </a:r>
            <a:endParaRPr lang="en-IN" sz="3200" dirty="0">
              <a:solidFill>
                <a:srgbClr val="843F06"/>
              </a:solidFill>
            </a:endParaRPr>
          </a:p>
        </p:txBody>
      </p:sp>
      <p:sp>
        <p:nvSpPr>
          <p:cNvPr id="46" name="object 13">
            <a:extLst>
              <a:ext uri="{FF2B5EF4-FFF2-40B4-BE49-F238E27FC236}">
                <a16:creationId xmlns:a16="http://schemas.microsoft.com/office/drawing/2014/main" id="{06EA452C-BCC9-735B-F283-4073D2679528}"/>
              </a:ext>
            </a:extLst>
          </p:cNvPr>
          <p:cNvSpPr txBox="1"/>
          <p:nvPr/>
        </p:nvSpPr>
        <p:spPr>
          <a:xfrm>
            <a:off x="3168674" y="7326131"/>
            <a:ext cx="13479991" cy="960969"/>
          </a:xfrm>
          <a:prstGeom prst="rect">
            <a:avLst/>
          </a:prstGeom>
        </p:spPr>
        <p:txBody>
          <a:bodyPr vert="horz" wrap="square" lIns="0" tIns="0" rIns="0" bIns="0" rtlCol="0">
            <a:spAutoFit/>
          </a:bodyPr>
          <a:lstStyle/>
          <a:p>
            <a:pPr marR="7620" algn="ctr">
              <a:lnSpc>
                <a:spcPct val="120000"/>
              </a:lnSpc>
              <a:spcAft>
                <a:spcPts val="900"/>
              </a:spcAft>
            </a:pPr>
            <a:r>
              <a:rPr lang="en-US" sz="2400" b="1" spc="-23" dirty="0">
                <a:solidFill>
                  <a:srgbClr val="E46C0A"/>
                </a:solidFill>
                <a:latin typeface="Cambria" panose="02040503050406030204" pitchFamily="18" charset="0"/>
                <a:ea typeface="Cambria" panose="02040503050406030204" pitchFamily="18" charset="0"/>
                <a:cs typeface="Calibri"/>
              </a:rPr>
              <a:t>CAPEX of Rs 27 Crores from net proceeds of IPO</a:t>
            </a:r>
          </a:p>
          <a:p>
            <a:pPr marR="7620" algn="ctr">
              <a:lnSpc>
                <a:spcPct val="120000"/>
              </a:lnSpc>
              <a:spcAft>
                <a:spcPts val="900"/>
              </a:spcAft>
            </a:pPr>
            <a:r>
              <a:rPr lang="en-US" sz="2400" b="1" spc="-23" dirty="0">
                <a:solidFill>
                  <a:srgbClr val="E46C0A"/>
                </a:solidFill>
                <a:latin typeface="Cambria" panose="02040503050406030204" pitchFamily="18" charset="0"/>
                <a:ea typeface="Cambria" panose="02040503050406030204" pitchFamily="18" charset="0"/>
                <a:cs typeface="Calibri"/>
              </a:rPr>
              <a:t>[Including Infrastructure]</a:t>
            </a:r>
          </a:p>
        </p:txBody>
      </p:sp>
      <p:sp>
        <p:nvSpPr>
          <p:cNvPr id="48" name="object 13">
            <a:extLst>
              <a:ext uri="{FF2B5EF4-FFF2-40B4-BE49-F238E27FC236}">
                <a16:creationId xmlns:a16="http://schemas.microsoft.com/office/drawing/2014/main" id="{06EA452C-BCC9-735B-F283-4073D2679528}"/>
              </a:ext>
            </a:extLst>
          </p:cNvPr>
          <p:cNvSpPr txBox="1"/>
          <p:nvPr/>
        </p:nvSpPr>
        <p:spPr>
          <a:xfrm>
            <a:off x="3136812" y="5074492"/>
            <a:ext cx="6161011" cy="443198"/>
          </a:xfrm>
          <a:prstGeom prst="rect">
            <a:avLst/>
          </a:prstGeom>
        </p:spPr>
        <p:txBody>
          <a:bodyPr vert="horz" wrap="square" lIns="0" tIns="0" rIns="0" bIns="0" rtlCol="0">
            <a:spAutoFit/>
          </a:bodyPr>
          <a:lstStyle/>
          <a:p>
            <a:pPr marR="7620">
              <a:lnSpc>
                <a:spcPct val="120000"/>
              </a:lnSpc>
              <a:spcAft>
                <a:spcPts val="900"/>
              </a:spcAft>
            </a:pPr>
            <a:r>
              <a:rPr lang="en-US" sz="2400" spc="-23" dirty="0">
                <a:latin typeface="Cambria" panose="02040503050406030204" pitchFamily="18" charset="0"/>
                <a:ea typeface="Cambria" panose="02040503050406030204" pitchFamily="18" charset="0"/>
                <a:cs typeface="Calibri"/>
              </a:rPr>
              <a:t>Approved by material quality check department</a:t>
            </a:r>
            <a:endParaRPr lang="en-US" sz="2400" spc="-23" dirty="0">
              <a:solidFill>
                <a:srgbClr val="FF0000"/>
              </a:solidFill>
              <a:latin typeface="Cambria" panose="02040503050406030204" pitchFamily="18" charset="0"/>
              <a:ea typeface="Cambria" panose="02040503050406030204" pitchFamily="18" charset="0"/>
              <a:cs typeface="Calibri"/>
            </a:endParaRPr>
          </a:p>
        </p:txBody>
      </p:sp>
      <p:sp>
        <p:nvSpPr>
          <p:cNvPr id="49" name="object 13">
            <a:extLst>
              <a:ext uri="{FF2B5EF4-FFF2-40B4-BE49-F238E27FC236}">
                <a16:creationId xmlns:a16="http://schemas.microsoft.com/office/drawing/2014/main" id="{06EA452C-BCC9-735B-F283-4073D2679528}"/>
              </a:ext>
            </a:extLst>
          </p:cNvPr>
          <p:cNvSpPr txBox="1"/>
          <p:nvPr/>
        </p:nvSpPr>
        <p:spPr>
          <a:xfrm>
            <a:off x="3168674" y="6120374"/>
            <a:ext cx="5742740" cy="1445011"/>
          </a:xfrm>
          <a:prstGeom prst="rect">
            <a:avLst/>
          </a:prstGeom>
        </p:spPr>
        <p:txBody>
          <a:bodyPr vert="horz" wrap="square" lIns="0" tIns="0" rIns="0" bIns="0" rtlCol="0">
            <a:spAutoFit/>
          </a:bodyPr>
          <a:lstStyle/>
          <a:p>
            <a:pPr marR="7620">
              <a:lnSpc>
                <a:spcPct val="120000"/>
              </a:lnSpc>
              <a:spcAft>
                <a:spcPts val="900"/>
              </a:spcAft>
            </a:pPr>
            <a:r>
              <a:rPr lang="en-US" sz="2400" spc="-23" dirty="0">
                <a:latin typeface="Cambria" panose="02040503050406030204" pitchFamily="18" charset="0"/>
                <a:ea typeface="Cambria" panose="02040503050406030204" pitchFamily="18" charset="0"/>
                <a:cs typeface="Calibri"/>
              </a:rPr>
              <a:t>4x lighter than rebar , Price 140-145/kg (cheaper than steel rebar)</a:t>
            </a:r>
          </a:p>
          <a:p>
            <a:pPr marR="7620">
              <a:lnSpc>
                <a:spcPct val="120000"/>
              </a:lnSpc>
              <a:spcAft>
                <a:spcPts val="900"/>
              </a:spcAft>
            </a:pPr>
            <a:endParaRPr lang="en-US" sz="2400" spc="-23" dirty="0">
              <a:latin typeface="Cambria" panose="02040503050406030204" pitchFamily="18" charset="0"/>
              <a:ea typeface="Cambria" panose="02040503050406030204" pitchFamily="18" charset="0"/>
              <a:cs typeface="Calibri"/>
            </a:endParaRPr>
          </a:p>
        </p:txBody>
      </p:sp>
      <p:sp>
        <p:nvSpPr>
          <p:cNvPr id="7" name="object 13">
            <a:extLst>
              <a:ext uri="{FF2B5EF4-FFF2-40B4-BE49-F238E27FC236}">
                <a16:creationId xmlns:a16="http://schemas.microsoft.com/office/drawing/2014/main" id="{AEF15A9E-445D-1414-65D9-06AEB5C86B45}"/>
              </a:ext>
            </a:extLst>
          </p:cNvPr>
          <p:cNvSpPr txBox="1"/>
          <p:nvPr/>
        </p:nvSpPr>
        <p:spPr>
          <a:xfrm>
            <a:off x="11195300" y="3882217"/>
            <a:ext cx="6705226" cy="443198"/>
          </a:xfrm>
          <a:prstGeom prst="rect">
            <a:avLst/>
          </a:prstGeom>
        </p:spPr>
        <p:txBody>
          <a:bodyPr vert="horz" wrap="square" lIns="0" tIns="0" rIns="0" bIns="0" rtlCol="0">
            <a:spAutoFit/>
          </a:bodyPr>
          <a:lstStyle/>
          <a:p>
            <a:pPr marR="7620">
              <a:lnSpc>
                <a:spcPct val="120000"/>
              </a:lnSpc>
              <a:spcAft>
                <a:spcPts val="900"/>
              </a:spcAft>
            </a:pPr>
            <a:r>
              <a:rPr lang="en-US" sz="2400" spc="-23" dirty="0">
                <a:latin typeface="Cambria" panose="02040503050406030204" pitchFamily="18" charset="0"/>
                <a:ea typeface="Cambria" panose="02040503050406030204" pitchFamily="18" charset="0"/>
                <a:cs typeface="Calibri"/>
              </a:rPr>
              <a:t>Product introduced by mid of FY2026</a:t>
            </a:r>
          </a:p>
        </p:txBody>
      </p:sp>
      <p:pic>
        <p:nvPicPr>
          <p:cNvPr id="9" name="Picture 4" descr="https://www.shutterstock.com/image-vector/nano-materials-nanostructure-vector-line-600nw-1421165702.jpg">
            <a:extLst>
              <a:ext uri="{FF2B5EF4-FFF2-40B4-BE49-F238E27FC236}">
                <a16:creationId xmlns:a16="http://schemas.microsoft.com/office/drawing/2014/main" id="{3E0D0EA2-F899-7481-4F58-91E9C10DBA76}"/>
              </a:ext>
            </a:extLst>
          </p:cNvPr>
          <p:cNvPicPr>
            <a:picLocks noChangeAspect="1" noChangeArrowheads="1"/>
          </p:cNvPicPr>
          <p:nvPr/>
        </p:nvPicPr>
        <p:blipFill>
          <a:blip r:embed="rId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10729401" y="1678565"/>
            <a:ext cx="2184729" cy="21847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EAC887-2CD5-0BD2-BAB0-4F0BE61E6601}"/>
              </a:ext>
            </a:extLst>
          </p:cNvPr>
          <p:cNvSpPr txBox="1"/>
          <p:nvPr/>
        </p:nvSpPr>
        <p:spPr>
          <a:xfrm>
            <a:off x="12379967" y="2206984"/>
            <a:ext cx="3043748" cy="1077218"/>
          </a:xfrm>
          <a:prstGeom prst="rect">
            <a:avLst/>
          </a:prstGeom>
          <a:noFill/>
        </p:spPr>
        <p:txBody>
          <a:bodyPr wrap="square" rtlCol="0">
            <a:spAutoFit/>
          </a:bodyPr>
          <a:lstStyle/>
          <a:p>
            <a:pPr algn="ctr">
              <a:spcAft>
                <a:spcPts val="600"/>
              </a:spcAft>
            </a:pPr>
            <a:r>
              <a:rPr lang="en-US" sz="3200" b="1" dirty="0">
                <a:solidFill>
                  <a:srgbClr val="EF7F19"/>
                </a:solidFill>
                <a:latin typeface="Cambria" panose="02040503050406030204" pitchFamily="18" charset="0"/>
                <a:ea typeface="Cambria" panose="02040503050406030204" pitchFamily="18" charset="0"/>
                <a:cs typeface="Lucida Sans Unicode" panose="020B0602030504020204" pitchFamily="34" charset="0"/>
              </a:rPr>
              <a:t>Carbon Fiber Products</a:t>
            </a:r>
          </a:p>
        </p:txBody>
      </p:sp>
      <p:sp>
        <p:nvSpPr>
          <p:cNvPr id="12" name="object 13">
            <a:extLst>
              <a:ext uri="{FF2B5EF4-FFF2-40B4-BE49-F238E27FC236}">
                <a16:creationId xmlns:a16="http://schemas.microsoft.com/office/drawing/2014/main" id="{67A6B475-8B7A-D4C1-DDA6-D3EE097DA50D}"/>
              </a:ext>
            </a:extLst>
          </p:cNvPr>
          <p:cNvSpPr txBox="1"/>
          <p:nvPr/>
        </p:nvSpPr>
        <p:spPr>
          <a:xfrm>
            <a:off x="11195300" y="5135196"/>
            <a:ext cx="6705226" cy="1001813"/>
          </a:xfrm>
          <a:prstGeom prst="rect">
            <a:avLst/>
          </a:prstGeom>
        </p:spPr>
        <p:txBody>
          <a:bodyPr vert="horz" wrap="square" lIns="0" tIns="0" rIns="0" bIns="0" rtlCol="0">
            <a:spAutoFit/>
          </a:bodyPr>
          <a:lstStyle/>
          <a:p>
            <a:pPr marR="7620">
              <a:lnSpc>
                <a:spcPct val="120000"/>
              </a:lnSpc>
              <a:spcAft>
                <a:spcPts val="900"/>
              </a:spcAft>
            </a:pPr>
            <a:r>
              <a:rPr lang="en-US" sz="2400" spc="-23">
                <a:latin typeface="Cambria" panose="02040503050406030204" pitchFamily="18" charset="0"/>
                <a:ea typeface="Cambria" panose="02040503050406030204" pitchFamily="18" charset="0"/>
                <a:cs typeface="Calibri"/>
              </a:rPr>
              <a:t>Auto/Railways, Custom Parts, Windmills Parts</a:t>
            </a:r>
          </a:p>
          <a:p>
            <a:pPr marR="7620">
              <a:lnSpc>
                <a:spcPct val="120000"/>
              </a:lnSpc>
              <a:spcAft>
                <a:spcPts val="900"/>
              </a:spcAft>
            </a:pPr>
            <a:endParaRPr lang="en-US" sz="2400" spc="-23">
              <a:latin typeface="Cambria" panose="02040503050406030204" pitchFamily="18" charset="0"/>
              <a:ea typeface="Cambria" panose="02040503050406030204" pitchFamily="18" charset="0"/>
              <a:cs typeface="Calibri"/>
            </a:endParaRPr>
          </a:p>
        </p:txBody>
      </p:sp>
      <p:sp>
        <p:nvSpPr>
          <p:cNvPr id="13" name="object 13">
            <a:extLst>
              <a:ext uri="{FF2B5EF4-FFF2-40B4-BE49-F238E27FC236}">
                <a16:creationId xmlns:a16="http://schemas.microsoft.com/office/drawing/2014/main" id="{EC02BB35-BBD4-60D5-ABB7-8E2776027162}"/>
              </a:ext>
            </a:extLst>
          </p:cNvPr>
          <p:cNvSpPr txBox="1"/>
          <p:nvPr/>
        </p:nvSpPr>
        <p:spPr>
          <a:xfrm>
            <a:off x="11195300" y="6171859"/>
            <a:ext cx="6705226" cy="886397"/>
          </a:xfrm>
          <a:prstGeom prst="rect">
            <a:avLst/>
          </a:prstGeom>
        </p:spPr>
        <p:txBody>
          <a:bodyPr vert="horz" wrap="square" lIns="0" tIns="0" rIns="0" bIns="0" rtlCol="0">
            <a:spAutoFit/>
          </a:bodyPr>
          <a:lstStyle/>
          <a:p>
            <a:pPr marR="7620">
              <a:lnSpc>
                <a:spcPct val="120000"/>
              </a:lnSpc>
              <a:spcAft>
                <a:spcPts val="900"/>
              </a:spcAft>
            </a:pPr>
            <a:r>
              <a:rPr lang="en-US" sz="2400" spc="-23" dirty="0">
                <a:latin typeface="Cambria" panose="02040503050406030204" pitchFamily="18" charset="0"/>
                <a:ea typeface="Cambria" panose="02040503050406030204" pitchFamily="18" charset="0"/>
                <a:cs typeface="Calibri"/>
              </a:rPr>
              <a:t>Can increase diameter across pole , High Strength, Corrosion Resistance and Enhanced Performance </a:t>
            </a:r>
          </a:p>
        </p:txBody>
      </p:sp>
      <p:sp>
        <p:nvSpPr>
          <p:cNvPr id="26" name="Footer Placeholder 4">
            <a:extLst>
              <a:ext uri="{FF2B5EF4-FFF2-40B4-BE49-F238E27FC236}">
                <a16:creationId xmlns:a16="http://schemas.microsoft.com/office/drawing/2014/main" id="{F5F7E780-2302-A426-276F-09FF0A333C20}"/>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943352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solidFill>
                  <a:srgbClr val="262626"/>
                </a:solidFill>
                <a:latin typeface="Cambria" panose="02040503050406030204" pitchFamily="18" charset="0"/>
                <a:ea typeface="Cambria" panose="02040503050406030204" pitchFamily="18" charset="0"/>
                <a:cs typeface="Segoe UI" panose="020B0502040204020203" pitchFamily="34" charset="0"/>
              </a:rPr>
              <a:t>Competitive products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for exports</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24</a:t>
            </a:fld>
            <a:endParaRPr lang="en-US">
              <a:latin typeface="Cambria" panose="02040503050406030204" pitchFamily="18" charset="0"/>
              <a:ea typeface="Cambria" panose="02040503050406030204" pitchFamily="18" charset="0"/>
            </a:endParaRPr>
          </a:p>
        </p:txBody>
      </p:sp>
      <p:sp>
        <p:nvSpPr>
          <p:cNvPr id="6" name="Rectangle 5"/>
          <p:cNvSpPr/>
          <p:nvPr/>
        </p:nvSpPr>
        <p:spPr>
          <a:xfrm>
            <a:off x="2480431" y="1598688"/>
            <a:ext cx="7557364" cy="1538883"/>
          </a:xfrm>
          <a:prstGeom prst="rect">
            <a:avLst/>
          </a:prstGeom>
        </p:spPr>
        <p:txBody>
          <a:bodyPr wrap="square">
            <a:spAutoFit/>
          </a:bodyPr>
          <a:lstStyle/>
          <a:p>
            <a:pPr algn="ctr">
              <a:spcAft>
                <a:spcPts val="600"/>
              </a:spcAft>
            </a:pPr>
            <a:r>
              <a:rPr lang="en-US" sz="2800" b="1" dirty="0">
                <a:latin typeface="Cambria" panose="02040503050406030204" pitchFamily="18" charset="0"/>
                <a:ea typeface="Cambria" panose="02040503050406030204" pitchFamily="18" charset="0"/>
                <a:cs typeface="Lucida Sans Unicode" panose="020B0602030504020204" pitchFamily="34" charset="0"/>
              </a:rPr>
              <a:t>Revenue from Domestic and Exports (in Cr) </a:t>
            </a:r>
          </a:p>
          <a:p>
            <a:pPr marL="285750" indent="-285750" algn="ctr">
              <a:spcAft>
                <a:spcPts val="600"/>
              </a:spcAft>
              <a:buFont typeface="Wingdings" panose="05000000000000000000" pitchFamily="2" charset="2"/>
              <a:buChar char="§"/>
            </a:pPr>
            <a:endParaRPr lang="en-US" sz="2800" b="1" dirty="0">
              <a:latin typeface="Cambria" panose="02040503050406030204" pitchFamily="18" charset="0"/>
              <a:ea typeface="Cambria" panose="02040503050406030204" pitchFamily="18" charset="0"/>
              <a:cs typeface="Lucida Sans Unicode" panose="020B0602030504020204" pitchFamily="34" charset="0"/>
            </a:endParaRPr>
          </a:p>
          <a:p>
            <a:pPr marL="285750" indent="-285750" algn="ctr">
              <a:spcAft>
                <a:spcPts val="600"/>
              </a:spcAft>
              <a:buFont typeface="Wingdings" panose="05000000000000000000" pitchFamily="2" charset="2"/>
              <a:buChar char="§"/>
            </a:pPr>
            <a:endParaRPr lang="en-US" sz="2800" b="1" dirty="0">
              <a:latin typeface="Cambria" panose="02040503050406030204" pitchFamily="18" charset="0"/>
              <a:ea typeface="Cambria" panose="02040503050406030204" pitchFamily="18" charset="0"/>
              <a:cs typeface="Lucida Sans Unicode" panose="020B0602030504020204" pitchFamily="34" charset="0"/>
            </a:endParaRPr>
          </a:p>
        </p:txBody>
      </p:sp>
      <p:graphicFrame>
        <p:nvGraphicFramePr>
          <p:cNvPr id="5" name="Chart 4"/>
          <p:cNvGraphicFramePr/>
          <p:nvPr>
            <p:extLst>
              <p:ext uri="{D42A27DB-BD31-4B8C-83A1-F6EECF244321}">
                <p14:modId xmlns:p14="http://schemas.microsoft.com/office/powerpoint/2010/main" val="3805641954"/>
              </p:ext>
            </p:extLst>
          </p:nvPr>
        </p:nvGraphicFramePr>
        <p:xfrm>
          <a:off x="365760" y="1971040"/>
          <a:ext cx="11506200" cy="70739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26BBC640-8401-4A07-9BBC-C6C0E2AF77AD}"/>
              </a:ext>
            </a:extLst>
          </p:cNvPr>
          <p:cNvSpPr/>
          <p:nvPr/>
        </p:nvSpPr>
        <p:spPr>
          <a:xfrm>
            <a:off x="12025320" y="2063209"/>
            <a:ext cx="5653080" cy="6368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US" sz="2800" b="1">
              <a:solidFill>
                <a:schemeClr val="bg1"/>
              </a:solidFill>
              <a:latin typeface="Cambria" panose="02040503050406030204" pitchFamily="18" charset="0"/>
              <a:ea typeface="Cambria" panose="02040503050406030204" pitchFamily="18" charset="0"/>
              <a:cs typeface="Segoe UI" panose="020B0502040204020203" pitchFamily="34" charset="0"/>
            </a:endParaRPr>
          </a:p>
          <a:p>
            <a:br>
              <a:rPr lang="en-US" sz="1200" b="1">
                <a:solidFill>
                  <a:schemeClr val="bg1"/>
                </a:solidFill>
                <a:latin typeface="Cambria" panose="02040503050406030204" pitchFamily="18" charset="0"/>
                <a:ea typeface="Cambria" panose="02040503050406030204" pitchFamily="18" charset="0"/>
                <a:cs typeface="Segoe UI" panose="020B0502040204020203" pitchFamily="34" charset="0"/>
              </a:rPr>
            </a:br>
            <a:endParaRPr lang="en-US" sz="1200" b="1">
              <a:solidFill>
                <a:schemeClr val="bg1"/>
              </a:solidFill>
              <a:latin typeface="Cambria" panose="02040503050406030204" pitchFamily="18" charset="0"/>
              <a:ea typeface="Cambria" panose="02040503050406030204" pitchFamily="18" charset="0"/>
              <a:cs typeface="Segoe UI" panose="020B0502040204020203" pitchFamily="34" charset="0"/>
            </a:endParaRPr>
          </a:p>
        </p:txBody>
      </p:sp>
      <p:sp>
        <p:nvSpPr>
          <p:cNvPr id="13" name="Rectangle 12"/>
          <p:cNvSpPr/>
          <p:nvPr/>
        </p:nvSpPr>
        <p:spPr>
          <a:xfrm>
            <a:off x="12753985" y="2463514"/>
            <a:ext cx="4348150" cy="5262979"/>
          </a:xfrm>
          <a:prstGeom prst="rect">
            <a:avLst/>
          </a:prstGeom>
        </p:spPr>
        <p:txBody>
          <a:bodyPr wrap="square">
            <a:spAutoFit/>
          </a:bodyPr>
          <a:lstStyle/>
          <a:p>
            <a:pPr>
              <a:spcAft>
                <a:spcPts val="1200"/>
              </a:spcAft>
            </a:pPr>
            <a:r>
              <a:rPr lang="en-IN" sz="2800" b="0" i="0" u="none" strike="noStrike" dirty="0">
                <a:solidFill>
                  <a:srgbClr val="000000"/>
                </a:solidFill>
                <a:effectLst/>
                <a:latin typeface="Avenir Next LT Pro" panose="020B0504020202020204" pitchFamily="34" charset="77"/>
              </a:rPr>
              <a:t>At the close of FY 2024, the company generated approximately 82.7%, 85.8%, 90.7%, and 85.8% of its total revenue from sales in its top five markets: India, USA, Australia, UK, and Qatar over the last 4 years. Currently, the company sells its products in over 30 countries worldwide.</a:t>
            </a:r>
            <a:endParaRPr lang="en-US" sz="2800" dirty="0">
              <a:highlight>
                <a:srgbClr val="FFFF00"/>
              </a:highlight>
              <a:latin typeface="Avenir Next LT Pro" panose="020B0504020202020204" pitchFamily="34" charset="77"/>
              <a:ea typeface="Cambria" panose="02040503050406030204" pitchFamily="18" charset="0"/>
              <a:cs typeface="Lucida Sans Unicode" panose="020B0602030504020204" pitchFamily="34" charset="0"/>
            </a:endParaRPr>
          </a:p>
        </p:txBody>
      </p:sp>
      <p:sp>
        <p:nvSpPr>
          <p:cNvPr id="9" name="Footer Placeholder 4">
            <a:extLst>
              <a:ext uri="{FF2B5EF4-FFF2-40B4-BE49-F238E27FC236}">
                <a16:creationId xmlns:a16="http://schemas.microsoft.com/office/drawing/2014/main" id="{CB98EAF1-B6BC-FC45-9334-0AFA178438B8}"/>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2601034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solidFill>
                  <a:srgbClr val="262626"/>
                </a:solidFill>
                <a:latin typeface="Cambria" panose="02040503050406030204" pitchFamily="18" charset="0"/>
                <a:ea typeface="Cambria" panose="02040503050406030204" pitchFamily="18" charset="0"/>
                <a:cs typeface="Segoe UI" panose="020B0502040204020203" pitchFamily="34" charset="0"/>
              </a:rPr>
              <a:t>strong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future growth</a:t>
            </a: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25</a:t>
            </a:fld>
            <a:endParaRPr lang="en-US">
              <a:latin typeface="Cambria" panose="02040503050406030204" pitchFamily="18" charset="0"/>
              <a:ea typeface="Cambria" panose="02040503050406030204" pitchFamily="18" charset="0"/>
            </a:endParaRPr>
          </a:p>
        </p:txBody>
      </p:sp>
      <p:grpSp>
        <p:nvGrpSpPr>
          <p:cNvPr id="32" name="Group 31"/>
          <p:cNvGrpSpPr/>
          <p:nvPr/>
        </p:nvGrpSpPr>
        <p:grpSpPr>
          <a:xfrm>
            <a:off x="801298" y="1735632"/>
            <a:ext cx="5255423" cy="3373492"/>
            <a:chOff x="10686826" y="2536660"/>
            <a:chExt cx="5255423" cy="3373492"/>
          </a:xfrm>
        </p:grpSpPr>
        <p:sp>
          <p:nvSpPr>
            <p:cNvPr id="29" name="Bent-Up Arrow 28"/>
            <p:cNvSpPr/>
            <p:nvPr/>
          </p:nvSpPr>
          <p:spPr>
            <a:xfrm>
              <a:off x="13666961" y="3608259"/>
              <a:ext cx="1447800" cy="1615440"/>
            </a:xfrm>
            <a:prstGeom prst="bentUpArrow">
              <a:avLst>
                <a:gd name="adj1" fmla="val 25000"/>
                <a:gd name="adj2" fmla="val 25000"/>
                <a:gd name="adj3" fmla="val 33421"/>
              </a:avLst>
            </a:prstGeom>
            <a:solidFill>
              <a:srgbClr val="EF7F19"/>
            </a:solidFill>
            <a:ln>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p:cNvSpPr/>
            <p:nvPr/>
          </p:nvSpPr>
          <p:spPr>
            <a:xfrm>
              <a:off x="10686826" y="3755716"/>
              <a:ext cx="2584410" cy="2154436"/>
            </a:xfrm>
            <a:prstGeom prst="rect">
              <a:avLst/>
            </a:prstGeom>
          </p:spPr>
          <p:txBody>
            <a:bodyPr wrap="square">
              <a:spAutoFit/>
            </a:bodyPr>
            <a:lstStyle/>
            <a:p>
              <a:pPr>
                <a:spcAft>
                  <a:spcPts val="600"/>
                </a:spcAft>
              </a:pPr>
              <a:r>
                <a:rPr lang="en-US" sz="3200" b="1" dirty="0">
                  <a:latin typeface="Cambria" panose="02040503050406030204" pitchFamily="18" charset="0"/>
                  <a:ea typeface="Cambria" panose="02040503050406030204" pitchFamily="18" charset="0"/>
                  <a:cs typeface="Lucida Sans Unicode" panose="020B0602030504020204" pitchFamily="34" charset="0"/>
                </a:rPr>
                <a:t>Revenue Growth </a:t>
              </a:r>
            </a:p>
            <a:p>
              <a:pPr>
                <a:spcAft>
                  <a:spcPts val="600"/>
                </a:spcAft>
              </a:pPr>
              <a:r>
                <a:rPr lang="en-US" sz="2800" dirty="0">
                  <a:latin typeface="Cambria" panose="02040503050406030204" pitchFamily="18" charset="0"/>
                  <a:ea typeface="Cambria" panose="02040503050406030204" pitchFamily="18" charset="0"/>
                  <a:cs typeface="Lucida Sans Unicode" panose="020B0602030504020204" pitchFamily="34" charset="0"/>
                </a:rPr>
                <a:t>(3 Years CAGR)</a:t>
              </a:r>
            </a:p>
            <a:p>
              <a:pPr marL="285750" indent="-285750">
                <a:spcAft>
                  <a:spcPts val="600"/>
                </a:spcAft>
                <a:buFont typeface="Wingdings" panose="05000000000000000000" pitchFamily="2" charset="2"/>
                <a:buChar char="§"/>
              </a:pPr>
              <a:endParaRPr lang="en-US" sz="3200" b="1" dirty="0">
                <a:latin typeface="Cambria" panose="02040503050406030204" pitchFamily="18" charset="0"/>
                <a:ea typeface="Cambria" panose="02040503050406030204" pitchFamily="18" charset="0"/>
                <a:cs typeface="Lucida Sans Unicode" panose="020B0602030504020204" pitchFamily="34" charset="0"/>
              </a:endParaRPr>
            </a:p>
          </p:txBody>
        </p:sp>
        <p:sp>
          <p:nvSpPr>
            <p:cNvPr id="31" name="Rectangle 30"/>
            <p:cNvSpPr/>
            <p:nvPr/>
          </p:nvSpPr>
          <p:spPr>
            <a:xfrm>
              <a:off x="13851612" y="2536660"/>
              <a:ext cx="2090637" cy="923330"/>
            </a:xfrm>
            <a:prstGeom prst="rect">
              <a:avLst/>
            </a:prstGeom>
          </p:spPr>
          <p:txBody>
            <a:bodyPr wrap="none">
              <a:spAutoFit/>
            </a:bodyPr>
            <a:lstStyle/>
            <a:p>
              <a:r>
                <a:rPr lang="en-US" sz="5400" b="1" dirty="0">
                  <a:solidFill>
                    <a:srgbClr val="843F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Lucida Sans Unicode" panose="020B0602030504020204" pitchFamily="34" charset="0"/>
                </a:rPr>
                <a:t>15%+</a:t>
              </a:r>
              <a:endParaRPr lang="en-IN" sz="5400" dirty="0">
                <a:solidFill>
                  <a:srgbClr val="843F06"/>
                </a:solidFill>
                <a:effectLst>
                  <a:outerShdw blurRad="38100" dist="38100" dir="2700000" algn="tl">
                    <a:srgbClr val="000000">
                      <a:alpha val="43137"/>
                    </a:srgbClr>
                  </a:outerShdw>
                </a:effectLst>
              </a:endParaRPr>
            </a:p>
          </p:txBody>
        </p:sp>
      </p:grpSp>
      <p:grpSp>
        <p:nvGrpSpPr>
          <p:cNvPr id="33" name="Group 32"/>
          <p:cNvGrpSpPr/>
          <p:nvPr/>
        </p:nvGrpSpPr>
        <p:grpSpPr>
          <a:xfrm>
            <a:off x="609600" y="5380528"/>
            <a:ext cx="5447121" cy="3001373"/>
            <a:chOff x="10821347" y="2259508"/>
            <a:chExt cx="4855190" cy="3001373"/>
          </a:xfrm>
        </p:grpSpPr>
        <p:sp>
          <p:nvSpPr>
            <p:cNvPr id="34" name="Bent-Up Arrow 33"/>
            <p:cNvSpPr/>
            <p:nvPr/>
          </p:nvSpPr>
          <p:spPr>
            <a:xfrm>
              <a:off x="13051000" y="3298999"/>
              <a:ext cx="1897710" cy="1615440"/>
            </a:xfrm>
            <a:prstGeom prst="bentUpArrow">
              <a:avLst>
                <a:gd name="adj1" fmla="val 25000"/>
                <a:gd name="adj2" fmla="val 25000"/>
                <a:gd name="adj3" fmla="val 33421"/>
              </a:avLst>
            </a:prstGeom>
            <a:solidFill>
              <a:srgbClr val="EF7F19"/>
            </a:solidFill>
            <a:ln>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p:nvSpPr>
          <p:spPr>
            <a:xfrm>
              <a:off x="10821347" y="4106719"/>
              <a:ext cx="4293413" cy="1154162"/>
            </a:xfrm>
            <a:prstGeom prst="rect">
              <a:avLst/>
            </a:prstGeom>
          </p:spPr>
          <p:txBody>
            <a:bodyPr wrap="square" lIns="91440" tIns="45720" rIns="91440" bIns="45720" anchor="t">
              <a:spAutoFit/>
            </a:bodyPr>
            <a:lstStyle/>
            <a:p>
              <a:pPr>
                <a:spcAft>
                  <a:spcPts val="600"/>
                </a:spcAft>
              </a:pPr>
              <a:r>
                <a:rPr lang="en-US" sz="3200" b="1" dirty="0">
                  <a:latin typeface="Cambria"/>
                  <a:ea typeface="Cambria"/>
                  <a:cs typeface="Lucida Sans Unicode"/>
                </a:rPr>
                <a:t>EBITDA</a:t>
              </a:r>
            </a:p>
            <a:p>
              <a:pPr>
                <a:spcAft>
                  <a:spcPts val="600"/>
                </a:spcAft>
              </a:pPr>
              <a:r>
                <a:rPr lang="en-US" sz="3200" b="1" dirty="0">
                  <a:latin typeface="Cambria"/>
                  <a:ea typeface="Cambria"/>
                  <a:cs typeface="Lucida Sans Unicode"/>
                </a:rPr>
                <a:t>MARGIN</a:t>
              </a:r>
              <a:endParaRPr lang="en-US" sz="3200" b="1" dirty="0">
                <a:latin typeface="Cambria" panose="02040503050406030204" pitchFamily="18" charset="0"/>
                <a:ea typeface="Cambria" panose="02040503050406030204" pitchFamily="18" charset="0"/>
                <a:cs typeface="Lucida Sans Unicode" panose="020B0602030504020204" pitchFamily="34" charset="0"/>
              </a:endParaRPr>
            </a:p>
          </p:txBody>
        </p:sp>
        <p:sp>
          <p:nvSpPr>
            <p:cNvPr id="36" name="Rectangle 35"/>
            <p:cNvSpPr/>
            <p:nvPr/>
          </p:nvSpPr>
          <p:spPr>
            <a:xfrm>
              <a:off x="13585900" y="2259508"/>
              <a:ext cx="2090637" cy="923330"/>
            </a:xfrm>
            <a:prstGeom prst="rect">
              <a:avLst/>
            </a:prstGeom>
          </p:spPr>
          <p:txBody>
            <a:bodyPr wrap="none">
              <a:spAutoFit/>
            </a:bodyPr>
            <a:lstStyle/>
            <a:p>
              <a:r>
                <a:rPr lang="en-US" sz="5400" b="1" dirty="0">
                  <a:solidFill>
                    <a:srgbClr val="843F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Lucida Sans Unicode" panose="020B0602030504020204" pitchFamily="34" charset="0"/>
                </a:rPr>
                <a:t>10%+</a:t>
              </a:r>
              <a:endParaRPr lang="en-IN" sz="5400" dirty="0">
                <a:solidFill>
                  <a:srgbClr val="843F06"/>
                </a:solidFill>
                <a:effectLst>
                  <a:outerShdw blurRad="38100" dist="38100" dir="2700000" algn="tl">
                    <a:srgbClr val="000000">
                      <a:alpha val="43137"/>
                    </a:srgbClr>
                  </a:outerShdw>
                </a:effectLst>
              </a:endParaRPr>
            </a:p>
          </p:txBody>
        </p:sp>
      </p:grpSp>
      <p:sp>
        <p:nvSpPr>
          <p:cNvPr id="43" name="object 13">
            <a:extLst>
              <a:ext uri="{FF2B5EF4-FFF2-40B4-BE49-F238E27FC236}">
                <a16:creationId xmlns:a16="http://schemas.microsoft.com/office/drawing/2014/main" id="{06EA452C-BCC9-735B-F283-4073D2679528}"/>
              </a:ext>
            </a:extLst>
          </p:cNvPr>
          <p:cNvSpPr txBox="1"/>
          <p:nvPr/>
        </p:nvSpPr>
        <p:spPr>
          <a:xfrm>
            <a:off x="8115740" y="2985415"/>
            <a:ext cx="9242620" cy="5940537"/>
          </a:xfrm>
          <a:prstGeom prst="rect">
            <a:avLst/>
          </a:prstGeom>
        </p:spPr>
        <p:txBody>
          <a:bodyPr vert="horz" wrap="square" lIns="0" tIns="0" rIns="0" bIns="0" rtlCol="0">
            <a:spAutoFit/>
          </a:bodyPr>
          <a:lstStyle/>
          <a:p>
            <a:pPr marR="7620">
              <a:lnSpc>
                <a:spcPct val="114000"/>
              </a:lnSpc>
              <a:spcAft>
                <a:spcPts val="1800"/>
              </a:spcAft>
            </a:pPr>
            <a:r>
              <a:rPr lang="en-US" sz="2200" spc="-23" dirty="0">
                <a:latin typeface="Cambria" panose="02040503050406030204" pitchFamily="18" charset="0"/>
                <a:ea typeface="Cambria" panose="02040503050406030204" pitchFamily="18" charset="0"/>
                <a:cs typeface="Calibri"/>
              </a:rPr>
              <a:t>Through </a:t>
            </a:r>
            <a:r>
              <a:rPr lang="en-US" sz="2200" b="1" spc="-23" dirty="0">
                <a:latin typeface="Cambria" panose="02040503050406030204" pitchFamily="18" charset="0"/>
                <a:ea typeface="Cambria" panose="02040503050406030204" pitchFamily="18" charset="0"/>
                <a:cs typeface="Calibri"/>
              </a:rPr>
              <a:t>strategic alliances </a:t>
            </a:r>
            <a:r>
              <a:rPr lang="en-US" sz="2200" spc="-23" dirty="0">
                <a:latin typeface="Cambria" panose="02040503050406030204" pitchFamily="18" charset="0"/>
                <a:ea typeface="Cambria" panose="02040503050406030204" pitchFamily="18" charset="0"/>
                <a:cs typeface="Calibri"/>
              </a:rPr>
              <a:t>with top industry players and research institutions, Aeron Composite </a:t>
            </a:r>
            <a:r>
              <a:rPr lang="en-US" sz="2200" b="1" spc="-23" dirty="0">
                <a:latin typeface="Cambria" panose="02040503050406030204" pitchFamily="18" charset="0"/>
                <a:ea typeface="Cambria" panose="02040503050406030204" pitchFamily="18" charset="0"/>
                <a:cs typeface="Calibri"/>
              </a:rPr>
              <a:t>enhances its R&amp;D capabilities</a:t>
            </a:r>
            <a:r>
              <a:rPr lang="en-US" sz="2200" spc="-23" dirty="0">
                <a:latin typeface="Cambria" panose="02040503050406030204" pitchFamily="18" charset="0"/>
                <a:ea typeface="Cambria" panose="02040503050406030204" pitchFamily="18" charset="0"/>
                <a:cs typeface="Calibri"/>
              </a:rPr>
              <a:t>, fostering continuous technological advancements</a:t>
            </a:r>
          </a:p>
          <a:p>
            <a:pPr marR="7620">
              <a:lnSpc>
                <a:spcPct val="114000"/>
              </a:lnSpc>
              <a:spcAft>
                <a:spcPts val="1800"/>
              </a:spcAft>
            </a:pPr>
            <a:r>
              <a:rPr lang="en-US" sz="2200" spc="-23" dirty="0">
                <a:latin typeface="Cambria" panose="02040503050406030204" pitchFamily="18" charset="0"/>
                <a:ea typeface="Cambria" panose="02040503050406030204" pitchFamily="18" charset="0"/>
                <a:cs typeface="Calibri"/>
              </a:rPr>
              <a:t>The </a:t>
            </a:r>
            <a:r>
              <a:rPr lang="en-US" sz="2200" b="1" spc="-23" dirty="0">
                <a:latin typeface="Cambria" panose="02040503050406030204" pitchFamily="18" charset="0"/>
                <a:ea typeface="Cambria" panose="02040503050406030204" pitchFamily="18" charset="0"/>
                <a:cs typeface="Calibri"/>
              </a:rPr>
              <a:t>burgeoning demand for lightweight, high-performance composite materials</a:t>
            </a:r>
            <a:r>
              <a:rPr lang="en-US" sz="2200" spc="-23" dirty="0">
                <a:latin typeface="Cambria" panose="02040503050406030204" pitchFamily="18" charset="0"/>
                <a:ea typeface="Cambria" panose="02040503050406030204" pitchFamily="18" charset="0"/>
                <a:cs typeface="Calibri"/>
              </a:rPr>
              <a:t> across key sectors such as aerospace, automotive, wind energy, and construction provides a robust growth outlook for Aeron Composite</a:t>
            </a:r>
          </a:p>
          <a:p>
            <a:pPr marR="7620">
              <a:lnSpc>
                <a:spcPct val="114000"/>
              </a:lnSpc>
              <a:spcAft>
                <a:spcPts val="1800"/>
              </a:spcAft>
            </a:pPr>
            <a:r>
              <a:rPr lang="en-US" sz="2200" spc="-23" dirty="0">
                <a:latin typeface="Cambria" panose="02040503050406030204" pitchFamily="18" charset="0"/>
                <a:ea typeface="Cambria" panose="02040503050406030204" pitchFamily="18" charset="0"/>
                <a:cs typeface="Calibri"/>
              </a:rPr>
              <a:t>Aeron Composite's </a:t>
            </a:r>
            <a:r>
              <a:rPr lang="en-US" sz="2200" b="1" spc="-23" dirty="0">
                <a:latin typeface="Cambria" panose="02040503050406030204" pitchFamily="18" charset="0"/>
                <a:ea typeface="Cambria" panose="02040503050406030204" pitchFamily="18" charset="0"/>
                <a:cs typeface="Calibri"/>
              </a:rPr>
              <a:t>solid balance sheet</a:t>
            </a:r>
            <a:r>
              <a:rPr lang="en-US" sz="2200" spc="-23" dirty="0">
                <a:latin typeface="Cambria" panose="02040503050406030204" pitchFamily="18" charset="0"/>
                <a:ea typeface="Cambria" panose="02040503050406030204" pitchFamily="18" charset="0"/>
                <a:cs typeface="Calibri"/>
              </a:rPr>
              <a:t>, </a:t>
            </a:r>
            <a:r>
              <a:rPr lang="en-US" sz="2200" b="1" spc="-23" dirty="0">
                <a:latin typeface="Cambria" panose="02040503050406030204" pitchFamily="18" charset="0"/>
                <a:ea typeface="Cambria" panose="02040503050406030204" pitchFamily="18" charset="0"/>
                <a:cs typeface="Calibri"/>
              </a:rPr>
              <a:t>characterized by robust liquidity</a:t>
            </a:r>
            <a:r>
              <a:rPr lang="en-US" sz="2200" spc="-23" dirty="0">
                <a:latin typeface="Cambria" panose="02040503050406030204" pitchFamily="18" charset="0"/>
                <a:ea typeface="Cambria" panose="02040503050406030204" pitchFamily="18" charset="0"/>
                <a:cs typeface="Calibri"/>
              </a:rPr>
              <a:t>, </a:t>
            </a:r>
            <a:r>
              <a:rPr lang="en-US" sz="2200" b="1" spc="-23" dirty="0">
                <a:latin typeface="Cambria" panose="02040503050406030204" pitchFamily="18" charset="0"/>
                <a:ea typeface="Cambria" panose="02040503050406030204" pitchFamily="18" charset="0"/>
                <a:cs typeface="Calibri"/>
              </a:rPr>
              <a:t>low debt levels</a:t>
            </a:r>
            <a:r>
              <a:rPr lang="en-US" sz="2200" spc="-23" dirty="0">
                <a:latin typeface="Cambria" panose="02040503050406030204" pitchFamily="18" charset="0"/>
                <a:ea typeface="Cambria" panose="02040503050406030204" pitchFamily="18" charset="0"/>
                <a:cs typeface="Calibri"/>
              </a:rPr>
              <a:t>, and </a:t>
            </a:r>
            <a:r>
              <a:rPr lang="en-US" sz="2200" b="1" spc="-23" dirty="0">
                <a:latin typeface="Cambria" panose="02040503050406030204" pitchFamily="18" charset="0"/>
                <a:ea typeface="Cambria" panose="02040503050406030204" pitchFamily="18" charset="0"/>
                <a:cs typeface="Calibri"/>
              </a:rPr>
              <a:t>a strong capital structure</a:t>
            </a:r>
            <a:r>
              <a:rPr lang="en-US" sz="2200" spc="-23" dirty="0">
                <a:latin typeface="Cambria" panose="02040503050406030204" pitchFamily="18" charset="0"/>
                <a:ea typeface="Cambria" panose="02040503050406030204" pitchFamily="18" charset="0"/>
                <a:cs typeface="Calibri"/>
              </a:rPr>
              <a:t>, provides a foundation of financial resilience</a:t>
            </a:r>
          </a:p>
          <a:p>
            <a:pPr marR="7620">
              <a:lnSpc>
                <a:spcPct val="114000"/>
              </a:lnSpc>
              <a:spcAft>
                <a:spcPts val="1800"/>
              </a:spcAft>
            </a:pPr>
            <a:r>
              <a:rPr lang="en-US" sz="2200" spc="-23" dirty="0">
                <a:latin typeface="Cambria" panose="02040503050406030204" pitchFamily="18" charset="0"/>
                <a:ea typeface="Cambria" panose="02040503050406030204" pitchFamily="18" charset="0"/>
                <a:cs typeface="Calibri"/>
              </a:rPr>
              <a:t>The </a:t>
            </a:r>
            <a:r>
              <a:rPr lang="en-US" sz="2200" b="1" spc="-23" dirty="0">
                <a:latin typeface="Cambria" panose="02040503050406030204" pitchFamily="18" charset="0"/>
                <a:ea typeface="Cambria" panose="02040503050406030204" pitchFamily="18" charset="0"/>
                <a:cs typeface="Calibri"/>
              </a:rPr>
              <a:t>financial strength </a:t>
            </a:r>
            <a:r>
              <a:rPr lang="en-US" sz="2200" spc="-23" dirty="0">
                <a:latin typeface="Cambria" panose="02040503050406030204" pitchFamily="18" charset="0"/>
                <a:ea typeface="Cambria" panose="02040503050406030204" pitchFamily="18" charset="0"/>
                <a:cs typeface="Calibri"/>
              </a:rPr>
              <a:t>enables the company to make strategic investments in R&amp;D, expand capacity, and penetrate new markets, ensuring long-term value creation and the agility to capitalize on emerging growth opportunities.</a:t>
            </a:r>
          </a:p>
          <a:p>
            <a:pPr marR="7620">
              <a:lnSpc>
                <a:spcPct val="114000"/>
              </a:lnSpc>
              <a:spcAft>
                <a:spcPts val="1800"/>
              </a:spcAft>
            </a:pPr>
            <a:endParaRPr lang="en-US" sz="2200" spc="-23" dirty="0">
              <a:latin typeface="Cambria" panose="02040503050406030204" pitchFamily="18" charset="0"/>
              <a:ea typeface="Cambria" panose="02040503050406030204" pitchFamily="18" charset="0"/>
              <a:cs typeface="Calibri"/>
            </a:endParaRPr>
          </a:p>
        </p:txBody>
      </p:sp>
      <p:sp>
        <p:nvSpPr>
          <p:cNvPr id="44" name="Oval 43">
            <a:extLst>
              <a:ext uri="{FF2B5EF4-FFF2-40B4-BE49-F238E27FC236}">
                <a16:creationId xmlns:a16="http://schemas.microsoft.com/office/drawing/2014/main" id="{47B8A435-736A-6312-24CB-BFE153F227DA}"/>
              </a:ext>
            </a:extLst>
          </p:cNvPr>
          <p:cNvSpPr/>
          <p:nvPr/>
        </p:nvSpPr>
        <p:spPr>
          <a:xfrm>
            <a:off x="7492490" y="3068831"/>
            <a:ext cx="395726" cy="395726"/>
          </a:xfrm>
          <a:prstGeom prst="ellipse">
            <a:avLst/>
          </a:prstGeom>
          <a:solidFill>
            <a:srgbClr val="F5A5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DFB4ECB1-3428-5393-E2CE-082722C03E4F}"/>
              </a:ext>
            </a:extLst>
          </p:cNvPr>
          <p:cNvSpPr/>
          <p:nvPr/>
        </p:nvSpPr>
        <p:spPr>
          <a:xfrm>
            <a:off x="7492490" y="4448869"/>
            <a:ext cx="395726" cy="395726"/>
          </a:xfrm>
          <a:prstGeom prst="ellipse">
            <a:avLst/>
          </a:prstGeom>
          <a:solidFill>
            <a:srgbClr val="F5A5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855C2FCA-EA05-6E31-D5A4-C6FF4F54B3C7}"/>
              </a:ext>
            </a:extLst>
          </p:cNvPr>
          <p:cNvSpPr/>
          <p:nvPr/>
        </p:nvSpPr>
        <p:spPr>
          <a:xfrm>
            <a:off x="7492490" y="5813668"/>
            <a:ext cx="395726" cy="395726"/>
          </a:xfrm>
          <a:prstGeom prst="ellipse">
            <a:avLst/>
          </a:prstGeom>
          <a:solidFill>
            <a:srgbClr val="F5A5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7" name="Connector: Elbow 19">
            <a:extLst>
              <a:ext uri="{FF2B5EF4-FFF2-40B4-BE49-F238E27FC236}">
                <a16:creationId xmlns:a16="http://schemas.microsoft.com/office/drawing/2014/main" id="{22786285-B456-B935-E81A-986C88A8FF85}"/>
              </a:ext>
            </a:extLst>
          </p:cNvPr>
          <p:cNvCxnSpPr>
            <a:cxnSpLocks/>
          </p:cNvCxnSpPr>
          <p:nvPr/>
        </p:nvCxnSpPr>
        <p:spPr>
          <a:xfrm rot="16200000" flipH="1">
            <a:off x="6947041" y="2736485"/>
            <a:ext cx="586482" cy="473936"/>
          </a:xfrm>
          <a:prstGeom prst="bentConnector2">
            <a:avLst/>
          </a:prstGeom>
          <a:ln w="19050">
            <a:solidFill>
              <a:srgbClr val="F5A52E"/>
            </a:solidFill>
          </a:ln>
        </p:spPr>
        <p:style>
          <a:lnRef idx="2">
            <a:schemeClr val="accent1"/>
          </a:lnRef>
          <a:fillRef idx="0">
            <a:schemeClr val="accent1"/>
          </a:fillRef>
          <a:effectRef idx="1">
            <a:schemeClr val="accent1"/>
          </a:effectRef>
          <a:fontRef idx="minor">
            <a:schemeClr val="tx1"/>
          </a:fontRef>
        </p:style>
      </p:cxnSp>
      <p:cxnSp>
        <p:nvCxnSpPr>
          <p:cNvPr id="48" name="Connector: Elbow 20">
            <a:extLst>
              <a:ext uri="{FF2B5EF4-FFF2-40B4-BE49-F238E27FC236}">
                <a16:creationId xmlns:a16="http://schemas.microsoft.com/office/drawing/2014/main" id="{ED79BF88-3DCF-4767-3ACF-EE36BA86C06E}"/>
              </a:ext>
            </a:extLst>
          </p:cNvPr>
          <p:cNvCxnSpPr>
            <a:cxnSpLocks/>
          </p:cNvCxnSpPr>
          <p:nvPr/>
        </p:nvCxnSpPr>
        <p:spPr>
          <a:xfrm rot="16200000" flipH="1">
            <a:off x="6306427" y="3475908"/>
            <a:ext cx="1867711" cy="473936"/>
          </a:xfrm>
          <a:prstGeom prst="bentConnector2">
            <a:avLst/>
          </a:prstGeom>
          <a:ln w="19050">
            <a:solidFill>
              <a:srgbClr val="F5A52E"/>
            </a:solidFill>
          </a:ln>
        </p:spPr>
        <p:style>
          <a:lnRef idx="2">
            <a:schemeClr val="accent1"/>
          </a:lnRef>
          <a:fillRef idx="0">
            <a:schemeClr val="accent1"/>
          </a:fillRef>
          <a:effectRef idx="1">
            <a:schemeClr val="accent1"/>
          </a:effectRef>
          <a:fontRef idx="minor">
            <a:schemeClr val="tx1"/>
          </a:fontRef>
        </p:style>
      </p:cxnSp>
      <p:cxnSp>
        <p:nvCxnSpPr>
          <p:cNvPr id="49" name="Connector: Elbow 21">
            <a:extLst>
              <a:ext uri="{FF2B5EF4-FFF2-40B4-BE49-F238E27FC236}">
                <a16:creationId xmlns:a16="http://schemas.microsoft.com/office/drawing/2014/main" id="{BBDF9F07-FBB6-8F98-1A8B-F04810AE0176}"/>
              </a:ext>
            </a:extLst>
          </p:cNvPr>
          <p:cNvCxnSpPr>
            <a:cxnSpLocks/>
          </p:cNvCxnSpPr>
          <p:nvPr/>
        </p:nvCxnSpPr>
        <p:spPr>
          <a:xfrm rot="16200000" flipH="1">
            <a:off x="6376791" y="4880592"/>
            <a:ext cx="1765658" cy="496219"/>
          </a:xfrm>
          <a:prstGeom prst="bentConnector2">
            <a:avLst/>
          </a:prstGeom>
          <a:ln w="19050">
            <a:solidFill>
              <a:srgbClr val="F5A52E"/>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82AA74A8-97E3-478F-2F8A-596FB4968515}"/>
              </a:ext>
            </a:extLst>
          </p:cNvPr>
          <p:cNvSpPr/>
          <p:nvPr/>
        </p:nvSpPr>
        <p:spPr>
          <a:xfrm>
            <a:off x="7545139" y="3128422"/>
            <a:ext cx="293956" cy="293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0AB1D432-CC8C-A06F-0A80-1BBB467EAAA7}"/>
              </a:ext>
            </a:extLst>
          </p:cNvPr>
          <p:cNvSpPr/>
          <p:nvPr/>
        </p:nvSpPr>
        <p:spPr>
          <a:xfrm>
            <a:off x="7545139" y="4499754"/>
            <a:ext cx="293956" cy="293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B28F2F44-1966-D9B5-E206-F00DCFD58122}"/>
              </a:ext>
            </a:extLst>
          </p:cNvPr>
          <p:cNvSpPr/>
          <p:nvPr/>
        </p:nvSpPr>
        <p:spPr>
          <a:xfrm>
            <a:off x="7545139" y="5864553"/>
            <a:ext cx="293956" cy="293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3" name="Connector: Elbow 9">
            <a:extLst>
              <a:ext uri="{FF2B5EF4-FFF2-40B4-BE49-F238E27FC236}">
                <a16:creationId xmlns:a16="http://schemas.microsoft.com/office/drawing/2014/main" id="{4F654714-7B0C-BD86-8FA3-F9EBCE0694DF}"/>
              </a:ext>
            </a:extLst>
          </p:cNvPr>
          <p:cNvCxnSpPr>
            <a:cxnSpLocks/>
            <a:endCxn id="54" idx="2"/>
          </p:cNvCxnSpPr>
          <p:nvPr/>
        </p:nvCxnSpPr>
        <p:spPr>
          <a:xfrm rot="16200000" flipH="1">
            <a:off x="6442646" y="6340986"/>
            <a:ext cx="1624744" cy="496218"/>
          </a:xfrm>
          <a:prstGeom prst="bentConnector2">
            <a:avLst/>
          </a:prstGeom>
          <a:ln w="19050">
            <a:solidFill>
              <a:srgbClr val="F5A52E"/>
            </a:solidFill>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4E319A1A-E125-C02A-6FEE-4A47C3C47DED}"/>
              </a:ext>
            </a:extLst>
          </p:cNvPr>
          <p:cNvSpPr/>
          <p:nvPr/>
        </p:nvSpPr>
        <p:spPr>
          <a:xfrm>
            <a:off x="7503127" y="7203604"/>
            <a:ext cx="395726" cy="395726"/>
          </a:xfrm>
          <a:prstGeom prst="ellipse">
            <a:avLst/>
          </a:prstGeom>
          <a:solidFill>
            <a:srgbClr val="F5A5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B709B05F-04F0-145F-A7A4-3F798F5A05D4}"/>
              </a:ext>
            </a:extLst>
          </p:cNvPr>
          <p:cNvSpPr/>
          <p:nvPr/>
        </p:nvSpPr>
        <p:spPr>
          <a:xfrm>
            <a:off x="7540536" y="7254489"/>
            <a:ext cx="293956" cy="2939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55"/>
          <p:cNvSpPr/>
          <p:nvPr/>
        </p:nvSpPr>
        <p:spPr>
          <a:xfrm>
            <a:off x="6857723" y="1749576"/>
            <a:ext cx="5455998" cy="1277273"/>
          </a:xfrm>
          <a:prstGeom prst="rect">
            <a:avLst/>
          </a:prstGeom>
        </p:spPr>
        <p:txBody>
          <a:bodyPr wrap="square">
            <a:spAutoFit/>
          </a:bodyPr>
          <a:lstStyle/>
          <a:p>
            <a:pPr>
              <a:spcAft>
                <a:spcPts val="600"/>
              </a:spcAft>
            </a:pPr>
            <a:r>
              <a:rPr lang="en-US" sz="3600" b="1">
                <a:solidFill>
                  <a:srgbClr val="843F06"/>
                </a:solidFill>
                <a:latin typeface="Cambria" panose="02040503050406030204" pitchFamily="18" charset="0"/>
                <a:ea typeface="Cambria" panose="02040503050406030204" pitchFamily="18" charset="0"/>
                <a:cs typeface="Lucida Sans Unicode" panose="020B0602030504020204" pitchFamily="34" charset="0"/>
              </a:rPr>
              <a:t>Key Drivers</a:t>
            </a:r>
          </a:p>
          <a:p>
            <a:pPr marL="285750" indent="-285750">
              <a:spcAft>
                <a:spcPts val="600"/>
              </a:spcAft>
              <a:buFont typeface="Wingdings" panose="05000000000000000000" pitchFamily="2" charset="2"/>
              <a:buChar char="§"/>
            </a:pPr>
            <a:endParaRPr lang="en-US" sz="3600" b="1">
              <a:solidFill>
                <a:srgbClr val="843F06"/>
              </a:solidFill>
              <a:latin typeface="Cambria" panose="02040503050406030204" pitchFamily="18" charset="0"/>
              <a:ea typeface="Cambria" panose="02040503050406030204" pitchFamily="18" charset="0"/>
              <a:cs typeface="Lucida Sans Unicode" panose="020B0602030504020204" pitchFamily="34" charset="0"/>
            </a:endParaRPr>
          </a:p>
        </p:txBody>
      </p:sp>
      <p:sp>
        <p:nvSpPr>
          <p:cNvPr id="6" name="Footer Placeholder 4">
            <a:extLst>
              <a:ext uri="{FF2B5EF4-FFF2-40B4-BE49-F238E27FC236}">
                <a16:creationId xmlns:a16="http://schemas.microsoft.com/office/drawing/2014/main" id="{2EAA2B6B-DC0A-1F40-126A-C7E0A6D99372}"/>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869964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a large roof&#10;&#10;Description automatically generated with medium confidence">
            <a:extLst>
              <a:ext uri="{FF2B5EF4-FFF2-40B4-BE49-F238E27FC236}">
                <a16:creationId xmlns:a16="http://schemas.microsoft.com/office/drawing/2014/main" id="{E17274F4-0B5B-1E62-89A2-03CD1F78C05B}"/>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2883" r="14058" b="25135"/>
          <a:stretch/>
        </p:blipFill>
        <p:spPr>
          <a:xfrm>
            <a:off x="0" y="1279112"/>
            <a:ext cx="18288000" cy="7728776"/>
          </a:xfrm>
          <a:prstGeom prst="roundRect">
            <a:avLst>
              <a:gd name="adj" fmla="val 0"/>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grpSp>
        <p:nvGrpSpPr>
          <p:cNvPr id="6" name="Group 5">
            <a:extLst>
              <a:ext uri="{FF2B5EF4-FFF2-40B4-BE49-F238E27FC236}">
                <a16:creationId xmlns:a16="http://schemas.microsoft.com/office/drawing/2014/main" id="{E6826693-9573-4DBF-B42E-A6FF8D276DC2}"/>
              </a:ext>
            </a:extLst>
          </p:cNvPr>
          <p:cNvGrpSpPr/>
          <p:nvPr/>
        </p:nvGrpSpPr>
        <p:grpSpPr>
          <a:xfrm>
            <a:off x="0" y="1279113"/>
            <a:ext cx="18288000" cy="7728774"/>
            <a:chOff x="0" y="852742"/>
            <a:chExt cx="12192000" cy="5152516"/>
          </a:xfrm>
        </p:grpSpPr>
        <p:sp>
          <p:nvSpPr>
            <p:cNvPr id="7" name="Rectangle 6">
              <a:extLst>
                <a:ext uri="{FF2B5EF4-FFF2-40B4-BE49-F238E27FC236}">
                  <a16:creationId xmlns:a16="http://schemas.microsoft.com/office/drawing/2014/main" id="{F3E2A3EA-699A-4DE1-AD18-DEB14837D642}"/>
                </a:ext>
              </a:extLst>
            </p:cNvPr>
            <p:cNvSpPr/>
            <p:nvPr/>
          </p:nvSpPr>
          <p:spPr>
            <a:xfrm>
              <a:off x="1" y="852742"/>
              <a:ext cx="12191999" cy="5152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Rectangle 7">
              <a:extLst>
                <a:ext uri="{FF2B5EF4-FFF2-40B4-BE49-F238E27FC236}">
                  <a16:creationId xmlns:a16="http://schemas.microsoft.com/office/drawing/2014/main" id="{246DF740-9141-47DB-8122-1244DC922CC1}"/>
                </a:ext>
              </a:extLst>
            </p:cNvPr>
            <p:cNvSpPr/>
            <p:nvPr/>
          </p:nvSpPr>
          <p:spPr>
            <a:xfrm>
              <a:off x="0" y="852742"/>
              <a:ext cx="3367314" cy="5152516"/>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9" name="Rectangle 8">
              <a:extLst>
                <a:ext uri="{FF2B5EF4-FFF2-40B4-BE49-F238E27FC236}">
                  <a16:creationId xmlns:a16="http://schemas.microsoft.com/office/drawing/2014/main" id="{85600BF0-14AE-464C-BE27-2DFB1D2A26DD}"/>
                </a:ext>
              </a:extLst>
            </p:cNvPr>
            <p:cNvSpPr/>
            <p:nvPr/>
          </p:nvSpPr>
          <p:spPr>
            <a:xfrm>
              <a:off x="2212051" y="1952757"/>
              <a:ext cx="4914890" cy="1805623"/>
            </a:xfrm>
            <a:prstGeom prst="rect">
              <a:avLst/>
            </a:prstGeom>
          </p:spPr>
          <p:txBody>
            <a:bodyPr wrap="square" lIns="0" tIns="0" rIns="0" bIns="0">
              <a:spAutoFit/>
            </a:bodyPr>
            <a:lstStyle/>
            <a:p>
              <a:r>
                <a:rPr lang="en-ID" sz="8800" b="1" dirty="0">
                  <a:latin typeface="Cambria" panose="02040503050406030204" pitchFamily="18" charset="0"/>
                  <a:ea typeface="Cambria" panose="02040503050406030204" pitchFamily="18" charset="0"/>
                  <a:cs typeface="Segoe UI" panose="020B0502040204020203" pitchFamily="34" charset="0"/>
                </a:rPr>
                <a:t>Performance</a:t>
              </a:r>
            </a:p>
            <a:p>
              <a:r>
                <a:rPr lang="en-ID" sz="8800" b="1" dirty="0">
                  <a:latin typeface="Cambria" panose="02040503050406030204" pitchFamily="18" charset="0"/>
                  <a:ea typeface="Cambria" panose="02040503050406030204" pitchFamily="18" charset="0"/>
                  <a:cs typeface="Segoe UI" panose="020B0502040204020203" pitchFamily="34" charset="0"/>
                </a:rPr>
                <a:t>Snapshot</a:t>
              </a:r>
            </a:p>
          </p:txBody>
        </p:sp>
      </p:grpSp>
      <p:pic>
        <p:nvPicPr>
          <p:cNvPr id="10" name="bg object 18"/>
          <p:cNvPicPr>
            <a:picLocks noChangeAspect="1"/>
          </p:cNvPicPr>
          <p:nvPr/>
        </p:nvPicPr>
        <p:blipFill>
          <a:blip r:embed="rId3" cstate="print"/>
          <a:stretch>
            <a:fillRect/>
          </a:stretch>
        </p:blipFill>
        <p:spPr>
          <a:xfrm>
            <a:off x="11497236" y="5182001"/>
            <a:ext cx="4374518" cy="2713822"/>
          </a:xfrm>
          <a:prstGeom prst="rect">
            <a:avLst/>
          </a:prstGeom>
        </p:spPr>
      </p:pic>
      <p:sp>
        <p:nvSpPr>
          <p:cNvPr id="13" name="Footer Placeholder 4">
            <a:extLst>
              <a:ext uri="{FF2B5EF4-FFF2-40B4-BE49-F238E27FC236}">
                <a16:creationId xmlns:a16="http://schemas.microsoft.com/office/drawing/2014/main" id="{BFD7F477-C3A7-3317-A828-2F3C140B8DD1}"/>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2170985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solidFill>
                  <a:srgbClr val="262626"/>
                </a:solidFill>
                <a:latin typeface="Cambria" panose="02040503050406030204" pitchFamily="18" charset="0"/>
                <a:ea typeface="Cambria" panose="02040503050406030204" pitchFamily="18" charset="0"/>
                <a:cs typeface="Segoe UI" panose="020B0502040204020203" pitchFamily="34" charset="0"/>
              </a:rPr>
              <a:t>Key</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 performance indicators</a:t>
            </a:r>
            <a:endParaRPr lang="en-ID" b="1" cap="none"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27</a:t>
            </a:fld>
            <a:endParaRPr lang="en-US">
              <a:latin typeface="Cambria" panose="02040503050406030204" pitchFamily="18" charset="0"/>
              <a:ea typeface="Cambria" panose="02040503050406030204" pitchFamily="18" charset="0"/>
            </a:endParaRPr>
          </a:p>
        </p:txBody>
      </p:sp>
      <p:graphicFrame>
        <p:nvGraphicFramePr>
          <p:cNvPr id="30" name="Table 29">
            <a:extLst>
              <a:ext uri="{FF2B5EF4-FFF2-40B4-BE49-F238E27FC236}">
                <a16:creationId xmlns:a16="http://schemas.microsoft.com/office/drawing/2014/main" id="{4D1D6D6C-F593-DA59-A37D-414228B69034}"/>
              </a:ext>
            </a:extLst>
          </p:cNvPr>
          <p:cNvGraphicFramePr>
            <a:graphicFrameLocks noGrp="1"/>
          </p:cNvGraphicFramePr>
          <p:nvPr>
            <p:extLst>
              <p:ext uri="{D42A27DB-BD31-4B8C-83A1-F6EECF244321}">
                <p14:modId xmlns:p14="http://schemas.microsoft.com/office/powerpoint/2010/main" val="669732821"/>
              </p:ext>
            </p:extLst>
          </p:nvPr>
        </p:nvGraphicFramePr>
        <p:xfrm>
          <a:off x="609600" y="2095506"/>
          <a:ext cx="16346555" cy="6378939"/>
        </p:xfrm>
        <a:graphic>
          <a:graphicData uri="http://schemas.openxmlformats.org/drawingml/2006/table">
            <a:tbl>
              <a:tblPr firstRow="1" bandRow="1">
                <a:tableStyleId>{9D7B26C5-4107-4FEC-AEDC-1716B250A1EF}</a:tableStyleId>
              </a:tblPr>
              <a:tblGrid>
                <a:gridCol w="4126895">
                  <a:extLst>
                    <a:ext uri="{9D8B030D-6E8A-4147-A177-3AD203B41FA5}">
                      <a16:colId xmlns:a16="http://schemas.microsoft.com/office/drawing/2014/main" val="3979281569"/>
                    </a:ext>
                  </a:extLst>
                </a:gridCol>
                <a:gridCol w="2443932">
                  <a:extLst>
                    <a:ext uri="{9D8B030D-6E8A-4147-A177-3AD203B41FA5}">
                      <a16:colId xmlns:a16="http://schemas.microsoft.com/office/drawing/2014/main" val="3411193413"/>
                    </a:ext>
                  </a:extLst>
                </a:gridCol>
                <a:gridCol w="2443932">
                  <a:extLst>
                    <a:ext uri="{9D8B030D-6E8A-4147-A177-3AD203B41FA5}">
                      <a16:colId xmlns:a16="http://schemas.microsoft.com/office/drawing/2014/main" val="486077704"/>
                    </a:ext>
                  </a:extLst>
                </a:gridCol>
                <a:gridCol w="2443932">
                  <a:extLst>
                    <a:ext uri="{9D8B030D-6E8A-4147-A177-3AD203B41FA5}">
                      <a16:colId xmlns:a16="http://schemas.microsoft.com/office/drawing/2014/main" val="3918212737"/>
                    </a:ext>
                  </a:extLst>
                </a:gridCol>
                <a:gridCol w="2443932">
                  <a:extLst>
                    <a:ext uri="{9D8B030D-6E8A-4147-A177-3AD203B41FA5}">
                      <a16:colId xmlns:a16="http://schemas.microsoft.com/office/drawing/2014/main" val="2511630284"/>
                    </a:ext>
                  </a:extLst>
                </a:gridCol>
                <a:gridCol w="2443932">
                  <a:extLst>
                    <a:ext uri="{9D8B030D-6E8A-4147-A177-3AD203B41FA5}">
                      <a16:colId xmlns:a16="http://schemas.microsoft.com/office/drawing/2014/main" val="967153897"/>
                    </a:ext>
                  </a:extLst>
                </a:gridCol>
              </a:tblGrid>
              <a:tr h="711743">
                <a:tc>
                  <a:txBody>
                    <a:bodyPr/>
                    <a:lstStyle/>
                    <a:p>
                      <a:r>
                        <a:rPr lang="en-US" sz="2400" b="1" dirty="0">
                          <a:solidFill>
                            <a:schemeClr val="bg1"/>
                          </a:solidFill>
                          <a:effectLst/>
                          <a:latin typeface="Cambria" panose="02040503050406030204" pitchFamily="18" charset="0"/>
                          <a:ea typeface="Cambria" panose="02040503050406030204" pitchFamily="18" charset="0"/>
                        </a:rPr>
                        <a:t>Key Financial Performance </a:t>
                      </a:r>
                    </a:p>
                  </a:txBody>
                  <a:tcPr anchor="ctr">
                    <a:solidFill>
                      <a:srgbClr val="E46C0A"/>
                    </a:solidFill>
                  </a:tcPr>
                </a:tc>
                <a:tc>
                  <a:txBody>
                    <a:bodyPr/>
                    <a:lstStyle/>
                    <a:p>
                      <a:pPr algn="ctr"/>
                      <a:r>
                        <a:rPr lang="en-US" sz="2400" b="1" dirty="0">
                          <a:solidFill>
                            <a:schemeClr val="bg1"/>
                          </a:solidFill>
                          <a:effectLst/>
                          <a:latin typeface="Cambria" panose="02040503050406030204" pitchFamily="18" charset="0"/>
                          <a:ea typeface="Cambria" panose="02040503050406030204" pitchFamily="18" charset="0"/>
                        </a:rPr>
                        <a:t>FY 21</a:t>
                      </a:r>
                    </a:p>
                  </a:txBody>
                  <a:tcPr anchor="ctr">
                    <a:solidFill>
                      <a:srgbClr val="E46C0A"/>
                    </a:solidFill>
                  </a:tcPr>
                </a:tc>
                <a:tc>
                  <a:txBody>
                    <a:bodyPr/>
                    <a:lstStyle/>
                    <a:p>
                      <a:pPr algn="ctr"/>
                      <a:r>
                        <a:rPr lang="en-US" sz="2400" b="1" dirty="0">
                          <a:solidFill>
                            <a:schemeClr val="bg1"/>
                          </a:solidFill>
                          <a:effectLst/>
                          <a:latin typeface="Cambria" panose="02040503050406030204" pitchFamily="18" charset="0"/>
                          <a:ea typeface="Cambria" panose="02040503050406030204" pitchFamily="18" charset="0"/>
                        </a:rPr>
                        <a:t>FY 22</a:t>
                      </a:r>
                    </a:p>
                  </a:txBody>
                  <a:tcPr anchor="ctr">
                    <a:solidFill>
                      <a:srgbClr val="E46C0A"/>
                    </a:solidFill>
                  </a:tcPr>
                </a:tc>
                <a:tc>
                  <a:txBody>
                    <a:bodyPr/>
                    <a:lstStyle/>
                    <a:p>
                      <a:pPr algn="ctr"/>
                      <a:r>
                        <a:rPr lang="en-US" sz="2400" b="1" dirty="0">
                          <a:solidFill>
                            <a:schemeClr val="bg1"/>
                          </a:solidFill>
                          <a:effectLst/>
                          <a:latin typeface="Cambria" panose="02040503050406030204" pitchFamily="18" charset="0"/>
                          <a:ea typeface="Cambria" panose="02040503050406030204" pitchFamily="18" charset="0"/>
                        </a:rPr>
                        <a:t>FY 23</a:t>
                      </a:r>
                    </a:p>
                  </a:txBody>
                  <a:tcPr anchor="ctr">
                    <a:solidFill>
                      <a:srgbClr val="E46C0A"/>
                    </a:solidFill>
                  </a:tcPr>
                </a:tc>
                <a:tc>
                  <a:txBody>
                    <a:bodyPr/>
                    <a:lstStyle/>
                    <a:p>
                      <a:pPr algn="ctr"/>
                      <a:r>
                        <a:rPr lang="en-US" sz="2400" b="1" dirty="0">
                          <a:solidFill>
                            <a:schemeClr val="bg1"/>
                          </a:solidFill>
                          <a:effectLst/>
                          <a:latin typeface="Cambria" panose="02040503050406030204" pitchFamily="18" charset="0"/>
                          <a:ea typeface="Cambria" panose="02040503050406030204" pitchFamily="18" charset="0"/>
                        </a:rPr>
                        <a:t>FY24</a:t>
                      </a:r>
                    </a:p>
                  </a:txBody>
                  <a:tcPr anchor="ctr">
                    <a:solidFill>
                      <a:srgbClr val="E46C0A"/>
                    </a:solidFill>
                  </a:tcPr>
                </a:tc>
                <a:tc>
                  <a:txBody>
                    <a:bodyPr/>
                    <a:lstStyle/>
                    <a:p>
                      <a:pPr algn="ctr"/>
                      <a:r>
                        <a:rPr lang="en-US" sz="2400" b="1" dirty="0">
                          <a:solidFill>
                            <a:schemeClr val="bg1"/>
                          </a:solidFill>
                          <a:effectLst/>
                          <a:latin typeface="Cambria" panose="02040503050406030204" pitchFamily="18" charset="0"/>
                          <a:ea typeface="Cambria" panose="02040503050406030204" pitchFamily="18" charset="0"/>
                        </a:rPr>
                        <a:t>H1FY25</a:t>
                      </a:r>
                    </a:p>
                  </a:txBody>
                  <a:tcPr anchor="ctr">
                    <a:solidFill>
                      <a:srgbClr val="E46C0A"/>
                    </a:solidFill>
                  </a:tcPr>
                </a:tc>
                <a:extLst>
                  <a:ext uri="{0D108BD9-81ED-4DB2-BD59-A6C34878D82A}">
                    <a16:rowId xmlns:a16="http://schemas.microsoft.com/office/drawing/2014/main" val="477518393"/>
                  </a:ext>
                </a:extLst>
              </a:tr>
              <a:tr h="684995">
                <a:tc>
                  <a:txBody>
                    <a:bodyPr/>
                    <a:lstStyle/>
                    <a:p>
                      <a:r>
                        <a:rPr lang="en-US" sz="2000" b="1" dirty="0">
                          <a:latin typeface="Cambria" panose="02040503050406030204" pitchFamily="18" charset="0"/>
                          <a:ea typeface="Cambria" panose="02040503050406030204" pitchFamily="18" charset="0"/>
                        </a:rPr>
                        <a:t>Revenue from operations</a:t>
                      </a: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78.8</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lvl="0" algn="ctr">
                        <a:buNone/>
                      </a:pPr>
                      <a:r>
                        <a:rPr lang="en-US" sz="2000" b="1" dirty="0">
                          <a:latin typeface="Cambria" panose="02040503050406030204" pitchFamily="18" charset="0"/>
                          <a:ea typeface="Cambria" panose="02040503050406030204" pitchFamily="18" charset="0"/>
                        </a:rPr>
                        <a:t>108.3</a:t>
                      </a:r>
                      <a:endParaRPr lang="en-US" b="1" dirty="0">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lvl="0" algn="ctr">
                        <a:buNone/>
                      </a:pPr>
                      <a:r>
                        <a:rPr lang="en-US" sz="2000" b="1" dirty="0">
                          <a:latin typeface="Cambria" panose="02040503050406030204" pitchFamily="18" charset="0"/>
                          <a:ea typeface="Cambria" panose="02040503050406030204" pitchFamily="18" charset="0"/>
                        </a:rPr>
                        <a:t>179.4</a:t>
                      </a:r>
                      <a:endParaRPr lang="en-US" b="1" dirty="0">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lvl="0" algn="ctr">
                        <a:buNone/>
                      </a:pPr>
                      <a:r>
                        <a:rPr lang="en-US" sz="2000" b="1" dirty="0">
                          <a:solidFill>
                            <a:schemeClr val="tx1"/>
                          </a:solidFill>
                          <a:latin typeface="Cambria" panose="02040503050406030204" pitchFamily="18" charset="0"/>
                          <a:ea typeface="Cambria" panose="02040503050406030204" pitchFamily="18" charset="0"/>
                        </a:rPr>
                        <a:t>199.7</a:t>
                      </a:r>
                    </a:p>
                  </a:txBody>
                  <a:tcPr anchor="ctr">
                    <a:solidFill>
                      <a:schemeClr val="bg1">
                        <a:lumMod val="75000"/>
                        <a:alpha val="20000"/>
                      </a:schemeClr>
                    </a:solidFill>
                  </a:tcPr>
                </a:tc>
                <a:tc>
                  <a:txBody>
                    <a:bodyPr/>
                    <a:lstStyle/>
                    <a:p>
                      <a:pPr lvl="0" algn="ctr">
                        <a:buNone/>
                      </a:pPr>
                      <a:r>
                        <a:rPr lang="en-US" sz="2000" b="1" dirty="0">
                          <a:solidFill>
                            <a:schemeClr val="tx1"/>
                          </a:solidFill>
                          <a:latin typeface="Cambria" panose="02040503050406030204" pitchFamily="18" charset="0"/>
                          <a:ea typeface="Cambria" panose="02040503050406030204" pitchFamily="18" charset="0"/>
                        </a:rPr>
                        <a:t>107.9</a:t>
                      </a:r>
                    </a:p>
                  </a:txBody>
                  <a:tcPr anchor="ctr">
                    <a:solidFill>
                      <a:schemeClr val="bg1">
                        <a:lumMod val="75000"/>
                        <a:alpha val="20000"/>
                      </a:schemeClr>
                    </a:solidFill>
                  </a:tcPr>
                </a:tc>
                <a:extLst>
                  <a:ext uri="{0D108BD9-81ED-4DB2-BD59-A6C34878D82A}">
                    <a16:rowId xmlns:a16="http://schemas.microsoft.com/office/drawing/2014/main" val="2580704418"/>
                  </a:ext>
                </a:extLst>
              </a:tr>
              <a:tr h="711743">
                <a:tc>
                  <a:txBody>
                    <a:bodyPr/>
                    <a:lstStyle/>
                    <a:p>
                      <a:r>
                        <a:rPr lang="en-US" sz="2000" b="1" dirty="0">
                          <a:latin typeface="Cambria" panose="02040503050406030204" pitchFamily="18" charset="0"/>
                          <a:ea typeface="Cambria" panose="02040503050406030204" pitchFamily="18" charset="0"/>
                        </a:rPr>
                        <a:t>EBITDA (excluding other income)</a:t>
                      </a:r>
                    </a:p>
                  </a:txBody>
                  <a:tcPr anchor="ctr"/>
                </a:tc>
                <a:tc>
                  <a:txBody>
                    <a:bodyPr/>
                    <a:lstStyle/>
                    <a:p>
                      <a:pPr algn="ctr"/>
                      <a:r>
                        <a:rPr lang="en-US" sz="2000" b="1" dirty="0">
                          <a:latin typeface="Cambria" panose="02040503050406030204" pitchFamily="18" charset="0"/>
                          <a:ea typeface="Cambria" panose="02040503050406030204" pitchFamily="18" charset="0"/>
                        </a:rPr>
                        <a:t>6.1</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6</a:t>
                      </a:r>
                    </a:p>
                  </a:txBody>
                  <a:tcPr anchor="ctr"/>
                </a:tc>
                <a:tc>
                  <a:txBody>
                    <a:bodyPr/>
                    <a:lstStyle/>
                    <a:p>
                      <a:pPr algn="ctr"/>
                      <a:r>
                        <a:rPr lang="en-US" sz="2000" b="1" dirty="0">
                          <a:latin typeface="Cambria" panose="02040503050406030204" pitchFamily="18" charset="0"/>
                          <a:ea typeface="Cambria" panose="02040503050406030204" pitchFamily="18" charset="0"/>
                        </a:rPr>
                        <a:t>9.8</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15.5</a:t>
                      </a: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9.9</a:t>
                      </a:r>
                    </a:p>
                  </a:txBody>
                  <a:tcPr anchor="ctr"/>
                </a:tc>
                <a:extLst>
                  <a:ext uri="{0D108BD9-81ED-4DB2-BD59-A6C34878D82A}">
                    <a16:rowId xmlns:a16="http://schemas.microsoft.com/office/drawing/2014/main" val="1483903530"/>
                  </a:ext>
                </a:extLst>
              </a:tr>
              <a:tr h="711743">
                <a:tc>
                  <a:txBody>
                    <a:bodyPr/>
                    <a:lstStyle/>
                    <a:p>
                      <a:r>
                        <a:rPr lang="en-US" sz="2000" b="1" dirty="0">
                          <a:latin typeface="Cambria" panose="02040503050406030204" pitchFamily="18" charset="0"/>
                          <a:ea typeface="Cambria" panose="02040503050406030204" pitchFamily="18" charset="0"/>
                        </a:rPr>
                        <a:t>EBITDA Margin</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fontAlgn="ctr"/>
                      <a:r>
                        <a:rPr lang="en-IN" sz="2000" b="1" i="0" u="none" strike="noStrike" dirty="0">
                          <a:solidFill>
                            <a:schemeClr val="tx1"/>
                          </a:solidFill>
                          <a:effectLst/>
                          <a:latin typeface="Cambria" panose="02040503050406030204" pitchFamily="18" charset="0"/>
                          <a:ea typeface="Cambria" panose="02040503050406030204" pitchFamily="18" charset="0"/>
                        </a:rPr>
                        <a:t>7.8%</a:t>
                      </a:r>
                    </a:p>
                  </a:txBody>
                  <a:tcPr marL="9525" marR="9525" marT="9525" marB="0" anchor="ctr">
                    <a:solidFill>
                      <a:schemeClr val="bg1">
                        <a:lumMod val="75000"/>
                        <a:alpha val="20000"/>
                      </a:schemeClr>
                    </a:solidFill>
                  </a:tcPr>
                </a:tc>
                <a:tc>
                  <a:txBody>
                    <a:bodyPr/>
                    <a:lstStyle/>
                    <a:p>
                      <a:pPr algn="ctr" fontAlgn="ctr"/>
                      <a:r>
                        <a:rPr lang="en-IN" sz="2000" b="1" i="0" u="none" strike="noStrike" dirty="0">
                          <a:solidFill>
                            <a:schemeClr val="tx1"/>
                          </a:solidFill>
                          <a:effectLst/>
                          <a:latin typeface="Cambria" panose="02040503050406030204" pitchFamily="18" charset="0"/>
                          <a:ea typeface="Cambria" panose="02040503050406030204" pitchFamily="18" charset="0"/>
                        </a:rPr>
                        <a:t>5.5%</a:t>
                      </a:r>
                    </a:p>
                  </a:txBody>
                  <a:tcPr marL="9525" marR="9525" marT="9525" marB="0" anchor="ctr">
                    <a:solidFill>
                      <a:schemeClr val="bg1">
                        <a:lumMod val="75000"/>
                        <a:alpha val="20000"/>
                      </a:schemeClr>
                    </a:solidFill>
                  </a:tcPr>
                </a:tc>
                <a:tc>
                  <a:txBody>
                    <a:bodyPr/>
                    <a:lstStyle/>
                    <a:p>
                      <a:pPr algn="ctr" fontAlgn="ctr"/>
                      <a:r>
                        <a:rPr lang="en-IN" sz="2000" b="1" i="0" u="none" strike="noStrike" dirty="0">
                          <a:solidFill>
                            <a:schemeClr val="tx1"/>
                          </a:solidFill>
                          <a:effectLst/>
                          <a:latin typeface="Cambria" panose="02040503050406030204" pitchFamily="18" charset="0"/>
                          <a:ea typeface="Cambria" panose="02040503050406030204" pitchFamily="18" charset="0"/>
                        </a:rPr>
                        <a:t>5.5%</a:t>
                      </a:r>
                    </a:p>
                  </a:txBody>
                  <a:tcPr marL="9525" marR="9525" marT="9525" marB="0" anchor="ctr">
                    <a:solidFill>
                      <a:schemeClr val="bg1">
                        <a:lumMod val="75000"/>
                        <a:alpha val="20000"/>
                      </a:schemeClr>
                    </a:solidFill>
                  </a:tcPr>
                </a:tc>
                <a:tc>
                  <a:txBody>
                    <a:bodyPr/>
                    <a:lstStyle/>
                    <a:p>
                      <a:pPr algn="ctr" fontAlgn="ctr"/>
                      <a:r>
                        <a:rPr lang="en-IN" sz="2000" b="1" i="0" u="none" strike="noStrike" dirty="0">
                          <a:solidFill>
                            <a:schemeClr val="tx1"/>
                          </a:solidFill>
                          <a:effectLst/>
                          <a:latin typeface="Cambria" panose="02040503050406030204" pitchFamily="18" charset="0"/>
                          <a:ea typeface="Cambria" panose="02040503050406030204" pitchFamily="18" charset="0"/>
                        </a:rPr>
                        <a:t>7.8%</a:t>
                      </a:r>
                    </a:p>
                  </a:txBody>
                  <a:tcPr marL="9525" marR="9525" marT="9525" marB="0" anchor="ctr">
                    <a:solidFill>
                      <a:schemeClr val="bg1">
                        <a:lumMod val="75000"/>
                        <a:alpha val="20000"/>
                      </a:schemeClr>
                    </a:solidFill>
                  </a:tcPr>
                </a:tc>
                <a:tc>
                  <a:txBody>
                    <a:bodyPr/>
                    <a:lstStyle/>
                    <a:p>
                      <a:pPr algn="ctr" fontAlgn="ctr"/>
                      <a:r>
                        <a:rPr lang="en-IN" sz="2000" b="1" i="0" u="none" strike="noStrike" dirty="0">
                          <a:solidFill>
                            <a:schemeClr val="tx1"/>
                          </a:solidFill>
                          <a:effectLst/>
                          <a:latin typeface="Cambria" panose="02040503050406030204" pitchFamily="18" charset="0"/>
                          <a:ea typeface="Cambria" panose="02040503050406030204" pitchFamily="18" charset="0"/>
                        </a:rPr>
                        <a:t>9.2%</a:t>
                      </a:r>
                    </a:p>
                  </a:txBody>
                  <a:tcPr marL="9525" marR="9525" marT="9525" marB="0" anchor="ctr">
                    <a:solidFill>
                      <a:schemeClr val="bg1">
                        <a:lumMod val="75000"/>
                        <a:alpha val="20000"/>
                      </a:schemeClr>
                    </a:solidFill>
                  </a:tcPr>
                </a:tc>
                <a:extLst>
                  <a:ext uri="{0D108BD9-81ED-4DB2-BD59-A6C34878D82A}">
                    <a16:rowId xmlns:a16="http://schemas.microsoft.com/office/drawing/2014/main" val="728441885"/>
                  </a:ext>
                </a:extLst>
              </a:tr>
              <a:tr h="711743">
                <a:tc>
                  <a:txBody>
                    <a:bodyPr/>
                    <a:lstStyle/>
                    <a:p>
                      <a:r>
                        <a:rPr lang="en-US" sz="2000" b="1" dirty="0">
                          <a:latin typeface="Cambria" panose="02040503050406030204" pitchFamily="18" charset="0"/>
                          <a:ea typeface="Cambria" panose="02040503050406030204" pitchFamily="18" charset="0"/>
                        </a:rPr>
                        <a:t>PAT</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2.6</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3.6</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6.6</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10.1</a:t>
                      </a: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6.7</a:t>
                      </a:r>
                    </a:p>
                  </a:txBody>
                  <a:tcPr anchor="ctr"/>
                </a:tc>
                <a:extLst>
                  <a:ext uri="{0D108BD9-81ED-4DB2-BD59-A6C34878D82A}">
                    <a16:rowId xmlns:a16="http://schemas.microsoft.com/office/drawing/2014/main" val="1767953709"/>
                  </a:ext>
                </a:extLst>
              </a:tr>
              <a:tr h="711743">
                <a:tc>
                  <a:txBody>
                    <a:bodyPr/>
                    <a:lstStyle/>
                    <a:p>
                      <a:r>
                        <a:rPr lang="en-US" sz="2000" b="1" dirty="0">
                          <a:latin typeface="Cambria" panose="02040503050406030204" pitchFamily="18" charset="0"/>
                          <a:ea typeface="Cambria" panose="02040503050406030204" pitchFamily="18" charset="0"/>
                        </a:rPr>
                        <a:t>PAT Margin</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3.2%</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3.3%</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3.7%</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solidFill>
                            <a:schemeClr val="tx1"/>
                          </a:solidFill>
                          <a:latin typeface="Cambria" panose="02040503050406030204" pitchFamily="18" charset="0"/>
                          <a:ea typeface="Cambria" panose="02040503050406030204" pitchFamily="18" charset="0"/>
                        </a:rPr>
                        <a:t>5.1%</a:t>
                      </a:r>
                    </a:p>
                  </a:txBody>
                  <a:tcPr anchor="ctr">
                    <a:solidFill>
                      <a:schemeClr val="bg1">
                        <a:lumMod val="75000"/>
                        <a:alpha val="20000"/>
                      </a:schemeClr>
                    </a:solidFill>
                  </a:tcPr>
                </a:tc>
                <a:tc>
                  <a:txBody>
                    <a:bodyPr/>
                    <a:lstStyle/>
                    <a:p>
                      <a:pPr algn="ctr"/>
                      <a:r>
                        <a:rPr lang="en-US" sz="2000" b="1" dirty="0">
                          <a:solidFill>
                            <a:schemeClr val="tx1"/>
                          </a:solidFill>
                          <a:latin typeface="Cambria" panose="02040503050406030204" pitchFamily="18" charset="0"/>
                          <a:ea typeface="Cambria" panose="02040503050406030204" pitchFamily="18" charset="0"/>
                        </a:rPr>
                        <a:t>6.2%</a:t>
                      </a:r>
                    </a:p>
                  </a:txBody>
                  <a:tcPr anchor="ctr">
                    <a:solidFill>
                      <a:schemeClr val="bg1">
                        <a:lumMod val="75000"/>
                        <a:alpha val="20000"/>
                      </a:schemeClr>
                    </a:solidFill>
                  </a:tcPr>
                </a:tc>
                <a:extLst>
                  <a:ext uri="{0D108BD9-81ED-4DB2-BD59-A6C34878D82A}">
                    <a16:rowId xmlns:a16="http://schemas.microsoft.com/office/drawing/2014/main" val="928092530"/>
                  </a:ext>
                </a:extLst>
              </a:tr>
              <a:tr h="711743">
                <a:tc>
                  <a:txBody>
                    <a:bodyPr/>
                    <a:lstStyle/>
                    <a:p>
                      <a:r>
                        <a:rPr lang="en-US" sz="2000" b="1" dirty="0" err="1">
                          <a:latin typeface="Cambria" panose="02040503050406030204" pitchFamily="18" charset="0"/>
                          <a:ea typeface="Cambria" panose="02040503050406030204" pitchFamily="18" charset="0"/>
                        </a:rPr>
                        <a:t>RoE</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23.5%</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26.2% </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latin typeface="Cambria" panose="02040503050406030204" pitchFamily="18" charset="0"/>
                          <a:ea typeface="Cambria" panose="02040503050406030204" pitchFamily="18" charset="0"/>
                        </a:rPr>
                        <a:t>32.3%</a:t>
                      </a:r>
                      <a:endParaRPr lang="en-US" sz="2000" b="1" dirty="0">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33.2%</a:t>
                      </a:r>
                    </a:p>
                  </a:txBody>
                  <a:tcPr anchor="ctr"/>
                </a:tc>
                <a:tc>
                  <a:txBody>
                    <a:bodyPr/>
                    <a:lstStyle/>
                    <a:p>
                      <a:pPr algn="ctr"/>
                      <a:r>
                        <a:rPr lang="en-US" sz="2000" b="1" dirty="0">
                          <a:solidFill>
                            <a:schemeClr val="tx1"/>
                          </a:solidFill>
                          <a:latin typeface="Cambria" panose="02040503050406030204" pitchFamily="18" charset="0"/>
                          <a:ea typeface="Cambria" panose="02040503050406030204" pitchFamily="18" charset="0"/>
                        </a:rPr>
                        <a:t>10.2%</a:t>
                      </a:r>
                    </a:p>
                  </a:txBody>
                  <a:tcPr anchor="ctr"/>
                </a:tc>
                <a:extLst>
                  <a:ext uri="{0D108BD9-81ED-4DB2-BD59-A6C34878D82A}">
                    <a16:rowId xmlns:a16="http://schemas.microsoft.com/office/drawing/2014/main" val="2353736259"/>
                  </a:ext>
                </a:extLst>
              </a:tr>
              <a:tr h="711743">
                <a:tc>
                  <a:txBody>
                    <a:bodyPr/>
                    <a:lstStyle/>
                    <a:p>
                      <a:r>
                        <a:rPr lang="en-US" sz="2000" b="1" dirty="0" err="1">
                          <a:latin typeface="Cambria" panose="02040503050406030204" pitchFamily="18" charset="0"/>
                          <a:ea typeface="Cambria" panose="02040503050406030204" pitchFamily="18" charset="0"/>
                        </a:rPr>
                        <a:t>RoCE</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20.0%</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21.0%</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latin typeface="Cambria" panose="02040503050406030204" pitchFamily="18" charset="0"/>
                          <a:ea typeface="Cambria" panose="02040503050406030204" pitchFamily="18" charset="0"/>
                        </a:rPr>
                        <a:t>27.5%</a:t>
                      </a:r>
                      <a:endParaRPr lang="en-US" sz="2000" b="1" dirty="0">
                        <a:solidFill>
                          <a:schemeClr val="tx1"/>
                        </a:solidFill>
                        <a:latin typeface="Cambria" panose="02040503050406030204" pitchFamily="18" charset="0"/>
                        <a:ea typeface="Cambria" panose="02040503050406030204" pitchFamily="18" charset="0"/>
                      </a:endParaRPr>
                    </a:p>
                  </a:txBody>
                  <a:tcPr anchor="ctr">
                    <a:solidFill>
                      <a:schemeClr val="bg1">
                        <a:lumMod val="75000"/>
                        <a:alpha val="20000"/>
                      </a:schemeClr>
                    </a:solidFill>
                  </a:tcPr>
                </a:tc>
                <a:tc>
                  <a:txBody>
                    <a:bodyPr/>
                    <a:lstStyle/>
                    <a:p>
                      <a:pPr algn="ctr"/>
                      <a:r>
                        <a:rPr lang="en-US" sz="2000" b="1" dirty="0">
                          <a:solidFill>
                            <a:schemeClr val="tx1"/>
                          </a:solidFill>
                          <a:latin typeface="Cambria" panose="02040503050406030204" pitchFamily="18" charset="0"/>
                          <a:ea typeface="Cambria" panose="02040503050406030204" pitchFamily="18" charset="0"/>
                        </a:rPr>
                        <a:t>32.2%</a:t>
                      </a:r>
                    </a:p>
                  </a:txBody>
                  <a:tcPr anchor="ctr">
                    <a:solidFill>
                      <a:schemeClr val="bg1">
                        <a:lumMod val="75000"/>
                        <a:alpha val="20000"/>
                      </a:schemeClr>
                    </a:solidFill>
                  </a:tcPr>
                </a:tc>
                <a:tc>
                  <a:txBody>
                    <a:bodyPr/>
                    <a:lstStyle/>
                    <a:p>
                      <a:pPr algn="ctr"/>
                      <a:r>
                        <a:rPr lang="en-US" sz="2000" b="1" dirty="0">
                          <a:solidFill>
                            <a:schemeClr val="tx1"/>
                          </a:solidFill>
                          <a:latin typeface="Cambria" panose="02040503050406030204" pitchFamily="18" charset="0"/>
                          <a:ea typeface="Cambria" panose="02040503050406030204" pitchFamily="18" charset="0"/>
                        </a:rPr>
                        <a:t>8%</a:t>
                      </a:r>
                    </a:p>
                  </a:txBody>
                  <a:tcPr anchor="ctr">
                    <a:solidFill>
                      <a:schemeClr val="bg1">
                        <a:lumMod val="75000"/>
                        <a:alpha val="20000"/>
                      </a:schemeClr>
                    </a:solidFill>
                  </a:tcPr>
                </a:tc>
                <a:extLst>
                  <a:ext uri="{0D108BD9-81ED-4DB2-BD59-A6C34878D82A}">
                    <a16:rowId xmlns:a16="http://schemas.microsoft.com/office/drawing/2014/main" val="1337742592"/>
                  </a:ext>
                </a:extLst>
              </a:tr>
              <a:tr h="711743">
                <a:tc>
                  <a:txBody>
                    <a:bodyPr/>
                    <a:lstStyle/>
                    <a:p>
                      <a:r>
                        <a:rPr lang="en-US" sz="2000" b="1">
                          <a:latin typeface="Cambria" panose="02040503050406030204" pitchFamily="18" charset="0"/>
                          <a:ea typeface="Cambria" panose="02040503050406030204" pitchFamily="18" charset="0"/>
                        </a:rPr>
                        <a:t>Net Worth</a:t>
                      </a:r>
                      <a:endParaRPr lang="en-US" sz="2000" b="1">
                        <a:solidFill>
                          <a:schemeClr val="tx1"/>
                        </a:solidFill>
                        <a:latin typeface="Cambria" panose="02040503050406030204" pitchFamily="18" charset="0"/>
                        <a:ea typeface="Cambria" panose="02040503050406030204" pitchFamily="18" charset="0"/>
                      </a:endParaRPr>
                    </a:p>
                  </a:txBody>
                  <a:tcPr anchor="ctr"/>
                </a:tc>
                <a:tc>
                  <a:txBody>
                    <a:bodyPr/>
                    <a:lstStyle/>
                    <a:p>
                      <a:pPr algn="ctr"/>
                      <a:r>
                        <a:rPr lang="en-US" sz="2000" b="1">
                          <a:latin typeface="Cambria" panose="02040503050406030204" pitchFamily="18" charset="0"/>
                          <a:ea typeface="Cambria" panose="02040503050406030204" pitchFamily="18" charset="0"/>
                        </a:rPr>
                        <a:t>12 </a:t>
                      </a:r>
                      <a:endParaRPr lang="en-US" sz="2000" b="1">
                        <a:solidFill>
                          <a:schemeClr val="tx1"/>
                        </a:solidFill>
                        <a:latin typeface="Cambria" panose="02040503050406030204" pitchFamily="18" charset="0"/>
                        <a:ea typeface="Cambria" panose="02040503050406030204" pitchFamily="18" charset="0"/>
                      </a:endParaRPr>
                    </a:p>
                  </a:txBody>
                  <a:tcPr anchor="ctr"/>
                </a:tc>
                <a:tc>
                  <a:txBody>
                    <a:bodyPr/>
                    <a:lstStyle/>
                    <a:p>
                      <a:pPr lvl="0" algn="ctr">
                        <a:buNone/>
                      </a:pPr>
                      <a:r>
                        <a:rPr lang="en-US" sz="2000" b="1" dirty="0">
                          <a:latin typeface="Cambria" panose="02040503050406030204" pitchFamily="18" charset="0"/>
                          <a:ea typeface="Cambria" panose="02040503050406030204" pitchFamily="18" charset="0"/>
                        </a:rPr>
                        <a:t>16</a:t>
                      </a:r>
                      <a:endParaRPr lang="en-US" b="1" dirty="0">
                        <a:latin typeface="Cambria" panose="02040503050406030204" pitchFamily="18" charset="0"/>
                        <a:ea typeface="Cambria" panose="02040503050406030204" pitchFamily="18" charset="0"/>
                      </a:endParaRPr>
                    </a:p>
                  </a:txBody>
                  <a:tcPr anchor="ctr"/>
                </a:tc>
                <a:tc>
                  <a:txBody>
                    <a:bodyPr/>
                    <a:lstStyle/>
                    <a:p>
                      <a:pPr lvl="0" algn="ctr">
                        <a:buNone/>
                      </a:pPr>
                      <a:r>
                        <a:rPr lang="en-US" sz="2000" b="1" dirty="0">
                          <a:latin typeface="Cambria" panose="02040503050406030204" pitchFamily="18" charset="0"/>
                          <a:ea typeface="Cambria" panose="02040503050406030204" pitchFamily="18" charset="0"/>
                        </a:rPr>
                        <a:t>25</a:t>
                      </a:r>
                      <a:endParaRPr lang="en-US" b="1" dirty="0">
                        <a:latin typeface="Cambria" panose="02040503050406030204" pitchFamily="18" charset="0"/>
                        <a:ea typeface="Cambria" panose="02040503050406030204" pitchFamily="18" charset="0"/>
                      </a:endParaRPr>
                    </a:p>
                  </a:txBody>
                  <a:tcPr anchor="ctr"/>
                </a:tc>
                <a:tc>
                  <a:txBody>
                    <a:bodyPr/>
                    <a:lstStyle/>
                    <a:p>
                      <a:pPr lvl="0" algn="ctr">
                        <a:buNone/>
                      </a:pPr>
                      <a:r>
                        <a:rPr lang="en-US" sz="2000" b="1" dirty="0">
                          <a:solidFill>
                            <a:schemeClr val="tx1"/>
                          </a:solidFill>
                          <a:latin typeface="Cambria" panose="02040503050406030204" pitchFamily="18" charset="0"/>
                          <a:ea typeface="Cambria" panose="02040503050406030204" pitchFamily="18" charset="0"/>
                        </a:rPr>
                        <a:t>35</a:t>
                      </a:r>
                    </a:p>
                  </a:txBody>
                  <a:tcPr anchor="ctr"/>
                </a:tc>
                <a:tc>
                  <a:txBody>
                    <a:bodyPr/>
                    <a:lstStyle/>
                    <a:p>
                      <a:pPr lvl="0" algn="ctr">
                        <a:buNone/>
                      </a:pPr>
                      <a:r>
                        <a:rPr lang="en-US" sz="2000" b="1" dirty="0">
                          <a:solidFill>
                            <a:schemeClr val="tx1"/>
                          </a:solidFill>
                          <a:latin typeface="Cambria" panose="02040503050406030204" pitchFamily="18" charset="0"/>
                          <a:ea typeface="Cambria" panose="02040503050406030204" pitchFamily="18" charset="0"/>
                        </a:rPr>
                        <a:t>94</a:t>
                      </a:r>
                    </a:p>
                  </a:txBody>
                  <a:tcPr anchor="ctr"/>
                </a:tc>
                <a:extLst>
                  <a:ext uri="{0D108BD9-81ED-4DB2-BD59-A6C34878D82A}">
                    <a16:rowId xmlns:a16="http://schemas.microsoft.com/office/drawing/2014/main" val="2891437333"/>
                  </a:ext>
                </a:extLst>
              </a:tr>
            </a:tbl>
          </a:graphicData>
        </a:graphic>
      </p:graphicFrame>
      <p:sp>
        <p:nvSpPr>
          <p:cNvPr id="31" name="TextBox 30">
            <a:extLst>
              <a:ext uri="{FF2B5EF4-FFF2-40B4-BE49-F238E27FC236}">
                <a16:creationId xmlns:a16="http://schemas.microsoft.com/office/drawing/2014/main" id="{113292E7-E54D-D1A3-D9B6-16BAB3EBA274}"/>
              </a:ext>
            </a:extLst>
          </p:cNvPr>
          <p:cNvSpPr txBox="1"/>
          <p:nvPr/>
        </p:nvSpPr>
        <p:spPr>
          <a:xfrm>
            <a:off x="12192000" y="1514349"/>
            <a:ext cx="4953000" cy="369332"/>
          </a:xfrm>
          <a:prstGeom prst="rect">
            <a:avLst/>
          </a:prstGeom>
          <a:noFill/>
        </p:spPr>
        <p:txBody>
          <a:bodyPr wrap="square" lIns="91440" tIns="45720" rIns="91440" bIns="45720" rtlCol="0" anchor="t">
            <a:spAutoFit/>
          </a:bodyPr>
          <a:lstStyle/>
          <a:p>
            <a:pPr algn="r"/>
            <a:r>
              <a:rPr lang="en-US" b="1">
                <a:latin typeface="Cambria"/>
                <a:ea typeface="Cambria"/>
              </a:rPr>
              <a:t>(In ₹Cr except percentages and ratios)</a:t>
            </a:r>
          </a:p>
        </p:txBody>
      </p:sp>
      <p:sp>
        <p:nvSpPr>
          <p:cNvPr id="6" name="Footer Placeholder 4">
            <a:extLst>
              <a:ext uri="{FF2B5EF4-FFF2-40B4-BE49-F238E27FC236}">
                <a16:creationId xmlns:a16="http://schemas.microsoft.com/office/drawing/2014/main" id="{DAF8F5B7-F066-EBDF-F3E2-E88A8604B6F1}"/>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1453179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746441" y="431394"/>
            <a:ext cx="148491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PROFIT &amp; LOSS for H1FY25</a:t>
            </a:r>
            <a:endParaRPr lang="en-ID" b="1" cap="none" dirty="0">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28</a:t>
            </a:fld>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1630622-5F29-0C49-7386-932A93643EAD}"/>
              </a:ext>
            </a:extLst>
          </p:cNvPr>
          <p:cNvSpPr txBox="1"/>
          <p:nvPr/>
        </p:nvSpPr>
        <p:spPr>
          <a:xfrm>
            <a:off x="11971084" y="9198383"/>
            <a:ext cx="4953000" cy="369332"/>
          </a:xfrm>
          <a:prstGeom prst="rect">
            <a:avLst/>
          </a:prstGeom>
          <a:noFill/>
        </p:spPr>
        <p:txBody>
          <a:bodyPr wrap="square" lIns="91440" tIns="45720" rIns="91440" bIns="45720" rtlCol="0" anchor="t">
            <a:spAutoFit/>
          </a:bodyPr>
          <a:lstStyle/>
          <a:p>
            <a:pPr algn="r"/>
            <a:r>
              <a:rPr lang="en-US" b="1" dirty="0">
                <a:latin typeface="Cambria"/>
                <a:ea typeface="Cambria"/>
              </a:rPr>
              <a:t>(In ₹Cr except percentages and ratios)</a:t>
            </a:r>
          </a:p>
        </p:txBody>
      </p:sp>
      <p:graphicFrame>
        <p:nvGraphicFramePr>
          <p:cNvPr id="9" name="Table 8">
            <a:extLst>
              <a:ext uri="{FF2B5EF4-FFF2-40B4-BE49-F238E27FC236}">
                <a16:creationId xmlns:a16="http://schemas.microsoft.com/office/drawing/2014/main" id="{58385A0E-F220-9CE8-373D-04CAD8C79BC7}"/>
              </a:ext>
            </a:extLst>
          </p:cNvPr>
          <p:cNvGraphicFramePr>
            <a:graphicFrameLocks noGrp="1"/>
          </p:cNvGraphicFramePr>
          <p:nvPr>
            <p:extLst>
              <p:ext uri="{D42A27DB-BD31-4B8C-83A1-F6EECF244321}">
                <p14:modId xmlns:p14="http://schemas.microsoft.com/office/powerpoint/2010/main" val="1932311155"/>
              </p:ext>
            </p:extLst>
          </p:nvPr>
        </p:nvGraphicFramePr>
        <p:xfrm>
          <a:off x="746441" y="1598688"/>
          <a:ext cx="16177643" cy="7290846"/>
        </p:xfrm>
        <a:graphic>
          <a:graphicData uri="http://schemas.openxmlformats.org/drawingml/2006/table">
            <a:tbl>
              <a:tblPr firstRow="1" bandRow="1">
                <a:tableStyleId>{9D7B26C5-4107-4FEC-AEDC-1716B250A1EF}</a:tableStyleId>
              </a:tblPr>
              <a:tblGrid>
                <a:gridCol w="6751527">
                  <a:extLst>
                    <a:ext uri="{9D8B030D-6E8A-4147-A177-3AD203B41FA5}">
                      <a16:colId xmlns:a16="http://schemas.microsoft.com/office/drawing/2014/main" val="588833041"/>
                    </a:ext>
                  </a:extLst>
                </a:gridCol>
                <a:gridCol w="2356529">
                  <a:extLst>
                    <a:ext uri="{9D8B030D-6E8A-4147-A177-3AD203B41FA5}">
                      <a16:colId xmlns:a16="http://schemas.microsoft.com/office/drawing/2014/main" val="4162022581"/>
                    </a:ext>
                  </a:extLst>
                </a:gridCol>
                <a:gridCol w="2356529">
                  <a:extLst>
                    <a:ext uri="{9D8B030D-6E8A-4147-A177-3AD203B41FA5}">
                      <a16:colId xmlns:a16="http://schemas.microsoft.com/office/drawing/2014/main" val="2454278732"/>
                    </a:ext>
                  </a:extLst>
                </a:gridCol>
                <a:gridCol w="2356529">
                  <a:extLst>
                    <a:ext uri="{9D8B030D-6E8A-4147-A177-3AD203B41FA5}">
                      <a16:colId xmlns:a16="http://schemas.microsoft.com/office/drawing/2014/main" val="4290346948"/>
                    </a:ext>
                  </a:extLst>
                </a:gridCol>
                <a:gridCol w="2356529">
                  <a:extLst>
                    <a:ext uri="{9D8B030D-6E8A-4147-A177-3AD203B41FA5}">
                      <a16:colId xmlns:a16="http://schemas.microsoft.com/office/drawing/2014/main" val="2154276754"/>
                    </a:ext>
                  </a:extLst>
                </a:gridCol>
              </a:tblGrid>
              <a:tr h="472159">
                <a:tc>
                  <a:txBody>
                    <a:bodyPr/>
                    <a:lstStyle/>
                    <a:p>
                      <a:pPr marL="71755"/>
                      <a:r>
                        <a:rPr lang="en-IN" sz="1800" dirty="0">
                          <a:solidFill>
                            <a:schemeClr val="bg1"/>
                          </a:solidFill>
                          <a:effectLst/>
                          <a:latin typeface="Cambria" panose="02040503050406030204" pitchFamily="18" charset="0"/>
                          <a:ea typeface="Cambria" panose="02040503050406030204" pitchFamily="18" charset="0"/>
                        </a:rPr>
                        <a:t>Particulars</a:t>
                      </a:r>
                    </a:p>
                  </a:txBody>
                  <a:tcPr anchor="ctr">
                    <a:solidFill>
                      <a:srgbClr val="EF7F19"/>
                    </a:solidFill>
                  </a:tcPr>
                </a:tc>
                <a:tc>
                  <a:txBody>
                    <a:bodyPr/>
                    <a:lstStyle/>
                    <a:p>
                      <a:pPr algn="ctr"/>
                      <a:r>
                        <a:rPr lang="en-IN" sz="1800" dirty="0">
                          <a:solidFill>
                            <a:schemeClr val="bg1"/>
                          </a:solidFill>
                          <a:effectLst/>
                          <a:latin typeface="Cambria" panose="02040503050406030204" pitchFamily="18" charset="0"/>
                          <a:ea typeface="Cambria" panose="02040503050406030204" pitchFamily="18" charset="0"/>
                        </a:rPr>
                        <a:t>H2FY24</a:t>
                      </a:r>
                    </a:p>
                  </a:txBody>
                  <a:tcPr anchor="ctr">
                    <a:solidFill>
                      <a:srgbClr val="EF7F19"/>
                    </a:solidFill>
                  </a:tcPr>
                </a:tc>
                <a:tc>
                  <a:txBody>
                    <a:bodyPr/>
                    <a:lstStyle/>
                    <a:p>
                      <a:pPr algn="ctr"/>
                      <a:r>
                        <a:rPr lang="en-IN" sz="1800" dirty="0">
                          <a:solidFill>
                            <a:schemeClr val="bg1"/>
                          </a:solidFill>
                          <a:effectLst/>
                          <a:latin typeface="Cambria" panose="02040503050406030204" pitchFamily="18" charset="0"/>
                          <a:ea typeface="Cambria" panose="02040503050406030204" pitchFamily="18" charset="0"/>
                        </a:rPr>
                        <a:t>H1FY24</a:t>
                      </a:r>
                    </a:p>
                  </a:txBody>
                  <a:tcPr anchor="ctr">
                    <a:solidFill>
                      <a:srgbClr val="EF7F19"/>
                    </a:solidFill>
                  </a:tcPr>
                </a:tc>
                <a:tc>
                  <a:txBody>
                    <a:bodyPr/>
                    <a:lstStyle/>
                    <a:p>
                      <a:pPr algn="ctr"/>
                      <a:r>
                        <a:rPr lang="en-IN" sz="1800" dirty="0">
                          <a:solidFill>
                            <a:schemeClr val="bg1"/>
                          </a:solidFill>
                          <a:effectLst/>
                          <a:latin typeface="Cambria" panose="02040503050406030204" pitchFamily="18" charset="0"/>
                          <a:ea typeface="Cambria" panose="02040503050406030204" pitchFamily="18" charset="0"/>
                        </a:rPr>
                        <a:t>H1FY25</a:t>
                      </a:r>
                    </a:p>
                  </a:txBody>
                  <a:tcPr anchor="ctr">
                    <a:solidFill>
                      <a:srgbClr val="EF7F19"/>
                    </a:solidFill>
                  </a:tcPr>
                </a:tc>
                <a:tc>
                  <a:txBody>
                    <a:bodyPr/>
                    <a:lstStyle/>
                    <a:p>
                      <a:pPr algn="ctr"/>
                      <a:r>
                        <a:rPr lang="en-IN" sz="1800" dirty="0">
                          <a:solidFill>
                            <a:schemeClr val="bg1"/>
                          </a:solidFill>
                          <a:effectLst/>
                          <a:latin typeface="Cambria" panose="02040503050406030204" pitchFamily="18" charset="0"/>
                          <a:ea typeface="Cambria" panose="02040503050406030204" pitchFamily="18" charset="0"/>
                        </a:rPr>
                        <a:t>YoY</a:t>
                      </a:r>
                    </a:p>
                  </a:txBody>
                  <a:tcPr anchor="ctr">
                    <a:solidFill>
                      <a:srgbClr val="EF7F19"/>
                    </a:solidFill>
                  </a:tcPr>
                </a:tc>
                <a:extLst>
                  <a:ext uri="{0D108BD9-81ED-4DB2-BD59-A6C34878D82A}">
                    <a16:rowId xmlns:a16="http://schemas.microsoft.com/office/drawing/2014/main" val="1077430514"/>
                  </a:ext>
                </a:extLst>
              </a:tr>
              <a:tr h="403412">
                <a:tc>
                  <a:txBody>
                    <a:bodyPr/>
                    <a:lstStyle/>
                    <a:p>
                      <a:pPr marL="71755"/>
                      <a:r>
                        <a:rPr lang="en-IN" sz="1800" dirty="0">
                          <a:effectLst/>
                          <a:latin typeface="Cambria" panose="02040503050406030204" pitchFamily="18" charset="0"/>
                          <a:ea typeface="Cambria" panose="02040503050406030204" pitchFamily="18" charset="0"/>
                        </a:rPr>
                        <a:t>Revenue from operations</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117.7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82.1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107.9</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674587865"/>
                  </a:ext>
                </a:extLst>
              </a:tr>
              <a:tr h="371900">
                <a:tc>
                  <a:txBody>
                    <a:bodyPr/>
                    <a:lstStyle/>
                    <a:p>
                      <a:pPr marL="71755"/>
                      <a:r>
                        <a:rPr lang="en-IN" sz="1800" dirty="0">
                          <a:effectLst/>
                          <a:latin typeface="Cambria" panose="02040503050406030204" pitchFamily="18" charset="0"/>
                          <a:ea typeface="Cambria" panose="02040503050406030204" pitchFamily="18" charset="0"/>
                        </a:rPr>
                        <a:t>Other income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2.3</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285484026"/>
                  </a:ext>
                </a:extLst>
              </a:tr>
              <a:tr h="371900">
                <a:tc>
                  <a:txBody>
                    <a:bodyPr/>
                    <a:lstStyle/>
                    <a:p>
                      <a:pPr marL="71755"/>
                      <a:r>
                        <a:rPr lang="en-IN" sz="1800" b="1" dirty="0">
                          <a:effectLst/>
                          <a:latin typeface="Cambria" panose="02040503050406030204" pitchFamily="18" charset="0"/>
                          <a:ea typeface="Cambria" panose="02040503050406030204" pitchFamily="18" charset="0"/>
                        </a:rPr>
                        <a:t>Total Income</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118.7</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83</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110.2</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32.8%</a:t>
                      </a:r>
                    </a:p>
                  </a:txBody>
                  <a:tcPr anchor="ctr"/>
                </a:tc>
                <a:extLst>
                  <a:ext uri="{0D108BD9-81ED-4DB2-BD59-A6C34878D82A}">
                    <a16:rowId xmlns:a16="http://schemas.microsoft.com/office/drawing/2014/main" val="2173604491"/>
                  </a:ext>
                </a:extLst>
              </a:tr>
              <a:tr h="371900">
                <a:tc>
                  <a:txBody>
                    <a:bodyPr/>
                    <a:lstStyle/>
                    <a:p>
                      <a:pPr marL="71755"/>
                      <a:r>
                        <a:rPr lang="en-IN" sz="1800" dirty="0">
                          <a:effectLst/>
                          <a:latin typeface="Cambria" panose="02040503050406030204" pitchFamily="18" charset="0"/>
                          <a:ea typeface="Cambria" panose="02040503050406030204" pitchFamily="18" charset="0"/>
                        </a:rPr>
                        <a:t>Cost of materials consumed</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71.7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57.7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66.3</a:t>
                      </a:r>
                    </a:p>
                  </a:txBody>
                  <a:tcPr anchor="ctr"/>
                </a:tc>
                <a:tc>
                  <a:txBody>
                    <a:bodyPr/>
                    <a:lstStyle/>
                    <a:p>
                      <a:pPr lvl="0" algn="ctr">
                        <a:buNone/>
                      </a:pPr>
                      <a:endParaRPr lang="en-US" sz="18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298725247"/>
                  </a:ext>
                </a:extLst>
              </a:tr>
              <a:tr h="929750">
                <a:tc>
                  <a:txBody>
                    <a:bodyPr/>
                    <a:lstStyle/>
                    <a:p>
                      <a:pPr marL="71755"/>
                      <a:r>
                        <a:rPr lang="en-IN" sz="1800" dirty="0">
                          <a:effectLst/>
                          <a:latin typeface="Cambria" panose="02040503050406030204" pitchFamily="18" charset="0"/>
                          <a:ea typeface="Cambria" panose="02040503050406030204" pitchFamily="18" charset="0"/>
                        </a:rPr>
                        <a:t>Changes in inventories of finished goods, work-in-progress and stock-in-trade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(7.2)</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(3.1)</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859363489"/>
                  </a:ext>
                </a:extLst>
              </a:tr>
              <a:tr h="371900">
                <a:tc>
                  <a:txBody>
                    <a:bodyPr/>
                    <a:lstStyle/>
                    <a:p>
                      <a:pPr marL="71755"/>
                      <a:r>
                        <a:rPr lang="en-IN" sz="1800" dirty="0">
                          <a:effectLst/>
                          <a:latin typeface="Cambria" panose="02040503050406030204" pitchFamily="18" charset="0"/>
                          <a:ea typeface="Cambria" panose="02040503050406030204" pitchFamily="18" charset="0"/>
                        </a:rPr>
                        <a:t>Employee benefits expense</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10.5</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8.1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8.8</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512625831"/>
                  </a:ext>
                </a:extLst>
              </a:tr>
              <a:tr h="371900">
                <a:tc>
                  <a:txBody>
                    <a:bodyPr/>
                    <a:lstStyle/>
                    <a:p>
                      <a:pPr marL="71755"/>
                      <a:r>
                        <a:rPr lang="en-IN" sz="1800" dirty="0">
                          <a:effectLst/>
                          <a:latin typeface="Cambria" panose="02040503050406030204" pitchFamily="18" charset="0"/>
                          <a:ea typeface="Cambria" panose="02040503050406030204" pitchFamily="18" charset="0"/>
                        </a:rPr>
                        <a:t>Other expenses</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29.6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14.9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25.9</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7"/>
                  </a:ext>
                </a:extLst>
              </a:tr>
              <a:tr h="371900">
                <a:tc>
                  <a:txBody>
                    <a:bodyPr/>
                    <a:lstStyle/>
                    <a:p>
                      <a:pPr marL="71755"/>
                      <a:r>
                        <a:rPr lang="en-IN" sz="1800" b="1" dirty="0">
                          <a:effectLst/>
                          <a:latin typeface="Cambria" panose="02040503050406030204" pitchFamily="18" charset="0"/>
                          <a:ea typeface="Cambria" panose="02040503050406030204" pitchFamily="18" charset="0"/>
                        </a:rPr>
                        <a:t>EBITDA</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7.4</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8.1</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9.9</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22.3%</a:t>
                      </a:r>
                      <a:endParaRPr lang="en-US" sz="1800" b="1"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163779500"/>
                  </a:ext>
                </a:extLst>
              </a:tr>
              <a:tr h="371900">
                <a:tc>
                  <a:txBody>
                    <a:bodyPr/>
                    <a:lstStyle/>
                    <a:p>
                      <a:pPr marL="71755"/>
                      <a:r>
                        <a:rPr lang="en-IN" sz="1800" b="1" i="1" dirty="0">
                          <a:effectLst/>
                          <a:latin typeface="Cambria" panose="02040503050406030204" pitchFamily="18" charset="0"/>
                          <a:ea typeface="Cambria" panose="02040503050406030204" pitchFamily="18" charset="0"/>
                        </a:rPr>
                        <a:t>Margin</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6.3%</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9.8%</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9.2%</a:t>
                      </a:r>
                    </a:p>
                  </a:txBody>
                  <a:tcPr anchor="ctr"/>
                </a:tc>
                <a:tc>
                  <a:txBody>
                    <a:bodyPr/>
                    <a:lstStyle/>
                    <a:p>
                      <a:pPr algn="ctr" rtl="0" fontAlgn="ctr"/>
                      <a:endParaRPr lang="en-IN" sz="1800" b="1"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289625125"/>
                  </a:ext>
                </a:extLst>
              </a:tr>
              <a:tr h="371900">
                <a:tc>
                  <a:txBody>
                    <a:bodyPr/>
                    <a:lstStyle/>
                    <a:p>
                      <a:pPr marL="71755"/>
                      <a:r>
                        <a:rPr lang="en-IN" sz="1800" dirty="0">
                          <a:effectLst/>
                          <a:latin typeface="Cambria" panose="02040503050406030204" pitchFamily="18" charset="0"/>
                          <a:ea typeface="Cambria" panose="02040503050406030204" pitchFamily="18" charset="0"/>
                        </a:rPr>
                        <a:t>Finance costs</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0.5</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0.9</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304830960"/>
                  </a:ext>
                </a:extLst>
              </a:tr>
              <a:tr h="650825">
                <a:tc>
                  <a:txBody>
                    <a:bodyPr/>
                    <a:lstStyle/>
                    <a:p>
                      <a:pPr marL="71755"/>
                      <a:r>
                        <a:rPr lang="en-IN" sz="1800" dirty="0">
                          <a:effectLst/>
                          <a:latin typeface="Cambria" panose="02040503050406030204" pitchFamily="18" charset="0"/>
                          <a:ea typeface="Cambria" panose="02040503050406030204" pitchFamily="18" charset="0"/>
                        </a:rPr>
                        <a:t>Depreciation and amortisation expense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1.3</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1.7</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171651660"/>
                  </a:ext>
                </a:extLst>
              </a:tr>
              <a:tr h="371900">
                <a:tc>
                  <a:txBody>
                    <a:bodyPr/>
                    <a:lstStyle/>
                    <a:p>
                      <a:pPr marL="71755"/>
                      <a:r>
                        <a:rPr lang="en-IN" sz="1800" b="1" dirty="0">
                          <a:effectLst/>
                          <a:latin typeface="Cambria" panose="02040503050406030204" pitchFamily="18" charset="0"/>
                          <a:ea typeface="Cambria" panose="02040503050406030204" pitchFamily="18" charset="0"/>
                        </a:rPr>
                        <a:t>Total Expenditure</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111.8</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75.4</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100.5</a:t>
                      </a:r>
                    </a:p>
                  </a:txBody>
                  <a:tcPr anchor="ctr"/>
                </a:tc>
                <a:tc>
                  <a:txBody>
                    <a:bodyPr/>
                    <a:lstStyle/>
                    <a:p>
                      <a:pPr lvl="0" algn="ctr">
                        <a:buNone/>
                      </a:pPr>
                      <a:endParaRPr lang="en-IN" sz="1800" b="1"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4029573474"/>
                  </a:ext>
                </a:extLst>
              </a:tr>
              <a:tr h="371900">
                <a:tc>
                  <a:txBody>
                    <a:bodyPr/>
                    <a:lstStyle/>
                    <a:p>
                      <a:pPr marL="71755"/>
                      <a:r>
                        <a:rPr lang="en-IN" sz="1800" dirty="0">
                          <a:effectLst/>
                          <a:latin typeface="Cambria" panose="02040503050406030204" pitchFamily="18" charset="0"/>
                          <a:ea typeface="Cambria" panose="02040503050406030204" pitchFamily="18" charset="0"/>
                        </a:rPr>
                        <a:t>PBT</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6.9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7.6</a:t>
                      </a:r>
                      <a:endParaRPr lang="en-US" sz="1800"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9.6</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15810682"/>
                  </a:ext>
                </a:extLst>
              </a:tr>
              <a:tr h="371900">
                <a:tc>
                  <a:txBody>
                    <a:bodyPr/>
                    <a:lstStyle/>
                    <a:p>
                      <a:pPr marL="71755"/>
                      <a:r>
                        <a:rPr lang="en-IN" sz="1800" dirty="0">
                          <a:effectLst/>
                          <a:latin typeface="Cambria" panose="02040503050406030204" pitchFamily="18" charset="0"/>
                          <a:ea typeface="Cambria" panose="02040503050406030204" pitchFamily="18" charset="0"/>
                        </a:rPr>
                        <a:t>Net Current Tax Expenses</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1.8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2.6</a:t>
                      </a:r>
                      <a:endParaRPr lang="en-US" sz="1800"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2.9</a:t>
                      </a:r>
                    </a:p>
                  </a:txBody>
                  <a:tcPr anchor="ctr"/>
                </a:tc>
                <a:tc>
                  <a:txBody>
                    <a:bodyPr/>
                    <a:lstStyle/>
                    <a:p>
                      <a:pPr lvl="0" algn="ctr">
                        <a:buNone/>
                      </a:pPr>
                      <a:endParaRPr lang="en-IN" sz="1800" b="0" i="0" u="none" strike="noStrike" dirty="0">
                        <a:solidFill>
                          <a:schemeClr val="tx1"/>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525821972"/>
                  </a:ext>
                </a:extLst>
              </a:tr>
              <a:tr h="371900">
                <a:tc>
                  <a:txBody>
                    <a:bodyPr/>
                    <a:lstStyle/>
                    <a:p>
                      <a:pPr marL="71755"/>
                      <a:r>
                        <a:rPr lang="en-IN" sz="1800" b="1" dirty="0">
                          <a:effectLst/>
                          <a:latin typeface="Cambria" panose="02040503050406030204" pitchFamily="18" charset="0"/>
                          <a:ea typeface="Cambria" panose="02040503050406030204" pitchFamily="18" charset="0"/>
                        </a:rPr>
                        <a:t>PAT</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5.1</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5</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6.7</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34%</a:t>
                      </a:r>
                    </a:p>
                  </a:txBody>
                  <a:tcPr anchor="ctr"/>
                </a:tc>
                <a:extLst>
                  <a:ext uri="{0D108BD9-81ED-4DB2-BD59-A6C34878D82A}">
                    <a16:rowId xmlns:a16="http://schemas.microsoft.com/office/drawing/2014/main" val="3876041493"/>
                  </a:ext>
                </a:extLst>
              </a:tr>
              <a:tr h="371900">
                <a:tc>
                  <a:txBody>
                    <a:bodyPr/>
                    <a:lstStyle/>
                    <a:p>
                      <a:pPr marL="71755"/>
                      <a:r>
                        <a:rPr lang="en-IN" sz="1800" b="1" i="1" dirty="0">
                          <a:effectLst/>
                          <a:latin typeface="Cambria" panose="02040503050406030204" pitchFamily="18" charset="0"/>
                          <a:ea typeface="Cambria" panose="02040503050406030204" pitchFamily="18" charset="0"/>
                        </a:rPr>
                        <a:t>Margin </a:t>
                      </a:r>
                    </a:p>
                  </a:txBody>
                  <a:tcPr anchor="ctr"/>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4.3%</a:t>
                      </a:r>
                    </a:p>
                  </a:txBody>
                  <a:tcPr anchor="b"/>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6.1%</a:t>
                      </a:r>
                    </a:p>
                  </a:txBody>
                  <a:tcPr anchor="b"/>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6.2%</a:t>
                      </a:r>
                    </a:p>
                  </a:txBody>
                  <a:tcPr anchor="b"/>
                </a:tc>
                <a:tc>
                  <a:txBody>
                    <a:bodyPr/>
                    <a:lstStyle/>
                    <a:p>
                      <a:pPr algn="ctr" rtl="0" fontAlgn="b"/>
                      <a:endParaRPr lang="en-IN" sz="1800" b="1" i="0" u="none" strike="noStrike" dirty="0">
                        <a:solidFill>
                          <a:schemeClr val="tx1"/>
                        </a:solidFill>
                        <a:effectLst/>
                        <a:latin typeface="Cambria" panose="02040503050406030204" pitchFamily="18" charset="0"/>
                        <a:ea typeface="Cambria" panose="02040503050406030204" pitchFamily="18" charset="0"/>
                      </a:endParaRPr>
                    </a:p>
                  </a:txBody>
                  <a:tcPr anchor="b"/>
                </a:tc>
                <a:extLst>
                  <a:ext uri="{0D108BD9-81ED-4DB2-BD59-A6C34878D82A}">
                    <a16:rowId xmlns:a16="http://schemas.microsoft.com/office/drawing/2014/main" val="4249883712"/>
                  </a:ext>
                </a:extLst>
              </a:tr>
            </a:tbl>
          </a:graphicData>
        </a:graphic>
      </p:graphicFrame>
      <p:sp>
        <p:nvSpPr>
          <p:cNvPr id="10" name="Footer Placeholder 4">
            <a:extLst>
              <a:ext uri="{FF2B5EF4-FFF2-40B4-BE49-F238E27FC236}">
                <a16:creationId xmlns:a16="http://schemas.microsoft.com/office/drawing/2014/main" id="{86B8D2BF-D85A-BA97-61EB-A5C97643E2BB}"/>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569925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346841" y="401785"/>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ASSETS AND LIABILITIES As of h1fy25</a:t>
            </a:r>
            <a:endParaRPr lang="en-ID" b="1" cap="none" dirty="0">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29</a:t>
            </a:fld>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B3F8213-9F9A-1C25-AFC5-A84CDB86AFD8}"/>
              </a:ext>
            </a:extLst>
          </p:cNvPr>
          <p:cNvSpPr txBox="1"/>
          <p:nvPr/>
        </p:nvSpPr>
        <p:spPr>
          <a:xfrm>
            <a:off x="12030516" y="9350156"/>
            <a:ext cx="4953000" cy="369332"/>
          </a:xfrm>
          <a:prstGeom prst="rect">
            <a:avLst/>
          </a:prstGeom>
          <a:noFill/>
        </p:spPr>
        <p:txBody>
          <a:bodyPr wrap="square" lIns="91440" tIns="45720" rIns="91440" bIns="45720" rtlCol="0" anchor="t">
            <a:spAutoFit/>
          </a:bodyPr>
          <a:lstStyle/>
          <a:p>
            <a:pPr algn="r"/>
            <a:r>
              <a:rPr lang="en-US" b="1" dirty="0">
                <a:latin typeface="Cambria"/>
                <a:ea typeface="Cambria"/>
              </a:rPr>
              <a:t>(In ₹Cr)</a:t>
            </a:r>
          </a:p>
        </p:txBody>
      </p:sp>
      <p:graphicFrame>
        <p:nvGraphicFramePr>
          <p:cNvPr id="12" name="Table 11">
            <a:extLst>
              <a:ext uri="{FF2B5EF4-FFF2-40B4-BE49-F238E27FC236}">
                <a16:creationId xmlns:a16="http://schemas.microsoft.com/office/drawing/2014/main" id="{B7F7C009-0BA6-9578-275D-C761BE6CC5E7}"/>
              </a:ext>
            </a:extLst>
          </p:cNvPr>
          <p:cNvGraphicFramePr>
            <a:graphicFrameLocks noGrp="1"/>
          </p:cNvGraphicFramePr>
          <p:nvPr>
            <p:extLst>
              <p:ext uri="{D42A27DB-BD31-4B8C-83A1-F6EECF244321}">
                <p14:modId xmlns:p14="http://schemas.microsoft.com/office/powerpoint/2010/main" val="2116866704"/>
              </p:ext>
            </p:extLst>
          </p:nvPr>
        </p:nvGraphicFramePr>
        <p:xfrm>
          <a:off x="346841" y="1432154"/>
          <a:ext cx="8022651" cy="7114026"/>
        </p:xfrm>
        <a:graphic>
          <a:graphicData uri="http://schemas.openxmlformats.org/drawingml/2006/table">
            <a:tbl>
              <a:tblPr firstRow="1" bandRow="1">
                <a:tableStyleId>{9D7B26C5-4107-4FEC-AEDC-1716B250A1EF}</a:tableStyleId>
              </a:tblPr>
              <a:tblGrid>
                <a:gridCol w="2919109">
                  <a:extLst>
                    <a:ext uri="{9D8B030D-6E8A-4147-A177-3AD203B41FA5}">
                      <a16:colId xmlns:a16="http://schemas.microsoft.com/office/drawing/2014/main" val="2056666268"/>
                    </a:ext>
                  </a:extLst>
                </a:gridCol>
                <a:gridCol w="910708">
                  <a:extLst>
                    <a:ext uri="{9D8B030D-6E8A-4147-A177-3AD203B41FA5}">
                      <a16:colId xmlns:a16="http://schemas.microsoft.com/office/drawing/2014/main" val="3818590614"/>
                    </a:ext>
                  </a:extLst>
                </a:gridCol>
                <a:gridCol w="1052746">
                  <a:extLst>
                    <a:ext uri="{9D8B030D-6E8A-4147-A177-3AD203B41FA5}">
                      <a16:colId xmlns:a16="http://schemas.microsoft.com/office/drawing/2014/main" val="2942131864"/>
                    </a:ext>
                  </a:extLst>
                </a:gridCol>
                <a:gridCol w="998294">
                  <a:extLst>
                    <a:ext uri="{9D8B030D-6E8A-4147-A177-3AD203B41FA5}">
                      <a16:colId xmlns:a16="http://schemas.microsoft.com/office/drawing/2014/main" val="186419960"/>
                    </a:ext>
                  </a:extLst>
                </a:gridCol>
                <a:gridCol w="1070897">
                  <a:extLst>
                    <a:ext uri="{9D8B030D-6E8A-4147-A177-3AD203B41FA5}">
                      <a16:colId xmlns:a16="http://schemas.microsoft.com/office/drawing/2014/main" val="1650337566"/>
                    </a:ext>
                  </a:extLst>
                </a:gridCol>
                <a:gridCol w="1070897">
                  <a:extLst>
                    <a:ext uri="{9D8B030D-6E8A-4147-A177-3AD203B41FA5}">
                      <a16:colId xmlns:a16="http://schemas.microsoft.com/office/drawing/2014/main" val="2626357329"/>
                    </a:ext>
                  </a:extLst>
                </a:gridCol>
              </a:tblGrid>
              <a:tr h="429949">
                <a:tc>
                  <a:txBody>
                    <a:bodyPr/>
                    <a:lstStyle/>
                    <a:p>
                      <a:r>
                        <a:rPr lang="en-IN" sz="1800" dirty="0">
                          <a:solidFill>
                            <a:schemeClr val="bg1"/>
                          </a:solidFill>
                          <a:effectLst/>
                          <a:latin typeface="Cambria" panose="02040503050406030204" pitchFamily="18" charset="0"/>
                          <a:ea typeface="Cambria" panose="02040503050406030204" pitchFamily="18" charset="0"/>
                        </a:rPr>
                        <a:t>Particulars</a:t>
                      </a:r>
                    </a:p>
                  </a:txBody>
                  <a:tcPr anchor="ctr">
                    <a:solidFill>
                      <a:srgbClr val="EF7F19"/>
                    </a:solidFill>
                  </a:tcPr>
                </a:tc>
                <a:tc>
                  <a:txBody>
                    <a:bodyPr/>
                    <a:lstStyle/>
                    <a:p>
                      <a:pPr algn="ctr"/>
                      <a:r>
                        <a:rPr lang="en-US" sz="1800" b="1" dirty="0">
                          <a:solidFill>
                            <a:schemeClr val="bg1"/>
                          </a:solidFill>
                          <a:effectLst/>
                          <a:latin typeface="Cambria" panose="02040503050406030204" pitchFamily="18" charset="0"/>
                          <a:ea typeface="Cambria" panose="02040503050406030204" pitchFamily="18" charset="0"/>
                        </a:rPr>
                        <a:t>FY 21</a:t>
                      </a:r>
                    </a:p>
                  </a:txBody>
                  <a:tcPr anchor="ctr">
                    <a:solidFill>
                      <a:srgbClr val="EF7F19"/>
                    </a:solidFill>
                  </a:tcPr>
                </a:tc>
                <a:tc>
                  <a:txBody>
                    <a:bodyPr/>
                    <a:lstStyle/>
                    <a:p>
                      <a:pPr algn="ctr"/>
                      <a:r>
                        <a:rPr lang="en-US" sz="1800" b="1" dirty="0">
                          <a:solidFill>
                            <a:schemeClr val="bg1"/>
                          </a:solidFill>
                          <a:effectLst/>
                          <a:latin typeface="Cambria" panose="02040503050406030204" pitchFamily="18" charset="0"/>
                          <a:ea typeface="Cambria" panose="02040503050406030204" pitchFamily="18" charset="0"/>
                        </a:rPr>
                        <a:t>FY 22</a:t>
                      </a:r>
                    </a:p>
                  </a:txBody>
                  <a:tcPr anchor="ctr">
                    <a:solidFill>
                      <a:srgbClr val="EF7F19"/>
                    </a:solidFill>
                  </a:tcPr>
                </a:tc>
                <a:tc>
                  <a:txBody>
                    <a:bodyPr/>
                    <a:lstStyle/>
                    <a:p>
                      <a:pPr algn="ctr"/>
                      <a:r>
                        <a:rPr lang="en-US" sz="1800" b="1" dirty="0">
                          <a:solidFill>
                            <a:schemeClr val="bg1"/>
                          </a:solidFill>
                          <a:effectLst/>
                          <a:latin typeface="Cambria" panose="02040503050406030204" pitchFamily="18" charset="0"/>
                          <a:ea typeface="Cambria" panose="02040503050406030204" pitchFamily="18" charset="0"/>
                        </a:rPr>
                        <a:t>FY 23</a:t>
                      </a:r>
                    </a:p>
                  </a:txBody>
                  <a:tcPr anchor="ctr">
                    <a:solidFill>
                      <a:srgbClr val="EF7F19"/>
                    </a:solidFill>
                  </a:tcPr>
                </a:tc>
                <a:tc>
                  <a:txBody>
                    <a:bodyPr/>
                    <a:lstStyle/>
                    <a:p>
                      <a:pPr algn="ctr"/>
                      <a:r>
                        <a:rPr lang="en-US" sz="1800" b="1" dirty="0">
                          <a:solidFill>
                            <a:schemeClr val="bg1"/>
                          </a:solidFill>
                          <a:effectLst/>
                          <a:latin typeface="Cambria" panose="02040503050406030204" pitchFamily="18" charset="0"/>
                          <a:ea typeface="Cambria" panose="02040503050406030204" pitchFamily="18" charset="0"/>
                        </a:rPr>
                        <a:t>FY24</a:t>
                      </a:r>
                    </a:p>
                  </a:txBody>
                  <a:tcPr anchor="ctr">
                    <a:solidFill>
                      <a:srgbClr val="EF7F19"/>
                    </a:solidFill>
                  </a:tcPr>
                </a:tc>
                <a:tc>
                  <a:txBody>
                    <a:bodyPr/>
                    <a:lstStyle/>
                    <a:p>
                      <a:pPr algn="ctr"/>
                      <a:r>
                        <a:rPr lang="en-US" sz="1800" b="1" dirty="0">
                          <a:solidFill>
                            <a:schemeClr val="bg1"/>
                          </a:solidFill>
                          <a:effectLst/>
                          <a:latin typeface="Cambria" panose="02040503050406030204" pitchFamily="18" charset="0"/>
                          <a:ea typeface="Cambria" panose="02040503050406030204" pitchFamily="18" charset="0"/>
                        </a:rPr>
                        <a:t>H1FY25</a:t>
                      </a:r>
                    </a:p>
                  </a:txBody>
                  <a:tcPr anchor="ctr">
                    <a:solidFill>
                      <a:srgbClr val="EF7F19"/>
                    </a:solidFill>
                  </a:tcPr>
                </a:tc>
                <a:extLst>
                  <a:ext uri="{0D108BD9-81ED-4DB2-BD59-A6C34878D82A}">
                    <a16:rowId xmlns:a16="http://schemas.microsoft.com/office/drawing/2014/main" val="3032343282"/>
                  </a:ext>
                </a:extLst>
              </a:tr>
              <a:tr h="636325">
                <a:tc>
                  <a:txBody>
                    <a:bodyPr/>
                    <a:lstStyle/>
                    <a:p>
                      <a:r>
                        <a:rPr lang="en-IN" b="1" dirty="0">
                          <a:effectLst/>
                          <a:latin typeface="Cambria" panose="02040503050406030204" pitchFamily="18" charset="0"/>
                          <a:ea typeface="Cambria" panose="02040503050406030204" pitchFamily="18" charset="0"/>
                        </a:rPr>
                        <a:t>Equity and Liabilities</a:t>
                      </a:r>
                    </a:p>
                  </a:txBody>
                  <a:tcPr anchor="ctr"/>
                </a:tc>
                <a:tc>
                  <a:txBody>
                    <a:bodyPr/>
                    <a:lstStyle/>
                    <a:p>
                      <a:pPr algn="ctr"/>
                      <a:br>
                        <a:rPr lang="en-IN">
                          <a:effectLst/>
                          <a:latin typeface="Cambria" panose="02040503050406030204" pitchFamily="18" charset="0"/>
                          <a:ea typeface="Cambria" panose="02040503050406030204" pitchFamily="18" charset="0"/>
                        </a:rPr>
                      </a:br>
                      <a:endParaRPr lang="en-IN">
                        <a:effectLst/>
                        <a:latin typeface="Cambria" panose="02040503050406030204" pitchFamily="18" charset="0"/>
                        <a:ea typeface="Cambria" panose="02040503050406030204" pitchFamily="18" charset="0"/>
                      </a:endParaRPr>
                    </a:p>
                  </a:txBody>
                  <a:tcPr anchor="ctr"/>
                </a:tc>
                <a:tc>
                  <a:txBody>
                    <a:bodyPr/>
                    <a:lstStyle/>
                    <a:p>
                      <a:pPr algn="ctr"/>
                      <a:br>
                        <a:rPr lang="en-IN" dirty="0">
                          <a:effectLst/>
                          <a:latin typeface="Cambria" panose="02040503050406030204" pitchFamily="18" charset="0"/>
                          <a:ea typeface="Cambria" panose="02040503050406030204" pitchFamily="18" charset="0"/>
                        </a:rPr>
                      </a:br>
                      <a:endParaRPr lang="en-IN" dirty="0">
                        <a:effectLst/>
                        <a:latin typeface="Cambria" panose="02040503050406030204" pitchFamily="18" charset="0"/>
                        <a:ea typeface="Cambria" panose="02040503050406030204" pitchFamily="18" charset="0"/>
                      </a:endParaRPr>
                    </a:p>
                  </a:txBody>
                  <a:tcPr anchor="ctr"/>
                </a:tc>
                <a:tc>
                  <a:txBody>
                    <a:bodyPr/>
                    <a:lstStyle/>
                    <a:p>
                      <a:pPr algn="ctr"/>
                      <a:br>
                        <a:rPr lang="en-IN">
                          <a:effectLst/>
                          <a:latin typeface="Cambria" panose="02040503050406030204" pitchFamily="18" charset="0"/>
                          <a:ea typeface="Cambria" panose="02040503050406030204" pitchFamily="18" charset="0"/>
                        </a:rPr>
                      </a:br>
                      <a:endParaRPr lang="en-IN">
                        <a:effectLst/>
                        <a:latin typeface="Cambria" panose="02040503050406030204" pitchFamily="18" charset="0"/>
                        <a:ea typeface="Cambria" panose="02040503050406030204" pitchFamily="18" charset="0"/>
                      </a:endParaRPr>
                    </a:p>
                  </a:txBody>
                  <a:tcPr anchor="ctr"/>
                </a:tc>
                <a:tc>
                  <a:txBody>
                    <a:bodyPr/>
                    <a:lstStyle/>
                    <a:p>
                      <a:pPr algn="ctr"/>
                      <a:endParaRPr lang="en-IN">
                        <a:effectLst/>
                        <a:latin typeface="Cambria" panose="02040503050406030204" pitchFamily="18" charset="0"/>
                        <a:ea typeface="Cambria" panose="02040503050406030204" pitchFamily="18" charset="0"/>
                      </a:endParaRPr>
                    </a:p>
                  </a:txBody>
                  <a:tcPr anchor="ctr"/>
                </a:tc>
                <a:tc>
                  <a:txBody>
                    <a:bodyPr/>
                    <a:lstStyle/>
                    <a:p>
                      <a:pPr algn="ctr"/>
                      <a:endParaRPr lang="en-IN">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4072730044"/>
                  </a:ext>
                </a:extLst>
              </a:tr>
              <a:tr h="567533">
                <a:tc>
                  <a:txBody>
                    <a:bodyPr/>
                    <a:lstStyle/>
                    <a:p>
                      <a:r>
                        <a:rPr lang="en-IN" b="1" dirty="0">
                          <a:effectLst/>
                          <a:latin typeface="Cambria" panose="02040503050406030204" pitchFamily="18" charset="0"/>
                          <a:ea typeface="Cambria" panose="02040503050406030204" pitchFamily="18" charset="0"/>
                        </a:rPr>
                        <a:t>Shareholders’ funds</a:t>
                      </a: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a:endParaRPr lang="en-IN">
                        <a:effectLst/>
                        <a:latin typeface="Cambria" panose="02040503050406030204" pitchFamily="18" charset="0"/>
                        <a:ea typeface="Cambria" panose="02040503050406030204" pitchFamily="18" charset="0"/>
                      </a:endParaRPr>
                    </a:p>
                  </a:txBody>
                  <a:tcPr anchor="ctr"/>
                </a:tc>
                <a:tc>
                  <a:txBody>
                    <a:bodyPr/>
                    <a:lstStyle/>
                    <a:p>
                      <a:pPr algn="ctr"/>
                      <a:endParaRPr lang="en-IN">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849663544"/>
                  </a:ext>
                </a:extLst>
              </a:tr>
              <a:tr h="429949">
                <a:tc>
                  <a:txBody>
                    <a:bodyPr/>
                    <a:lstStyle/>
                    <a:p>
                      <a:r>
                        <a:rPr lang="en-IN" dirty="0">
                          <a:effectLst/>
                          <a:latin typeface="Cambria" panose="02040503050406030204" pitchFamily="18" charset="0"/>
                          <a:ea typeface="Cambria" panose="02040503050406030204" pitchFamily="18" charset="0"/>
                        </a:rPr>
                        <a:t>a. Share capital</a:t>
                      </a:r>
                    </a:p>
                  </a:txBody>
                  <a:tcPr anchor="ctr"/>
                </a:tc>
                <a:tc>
                  <a:txBody>
                    <a:bodyPr/>
                    <a:lstStyle/>
                    <a:p>
                      <a:pPr algn="ctr"/>
                      <a:r>
                        <a:rPr lang="en-IN" dirty="0">
                          <a:effectLst/>
                          <a:latin typeface="Cambria" panose="02040503050406030204" pitchFamily="18" charset="0"/>
                          <a:ea typeface="Cambria" panose="02040503050406030204" pitchFamily="18" charset="0"/>
                        </a:rPr>
                        <a:t>1.3</a:t>
                      </a:r>
                    </a:p>
                  </a:txBody>
                  <a:tcPr anchor="ctr"/>
                </a:tc>
                <a:tc>
                  <a:txBody>
                    <a:bodyPr/>
                    <a:lstStyle/>
                    <a:p>
                      <a:pPr lvl="0" algn="ctr">
                        <a:buNone/>
                      </a:pPr>
                      <a:r>
                        <a:rPr lang="en-IN">
                          <a:effectLst/>
                          <a:latin typeface="Cambria" panose="02040503050406030204" pitchFamily="18" charset="0"/>
                          <a:ea typeface="Cambria" panose="02040503050406030204" pitchFamily="18" charset="0"/>
                        </a:rPr>
                        <a:t>1.3</a:t>
                      </a:r>
                      <a:endParaRPr lang="en-US">
                        <a:latin typeface="Cambria" panose="02040503050406030204" pitchFamily="18" charset="0"/>
                        <a:ea typeface="Cambria" panose="02040503050406030204" pitchFamily="18" charset="0"/>
                      </a:endParaRPr>
                    </a:p>
                  </a:txBody>
                  <a:tcPr anchor="ctr"/>
                </a:tc>
                <a:tc>
                  <a:txBody>
                    <a:bodyPr/>
                    <a:lstStyle/>
                    <a:p>
                      <a:pPr lvl="0" algn="ctr">
                        <a:buNone/>
                      </a:pPr>
                      <a:r>
                        <a:rPr lang="en-IN">
                          <a:effectLst/>
                          <a:latin typeface="Cambria" panose="02040503050406030204" pitchFamily="18" charset="0"/>
                          <a:ea typeface="Cambria" panose="02040503050406030204" pitchFamily="18" charset="0"/>
                        </a:rPr>
                        <a:t>1.6</a:t>
                      </a: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1.6</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17</a:t>
                      </a:r>
                    </a:p>
                  </a:txBody>
                  <a:tcPr anchor="ctr"/>
                </a:tc>
                <a:extLst>
                  <a:ext uri="{0D108BD9-81ED-4DB2-BD59-A6C34878D82A}">
                    <a16:rowId xmlns:a16="http://schemas.microsoft.com/office/drawing/2014/main" val="2638612163"/>
                  </a:ext>
                </a:extLst>
              </a:tr>
              <a:tr h="429949">
                <a:tc>
                  <a:txBody>
                    <a:bodyPr/>
                    <a:lstStyle/>
                    <a:p>
                      <a:r>
                        <a:rPr lang="en-IN" dirty="0">
                          <a:effectLst/>
                          <a:latin typeface="Cambria" panose="02040503050406030204" pitchFamily="18" charset="0"/>
                          <a:ea typeface="Cambria" panose="02040503050406030204" pitchFamily="18" charset="0"/>
                        </a:rPr>
                        <a:t>b. Reserves and surplus</a:t>
                      </a:r>
                    </a:p>
                  </a:txBody>
                  <a:tcPr anchor="ctr"/>
                </a:tc>
                <a:tc>
                  <a:txBody>
                    <a:bodyPr/>
                    <a:lstStyle/>
                    <a:p>
                      <a:pPr algn="ctr"/>
                      <a:r>
                        <a:rPr lang="en-IN" dirty="0">
                          <a:effectLst/>
                          <a:latin typeface="Cambria" panose="02040503050406030204" pitchFamily="18" charset="0"/>
                          <a:ea typeface="Cambria" panose="02040503050406030204" pitchFamily="18" charset="0"/>
                        </a:rPr>
                        <a:t>10.8</a:t>
                      </a:r>
                    </a:p>
                  </a:txBody>
                  <a:tcPr anchor="ctr"/>
                </a:tc>
                <a:tc>
                  <a:txBody>
                    <a:bodyPr/>
                    <a:lstStyle/>
                    <a:p>
                      <a:pPr lvl="0" algn="ctr">
                        <a:buNone/>
                      </a:pPr>
                      <a:r>
                        <a:rPr lang="en-IN">
                          <a:effectLst/>
                          <a:latin typeface="Cambria" panose="02040503050406030204" pitchFamily="18" charset="0"/>
                          <a:ea typeface="Cambria" panose="02040503050406030204" pitchFamily="18" charset="0"/>
                        </a:rPr>
                        <a:t>14.3</a:t>
                      </a:r>
                    </a:p>
                  </a:txBody>
                  <a:tcPr anchor="ctr"/>
                </a:tc>
                <a:tc>
                  <a:txBody>
                    <a:bodyPr/>
                    <a:lstStyle/>
                    <a:p>
                      <a:pPr lvl="0" algn="ctr">
                        <a:buNone/>
                      </a:pPr>
                      <a:r>
                        <a:rPr lang="en-IN">
                          <a:effectLst/>
                          <a:latin typeface="Cambria" panose="02040503050406030204" pitchFamily="18" charset="0"/>
                          <a:ea typeface="Cambria" panose="02040503050406030204" pitchFamily="18" charset="0"/>
                        </a:rPr>
                        <a:t>23.8</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33.9</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77.3</a:t>
                      </a:r>
                    </a:p>
                  </a:txBody>
                  <a:tcPr anchor="ctr"/>
                </a:tc>
                <a:extLst>
                  <a:ext uri="{0D108BD9-81ED-4DB2-BD59-A6C34878D82A}">
                    <a16:rowId xmlns:a16="http://schemas.microsoft.com/office/drawing/2014/main" val="2750618331"/>
                  </a:ext>
                </a:extLst>
              </a:tr>
              <a:tr h="567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Cambria" panose="02040503050406030204" pitchFamily="18" charset="0"/>
                          <a:ea typeface="Cambria" panose="02040503050406030204" pitchFamily="18" charset="0"/>
                        </a:rPr>
                        <a:t>Non </a:t>
                      </a:r>
                      <a:r>
                        <a:rPr lang="en-IN" b="1" dirty="0">
                          <a:effectLst/>
                          <a:latin typeface="Cambria" panose="02040503050406030204" pitchFamily="18" charset="0"/>
                          <a:ea typeface="Cambria" panose="02040503050406030204" pitchFamily="18" charset="0"/>
                        </a:rPr>
                        <a:t>Current liabilities</a:t>
                      </a: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6"/>
                  </a:ext>
                </a:extLst>
              </a:tr>
              <a:tr h="567533">
                <a:tc>
                  <a:txBody>
                    <a:bodyPr/>
                    <a:lstStyle/>
                    <a:p>
                      <a:r>
                        <a:rPr lang="en-IN" dirty="0">
                          <a:effectLst/>
                          <a:latin typeface="Cambria" panose="02040503050406030204" pitchFamily="18" charset="0"/>
                          <a:ea typeface="Cambria" panose="02040503050406030204" pitchFamily="18" charset="0"/>
                        </a:rPr>
                        <a:t>Long term borrowings</a:t>
                      </a:r>
                    </a:p>
                  </a:txBody>
                  <a:tcPr anchor="ctr"/>
                </a:tc>
                <a:tc>
                  <a:txBody>
                    <a:bodyPr/>
                    <a:lstStyle/>
                    <a:p>
                      <a:pPr algn="ctr"/>
                      <a:r>
                        <a:rPr lang="en-US" dirty="0">
                          <a:effectLst/>
                          <a:latin typeface="Cambria" panose="02040503050406030204" pitchFamily="18" charset="0"/>
                          <a:ea typeface="Cambria" panose="02040503050406030204" pitchFamily="18" charset="0"/>
                        </a:rPr>
                        <a:t>4.9</a:t>
                      </a:r>
                      <a:endParaRPr lang="en-IN" dirty="0">
                        <a:effectLst/>
                        <a:latin typeface="Cambria" panose="02040503050406030204" pitchFamily="18" charset="0"/>
                        <a:ea typeface="Cambria" panose="02040503050406030204" pitchFamily="18" charset="0"/>
                      </a:endParaRPr>
                    </a:p>
                  </a:txBody>
                  <a:tcPr anchor="ctr"/>
                </a:tc>
                <a:tc>
                  <a:txBody>
                    <a:bodyPr/>
                    <a:lstStyle/>
                    <a:p>
                      <a:pPr algn="ctr"/>
                      <a:r>
                        <a:rPr lang="en-US" dirty="0">
                          <a:effectLst/>
                          <a:latin typeface="Cambria" panose="02040503050406030204" pitchFamily="18" charset="0"/>
                          <a:ea typeface="Cambria" panose="02040503050406030204" pitchFamily="18" charset="0"/>
                        </a:rPr>
                        <a:t>3.2</a:t>
                      </a:r>
                      <a:endParaRPr lang="en-IN" dirty="0">
                        <a:effectLst/>
                        <a:latin typeface="Cambria" panose="02040503050406030204" pitchFamily="18" charset="0"/>
                        <a:ea typeface="Cambria" panose="02040503050406030204" pitchFamily="18" charset="0"/>
                      </a:endParaRPr>
                    </a:p>
                  </a:txBody>
                  <a:tcPr anchor="ctr"/>
                </a:tc>
                <a:tc>
                  <a:txBody>
                    <a:bodyPr/>
                    <a:lstStyle/>
                    <a:p>
                      <a:pPr algn="ctr"/>
                      <a:r>
                        <a:rPr lang="en-US" dirty="0">
                          <a:effectLst/>
                          <a:latin typeface="Cambria" panose="02040503050406030204" pitchFamily="18" charset="0"/>
                          <a:ea typeface="Cambria" panose="02040503050406030204" pitchFamily="18" charset="0"/>
                        </a:rPr>
                        <a:t>0.9</a:t>
                      </a:r>
                      <a:endParaRPr lang="en-IN" dirty="0">
                        <a:effectLst/>
                        <a:latin typeface="Cambria" panose="02040503050406030204" pitchFamily="18" charset="0"/>
                        <a:ea typeface="Cambria" panose="02040503050406030204" pitchFamily="18" charset="0"/>
                      </a:endParaRPr>
                    </a:p>
                  </a:txBody>
                  <a:tcPr anchor="ctr"/>
                </a:tc>
                <a:tc>
                  <a:txBody>
                    <a:bodyPr/>
                    <a:lstStyle/>
                    <a:p>
                      <a:pPr algn="ctr" fontAlgn="ctr"/>
                      <a:r>
                        <a:rPr lang="en-US" sz="1800" b="0" i="0" u="none" strike="noStrike" dirty="0">
                          <a:solidFill>
                            <a:srgbClr val="000000"/>
                          </a:solidFill>
                          <a:effectLst/>
                          <a:latin typeface="Cambria" panose="02040503050406030204" pitchFamily="18" charset="0"/>
                          <a:ea typeface="Cambria" panose="02040503050406030204" pitchFamily="18" charset="0"/>
                        </a:rPr>
                        <a:t>4.1</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12.8</a:t>
                      </a:r>
                    </a:p>
                  </a:txBody>
                  <a:tcPr anchor="ctr"/>
                </a:tc>
                <a:extLst>
                  <a:ext uri="{0D108BD9-81ED-4DB2-BD59-A6C34878D82A}">
                    <a16:rowId xmlns:a16="http://schemas.microsoft.com/office/drawing/2014/main" val="10007"/>
                  </a:ext>
                </a:extLst>
              </a:tr>
              <a:tr h="567533">
                <a:tc>
                  <a:txBody>
                    <a:bodyPr/>
                    <a:lstStyle/>
                    <a:p>
                      <a:r>
                        <a:rPr lang="en-US" dirty="0">
                          <a:effectLst/>
                          <a:latin typeface="Cambria" panose="02040503050406030204" pitchFamily="18" charset="0"/>
                          <a:ea typeface="Cambria" panose="02040503050406030204" pitchFamily="18" charset="0"/>
                        </a:rPr>
                        <a:t>Other Non current liabilities</a:t>
                      </a:r>
                      <a:endParaRPr lang="en-IN" dirty="0">
                        <a:effectLst/>
                        <a:latin typeface="Cambria" panose="02040503050406030204" pitchFamily="18" charset="0"/>
                        <a:ea typeface="Cambria" panose="02040503050406030204" pitchFamily="18" charset="0"/>
                      </a:endParaRPr>
                    </a:p>
                  </a:txBody>
                  <a:tcPr anchor="ctr"/>
                </a:tc>
                <a:tc>
                  <a:txBody>
                    <a:bodyPr/>
                    <a:lstStyle/>
                    <a:p>
                      <a:pPr algn="ctr"/>
                      <a:r>
                        <a:rPr lang="en-US" dirty="0">
                          <a:effectLst/>
                          <a:latin typeface="Cambria" panose="02040503050406030204" pitchFamily="18" charset="0"/>
                          <a:ea typeface="Cambria" panose="02040503050406030204" pitchFamily="18" charset="0"/>
                        </a:rPr>
                        <a:t>0.7</a:t>
                      </a:r>
                      <a:endParaRPr lang="en-IN" dirty="0">
                        <a:effectLst/>
                        <a:latin typeface="Cambria" panose="02040503050406030204" pitchFamily="18" charset="0"/>
                        <a:ea typeface="Cambria" panose="02040503050406030204" pitchFamily="18" charset="0"/>
                      </a:endParaRPr>
                    </a:p>
                  </a:txBody>
                  <a:tcPr anchor="ctr"/>
                </a:tc>
                <a:tc>
                  <a:txBody>
                    <a:bodyPr/>
                    <a:lstStyle/>
                    <a:p>
                      <a:pPr algn="ctr"/>
                      <a:r>
                        <a:rPr lang="en-US" dirty="0">
                          <a:effectLst/>
                          <a:latin typeface="Cambria" panose="02040503050406030204" pitchFamily="18" charset="0"/>
                          <a:ea typeface="Cambria" panose="02040503050406030204" pitchFamily="18" charset="0"/>
                        </a:rPr>
                        <a:t>0.5</a:t>
                      </a:r>
                      <a:endParaRPr lang="en-IN" dirty="0">
                        <a:effectLst/>
                        <a:latin typeface="Cambria" panose="02040503050406030204" pitchFamily="18" charset="0"/>
                        <a:ea typeface="Cambria" panose="02040503050406030204" pitchFamily="18" charset="0"/>
                      </a:endParaRPr>
                    </a:p>
                  </a:txBody>
                  <a:tcPr anchor="ctr"/>
                </a:tc>
                <a:tc>
                  <a:txBody>
                    <a:bodyPr/>
                    <a:lstStyle/>
                    <a:p>
                      <a:pPr algn="ctr"/>
                      <a:r>
                        <a:rPr lang="en-US" dirty="0">
                          <a:effectLst/>
                          <a:latin typeface="Cambria" panose="02040503050406030204" pitchFamily="18" charset="0"/>
                          <a:ea typeface="Cambria" panose="02040503050406030204" pitchFamily="18" charset="0"/>
                        </a:rPr>
                        <a:t>0.7</a:t>
                      </a:r>
                      <a:endParaRPr lang="en-IN" dirty="0">
                        <a:effectLst/>
                        <a:latin typeface="Cambria" panose="02040503050406030204" pitchFamily="18" charset="0"/>
                        <a:ea typeface="Cambria" panose="02040503050406030204" pitchFamily="18" charset="0"/>
                      </a:endParaRPr>
                    </a:p>
                  </a:txBody>
                  <a:tcPr anchor="ctr"/>
                </a:tc>
                <a:tc>
                  <a:txBody>
                    <a:bodyPr/>
                    <a:lstStyle/>
                    <a:p>
                      <a:pPr algn="ctr" fontAlgn="ctr"/>
                      <a:r>
                        <a:rPr lang="en-US" sz="1800" b="0" i="0" u="none" strike="noStrike" dirty="0">
                          <a:solidFill>
                            <a:srgbClr val="000000"/>
                          </a:solidFill>
                          <a:effectLst/>
                          <a:latin typeface="Cambria" panose="02040503050406030204" pitchFamily="18" charset="0"/>
                          <a:ea typeface="Cambria" panose="02040503050406030204" pitchFamily="18" charset="0"/>
                        </a:rPr>
                        <a:t>2.7</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0.2</a:t>
                      </a:r>
                    </a:p>
                  </a:txBody>
                  <a:tcPr anchor="ctr"/>
                </a:tc>
                <a:extLst>
                  <a:ext uri="{0D108BD9-81ED-4DB2-BD59-A6C34878D82A}">
                    <a16:rowId xmlns:a16="http://schemas.microsoft.com/office/drawing/2014/main" val="10008"/>
                  </a:ext>
                </a:extLst>
              </a:tr>
              <a:tr h="567533">
                <a:tc>
                  <a:txBody>
                    <a:bodyPr/>
                    <a:lstStyle/>
                    <a:p>
                      <a:r>
                        <a:rPr lang="en-IN" b="1" dirty="0">
                          <a:effectLst/>
                          <a:latin typeface="Cambria" panose="02040503050406030204" pitchFamily="18" charset="0"/>
                          <a:ea typeface="Cambria" panose="02040503050406030204" pitchFamily="18" charset="0"/>
                        </a:rPr>
                        <a:t>Current liabilities</a:t>
                      </a: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a:endParaRPr lang="en-IN" dirty="0">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4230940900"/>
                  </a:ext>
                </a:extLst>
              </a:tr>
              <a:tr h="636325">
                <a:tc>
                  <a:txBody>
                    <a:bodyPr/>
                    <a:lstStyle/>
                    <a:p>
                      <a:r>
                        <a:rPr lang="en-IN" dirty="0">
                          <a:effectLst/>
                          <a:latin typeface="Cambria" panose="02040503050406030204" pitchFamily="18" charset="0"/>
                          <a:ea typeface="Cambria" panose="02040503050406030204" pitchFamily="18" charset="0"/>
                        </a:rPr>
                        <a:t>a. Short-term borrowings</a:t>
                      </a:r>
                    </a:p>
                  </a:txBody>
                  <a:tcPr anchor="ctr"/>
                </a:tc>
                <a:tc>
                  <a:txBody>
                    <a:bodyPr/>
                    <a:lstStyle/>
                    <a:p>
                      <a:pPr algn="ctr"/>
                      <a:r>
                        <a:rPr lang="en-IN" dirty="0">
                          <a:effectLst/>
                          <a:latin typeface="Cambria" panose="02040503050406030204" pitchFamily="18" charset="0"/>
                          <a:ea typeface="Cambria" panose="02040503050406030204" pitchFamily="18" charset="0"/>
                        </a:rPr>
                        <a:t>5.6</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9.3</a:t>
                      </a:r>
                      <a:endParaRPr lang="en-US" dirty="0">
                        <a:latin typeface="Cambria" panose="02040503050406030204" pitchFamily="18" charset="0"/>
                        <a:ea typeface="Cambria" panose="02040503050406030204" pitchFamily="18" charset="0"/>
                      </a:endParaRP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13</a:t>
                      </a:r>
                      <a:endParaRPr lang="en-US"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7.8</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20.7</a:t>
                      </a:r>
                    </a:p>
                  </a:txBody>
                  <a:tcPr anchor="ctr"/>
                </a:tc>
                <a:extLst>
                  <a:ext uri="{0D108BD9-81ED-4DB2-BD59-A6C34878D82A}">
                    <a16:rowId xmlns:a16="http://schemas.microsoft.com/office/drawing/2014/main" val="3250955311"/>
                  </a:ext>
                </a:extLst>
              </a:tr>
              <a:tr h="567533">
                <a:tc>
                  <a:txBody>
                    <a:bodyPr/>
                    <a:lstStyle/>
                    <a:p>
                      <a:r>
                        <a:rPr lang="en-IN" dirty="0">
                          <a:effectLst/>
                          <a:latin typeface="Cambria" panose="02040503050406030204" pitchFamily="18" charset="0"/>
                          <a:ea typeface="Cambria" panose="02040503050406030204" pitchFamily="18" charset="0"/>
                        </a:rPr>
                        <a:t>b. Trade Payable </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18.0</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27.7</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21.7</a:t>
                      </a: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41.3</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50.4</a:t>
                      </a:r>
                    </a:p>
                  </a:txBody>
                  <a:tcPr anchor="ctr"/>
                </a:tc>
                <a:extLst>
                  <a:ext uri="{0D108BD9-81ED-4DB2-BD59-A6C34878D82A}">
                    <a16:rowId xmlns:a16="http://schemas.microsoft.com/office/drawing/2014/main" val="2311526481"/>
                  </a:ext>
                </a:extLst>
              </a:tr>
              <a:tr h="429949">
                <a:tc>
                  <a:txBody>
                    <a:bodyPr/>
                    <a:lstStyle/>
                    <a:p>
                      <a:r>
                        <a:rPr lang="en-IN" dirty="0">
                          <a:effectLst/>
                          <a:latin typeface="Cambria" panose="02040503050406030204" pitchFamily="18" charset="0"/>
                          <a:ea typeface="Cambria" panose="02040503050406030204" pitchFamily="18" charset="0"/>
                        </a:rPr>
                        <a:t>c. Other current liabilities &amp; provisions</a:t>
                      </a:r>
                    </a:p>
                  </a:txBody>
                  <a:tcPr anchor="ctr"/>
                </a:tc>
                <a:tc>
                  <a:txBody>
                    <a:bodyPr/>
                    <a:lstStyle/>
                    <a:p>
                      <a:pPr algn="ctr"/>
                      <a:r>
                        <a:rPr lang="en-IN" dirty="0">
                          <a:effectLst/>
                          <a:latin typeface="Cambria" panose="02040503050406030204" pitchFamily="18" charset="0"/>
                          <a:ea typeface="Cambria" panose="02040503050406030204" pitchFamily="18" charset="0"/>
                        </a:rPr>
                        <a:t>2.4</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4.3</a:t>
                      </a:r>
                    </a:p>
                  </a:txBody>
                  <a:tcPr anchor="ctr"/>
                </a:tc>
                <a:tc>
                  <a:txBody>
                    <a:bodyPr/>
                    <a:lstStyle/>
                    <a:p>
                      <a:pPr lvl="0" algn="ctr">
                        <a:buNone/>
                      </a:pPr>
                      <a:r>
                        <a:rPr lang="en-IN" dirty="0">
                          <a:effectLst/>
                          <a:latin typeface="Cambria" panose="02040503050406030204" pitchFamily="18" charset="0"/>
                          <a:ea typeface="Cambria" panose="02040503050406030204" pitchFamily="18" charset="0"/>
                        </a:rPr>
                        <a:t>7.4</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9.9</a:t>
                      </a:r>
                      <a:endParaRPr lang="en-US" dirty="0">
                        <a:latin typeface="Cambria" panose="02040503050406030204" pitchFamily="18" charset="0"/>
                        <a:ea typeface="Cambria" panose="02040503050406030204" pitchFamily="18" charset="0"/>
                      </a:endParaRPr>
                    </a:p>
                  </a:txBody>
                  <a:tcPr anchor="ctr"/>
                </a:tc>
                <a:tc>
                  <a:txBody>
                    <a:bodyPr/>
                    <a:lstStyle/>
                    <a:p>
                      <a:pPr lvl="0" algn="ctr">
                        <a:buNone/>
                      </a:pPr>
                      <a:r>
                        <a:rPr lang="en-US" dirty="0">
                          <a:latin typeface="Cambria" panose="02040503050406030204" pitchFamily="18" charset="0"/>
                          <a:ea typeface="Cambria" panose="02040503050406030204" pitchFamily="18" charset="0"/>
                        </a:rPr>
                        <a:t>7.5</a:t>
                      </a:r>
                    </a:p>
                  </a:txBody>
                  <a:tcPr anchor="ctr"/>
                </a:tc>
                <a:extLst>
                  <a:ext uri="{0D108BD9-81ED-4DB2-BD59-A6C34878D82A}">
                    <a16:rowId xmlns:a16="http://schemas.microsoft.com/office/drawing/2014/main" val="4125200999"/>
                  </a:ext>
                </a:extLst>
              </a:tr>
              <a:tr h="429949">
                <a:tc>
                  <a:txBody>
                    <a:bodyPr/>
                    <a:lstStyle/>
                    <a:p>
                      <a:r>
                        <a:rPr lang="en-IN" b="1" dirty="0">
                          <a:effectLst/>
                          <a:latin typeface="Cambria" panose="02040503050406030204" pitchFamily="18" charset="0"/>
                          <a:ea typeface="Cambria" panose="02040503050406030204" pitchFamily="18" charset="0"/>
                        </a:rPr>
                        <a:t>TOTAL</a:t>
                      </a:r>
                    </a:p>
                  </a:txBody>
                  <a:tcPr anchor="ctr"/>
                </a:tc>
                <a:tc>
                  <a:txBody>
                    <a:bodyPr/>
                    <a:lstStyle/>
                    <a:p>
                      <a:pPr algn="ctr"/>
                      <a:r>
                        <a:rPr lang="en-IN" b="1" dirty="0">
                          <a:effectLst/>
                          <a:latin typeface="Cambria" panose="02040503050406030204" pitchFamily="18" charset="0"/>
                          <a:ea typeface="Cambria" panose="02040503050406030204" pitchFamily="18" charset="0"/>
                        </a:rPr>
                        <a:t>43.7</a:t>
                      </a:r>
                    </a:p>
                  </a:txBody>
                  <a:tcPr anchor="ctr"/>
                </a:tc>
                <a:tc>
                  <a:txBody>
                    <a:bodyPr/>
                    <a:lstStyle/>
                    <a:p>
                      <a:pPr algn="ctr"/>
                      <a:r>
                        <a:rPr lang="en-IN" b="1" dirty="0">
                          <a:effectLst/>
                          <a:latin typeface="Cambria" panose="02040503050406030204" pitchFamily="18" charset="0"/>
                          <a:ea typeface="Cambria" panose="02040503050406030204" pitchFamily="18" charset="0"/>
                        </a:rPr>
                        <a:t>60.6</a:t>
                      </a:r>
                    </a:p>
                  </a:txBody>
                  <a:tcPr anchor="ctr"/>
                </a:tc>
                <a:tc>
                  <a:txBody>
                    <a:bodyPr/>
                    <a:lstStyle/>
                    <a:p>
                      <a:pPr algn="ctr"/>
                      <a:r>
                        <a:rPr lang="en-IN" b="1" dirty="0">
                          <a:effectLst/>
                          <a:latin typeface="Cambria" panose="02040503050406030204" pitchFamily="18" charset="0"/>
                          <a:ea typeface="Cambria" panose="02040503050406030204" pitchFamily="18" charset="0"/>
                        </a:rPr>
                        <a:t>69.1</a:t>
                      </a:r>
                    </a:p>
                  </a:txBody>
                  <a:tcPr anchor="ctr"/>
                </a:tc>
                <a:tc>
                  <a:txBody>
                    <a:bodyPr/>
                    <a:lstStyle/>
                    <a:p>
                      <a:pPr algn="ctr" fontAlgn="ctr"/>
                      <a:r>
                        <a:rPr lang="en-IN" sz="1800" b="1" i="0" u="none" strike="noStrike" dirty="0">
                          <a:solidFill>
                            <a:srgbClr val="000000"/>
                          </a:solidFill>
                          <a:effectLst/>
                          <a:latin typeface="Cambria" panose="02040503050406030204" pitchFamily="18" charset="0"/>
                          <a:ea typeface="Cambria" panose="02040503050406030204" pitchFamily="18" charset="0"/>
                        </a:rPr>
                        <a:t>101.3</a:t>
                      </a:r>
                    </a:p>
                  </a:txBody>
                  <a:tcPr anchor="ctr"/>
                </a:tc>
                <a:tc>
                  <a:txBody>
                    <a:bodyPr/>
                    <a:lstStyle/>
                    <a:p>
                      <a:pPr algn="ctr" fontAlgn="ctr"/>
                      <a:r>
                        <a:rPr lang="en-IN" sz="1800" b="1" i="0" u="none" strike="noStrike" dirty="0">
                          <a:solidFill>
                            <a:srgbClr val="000000"/>
                          </a:solidFill>
                          <a:effectLst/>
                          <a:latin typeface="Cambria" panose="02040503050406030204" pitchFamily="18" charset="0"/>
                          <a:ea typeface="Cambria" panose="02040503050406030204" pitchFamily="18" charset="0"/>
                        </a:rPr>
                        <a:t>185.9</a:t>
                      </a:r>
                    </a:p>
                  </a:txBody>
                  <a:tcPr anchor="ctr"/>
                </a:tc>
                <a:extLst>
                  <a:ext uri="{0D108BD9-81ED-4DB2-BD59-A6C34878D82A}">
                    <a16:rowId xmlns:a16="http://schemas.microsoft.com/office/drawing/2014/main" val="177490980"/>
                  </a:ext>
                </a:extLst>
              </a:tr>
            </a:tbl>
          </a:graphicData>
        </a:graphic>
      </p:graphicFrame>
      <p:graphicFrame>
        <p:nvGraphicFramePr>
          <p:cNvPr id="13" name="Table 12">
            <a:extLst>
              <a:ext uri="{FF2B5EF4-FFF2-40B4-BE49-F238E27FC236}">
                <a16:creationId xmlns:a16="http://schemas.microsoft.com/office/drawing/2014/main" id="{A22A9C24-7595-19C0-8995-7F9670DBF0B6}"/>
              </a:ext>
            </a:extLst>
          </p:cNvPr>
          <p:cNvGraphicFramePr>
            <a:graphicFrameLocks noGrp="1"/>
          </p:cNvGraphicFramePr>
          <p:nvPr>
            <p:extLst>
              <p:ext uri="{D42A27DB-BD31-4B8C-83A1-F6EECF244321}">
                <p14:modId xmlns:p14="http://schemas.microsoft.com/office/powerpoint/2010/main" val="3648567220"/>
              </p:ext>
            </p:extLst>
          </p:nvPr>
        </p:nvGraphicFramePr>
        <p:xfrm>
          <a:off x="8478233" y="1431150"/>
          <a:ext cx="8787791" cy="7109355"/>
        </p:xfrm>
        <a:graphic>
          <a:graphicData uri="http://schemas.openxmlformats.org/drawingml/2006/table">
            <a:tbl>
              <a:tblPr firstRow="1" bandRow="1">
                <a:tableStyleId>{9D7B26C5-4107-4FEC-AEDC-1716B250A1EF}</a:tableStyleId>
              </a:tblPr>
              <a:tblGrid>
                <a:gridCol w="2832026">
                  <a:extLst>
                    <a:ext uri="{9D8B030D-6E8A-4147-A177-3AD203B41FA5}">
                      <a16:colId xmlns:a16="http://schemas.microsoft.com/office/drawing/2014/main" val="3340705810"/>
                    </a:ext>
                  </a:extLst>
                </a:gridCol>
                <a:gridCol w="1261221">
                  <a:extLst>
                    <a:ext uri="{9D8B030D-6E8A-4147-A177-3AD203B41FA5}">
                      <a16:colId xmlns:a16="http://schemas.microsoft.com/office/drawing/2014/main" val="1739706985"/>
                    </a:ext>
                  </a:extLst>
                </a:gridCol>
                <a:gridCol w="1179475">
                  <a:extLst>
                    <a:ext uri="{9D8B030D-6E8A-4147-A177-3AD203B41FA5}">
                      <a16:colId xmlns:a16="http://schemas.microsoft.com/office/drawing/2014/main" val="2868256401"/>
                    </a:ext>
                  </a:extLst>
                </a:gridCol>
                <a:gridCol w="1202831">
                  <a:extLst>
                    <a:ext uri="{9D8B030D-6E8A-4147-A177-3AD203B41FA5}">
                      <a16:colId xmlns:a16="http://schemas.microsoft.com/office/drawing/2014/main" val="3611595722"/>
                    </a:ext>
                  </a:extLst>
                </a:gridCol>
                <a:gridCol w="1156119">
                  <a:extLst>
                    <a:ext uri="{9D8B030D-6E8A-4147-A177-3AD203B41FA5}">
                      <a16:colId xmlns:a16="http://schemas.microsoft.com/office/drawing/2014/main" val="1340376682"/>
                    </a:ext>
                  </a:extLst>
                </a:gridCol>
                <a:gridCol w="1156119">
                  <a:extLst>
                    <a:ext uri="{9D8B030D-6E8A-4147-A177-3AD203B41FA5}">
                      <a16:colId xmlns:a16="http://schemas.microsoft.com/office/drawing/2014/main" val="3902057795"/>
                    </a:ext>
                  </a:extLst>
                </a:gridCol>
              </a:tblGrid>
              <a:tr h="464885">
                <a:tc>
                  <a:txBody>
                    <a:bodyPr/>
                    <a:lstStyle/>
                    <a:p>
                      <a:r>
                        <a:rPr lang="en-IN" sz="1800" dirty="0">
                          <a:solidFill>
                            <a:schemeClr val="bg1"/>
                          </a:solidFill>
                          <a:effectLst/>
                          <a:latin typeface="Cambria" panose="02040503050406030204" pitchFamily="18" charset="0"/>
                          <a:ea typeface="Cambria" panose="02040503050406030204" pitchFamily="18" charset="0"/>
                        </a:rPr>
                        <a:t>Particulars</a:t>
                      </a:r>
                    </a:p>
                  </a:txBody>
                  <a:tcPr anchor="ctr">
                    <a:solidFill>
                      <a:srgbClr val="EF7F19"/>
                    </a:solid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FY 21</a:t>
                      </a:r>
                    </a:p>
                  </a:txBody>
                  <a:tcPr anchor="ctr">
                    <a:solidFill>
                      <a:srgbClr val="EF7F19"/>
                    </a:solid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FY 22</a:t>
                      </a:r>
                    </a:p>
                  </a:txBody>
                  <a:tcPr anchor="ctr">
                    <a:solidFill>
                      <a:srgbClr val="EF7F19"/>
                    </a:solid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FY 23</a:t>
                      </a:r>
                    </a:p>
                  </a:txBody>
                  <a:tcPr anchor="ctr">
                    <a:solidFill>
                      <a:srgbClr val="EF7F19"/>
                    </a:solid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FY24</a:t>
                      </a:r>
                    </a:p>
                  </a:txBody>
                  <a:tcPr anchor="ctr">
                    <a:solidFill>
                      <a:srgbClr val="EF7F19"/>
                    </a:solid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H1FY25</a:t>
                      </a:r>
                    </a:p>
                  </a:txBody>
                  <a:tcPr anchor="ctr">
                    <a:solidFill>
                      <a:srgbClr val="EF7F19"/>
                    </a:solidFill>
                  </a:tcPr>
                </a:tc>
                <a:extLst>
                  <a:ext uri="{0D108BD9-81ED-4DB2-BD59-A6C34878D82A}">
                    <a16:rowId xmlns:a16="http://schemas.microsoft.com/office/drawing/2014/main" val="3073922692"/>
                  </a:ext>
                </a:extLst>
              </a:tr>
              <a:tr h="648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ambria" panose="02040503050406030204" pitchFamily="18" charset="0"/>
                          <a:ea typeface="Cambria" panose="02040503050406030204" pitchFamily="18" charset="0"/>
                        </a:rPr>
                        <a:t>Non Current assets</a:t>
                      </a:r>
                    </a:p>
                  </a:txBody>
                  <a:tcPr anchor="ctr"/>
                </a:tc>
                <a:tc>
                  <a:txBody>
                    <a:bodyPr/>
                    <a:lstStyle/>
                    <a:p>
                      <a:pPr algn="ct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endParaRPr lang="en-IN" sz="1800">
                        <a:effectLst/>
                        <a:latin typeface="Cambria" panose="02040503050406030204" pitchFamily="18" charset="0"/>
                        <a:ea typeface="Cambria" panose="02040503050406030204" pitchFamily="18" charset="0"/>
                      </a:endParaRPr>
                    </a:p>
                  </a:txBody>
                  <a:tcPr anchor="ctr"/>
                </a:tc>
                <a:tc>
                  <a:txBody>
                    <a:bodyPr/>
                    <a:lstStyle/>
                    <a:p>
                      <a:pPr algn="ctr"/>
                      <a:endParaRPr lang="en-IN" sz="1800">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001"/>
                  </a:ext>
                </a:extLst>
              </a:tr>
              <a:tr h="741227">
                <a:tc>
                  <a:txBody>
                    <a:bodyPr/>
                    <a:lstStyle/>
                    <a:p>
                      <a:r>
                        <a:rPr lang="en-US" sz="1800" b="0" dirty="0">
                          <a:effectLst/>
                          <a:latin typeface="Cambria" panose="02040503050406030204" pitchFamily="18" charset="0"/>
                          <a:ea typeface="Cambria" panose="02040503050406030204" pitchFamily="18" charset="0"/>
                        </a:rPr>
                        <a:t>PPE &amp; intangibles</a:t>
                      </a:r>
                      <a:endParaRPr lang="en-IN" sz="1800" b="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7.9</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7.5</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9.6</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fontAlgn="ctr"/>
                      <a:r>
                        <a:rPr lang="en-US" sz="1800" b="0" i="0" u="none" strike="noStrike" dirty="0">
                          <a:solidFill>
                            <a:srgbClr val="000000"/>
                          </a:solidFill>
                          <a:effectLst/>
                          <a:latin typeface="Cambria" panose="02040503050406030204" pitchFamily="18" charset="0"/>
                          <a:ea typeface="Cambria" panose="02040503050406030204" pitchFamily="18" charset="0"/>
                        </a:rPr>
                        <a:t>21.8</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28.2</a:t>
                      </a:r>
                    </a:p>
                  </a:txBody>
                  <a:tcPr anchor="ctr"/>
                </a:tc>
                <a:extLst>
                  <a:ext uri="{0D108BD9-81ED-4DB2-BD59-A6C34878D82A}">
                    <a16:rowId xmlns:a16="http://schemas.microsoft.com/office/drawing/2014/main" val="10002"/>
                  </a:ext>
                </a:extLst>
              </a:tr>
              <a:tr h="675824">
                <a:tc>
                  <a:txBody>
                    <a:bodyPr/>
                    <a:lstStyle/>
                    <a:p>
                      <a:r>
                        <a:rPr lang="en-US" sz="1800" b="0" dirty="0">
                          <a:effectLst/>
                          <a:latin typeface="Cambria" panose="02040503050406030204" pitchFamily="18" charset="0"/>
                          <a:ea typeface="Cambria" panose="02040503050406030204" pitchFamily="18" charset="0"/>
                        </a:rPr>
                        <a:t>Long term loans and advances</a:t>
                      </a:r>
                    </a:p>
                  </a:txBody>
                  <a:tcPr anchor="ctr"/>
                </a:tc>
                <a:tc>
                  <a:txBody>
                    <a:bodyPr/>
                    <a:lstStyle/>
                    <a:p>
                      <a:pPr algn="ctr"/>
                      <a:r>
                        <a:rPr lang="en-US" sz="1800" dirty="0">
                          <a:effectLst/>
                          <a:latin typeface="Cambria" panose="02040503050406030204" pitchFamily="18" charset="0"/>
                          <a:ea typeface="Cambria" panose="02040503050406030204" pitchFamily="18" charset="0"/>
                        </a:rPr>
                        <a:t>0.9</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0.5</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0.0</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fontAlgn="ctr"/>
                      <a:r>
                        <a:rPr lang="en-US" sz="1800" b="0" i="0" u="none" strike="noStrike" dirty="0">
                          <a:solidFill>
                            <a:srgbClr val="000000"/>
                          </a:solidFill>
                          <a:effectLst/>
                          <a:latin typeface="Cambria" panose="02040503050406030204" pitchFamily="18" charset="0"/>
                          <a:ea typeface="Cambria" panose="02040503050406030204" pitchFamily="18" charset="0"/>
                        </a:rPr>
                        <a:t>0.5</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4.7</a:t>
                      </a:r>
                    </a:p>
                  </a:txBody>
                  <a:tcPr anchor="ctr"/>
                </a:tc>
                <a:extLst>
                  <a:ext uri="{0D108BD9-81ED-4DB2-BD59-A6C34878D82A}">
                    <a16:rowId xmlns:a16="http://schemas.microsoft.com/office/drawing/2014/main" val="10004"/>
                  </a:ext>
                </a:extLst>
              </a:tr>
              <a:tr h="675824">
                <a:tc>
                  <a:txBody>
                    <a:bodyPr/>
                    <a:lstStyle/>
                    <a:p>
                      <a:r>
                        <a:rPr lang="en-US" sz="1800" b="0" dirty="0">
                          <a:effectLst/>
                          <a:latin typeface="Cambria" panose="02040503050406030204" pitchFamily="18" charset="0"/>
                          <a:ea typeface="Cambria" panose="02040503050406030204" pitchFamily="18" charset="0"/>
                        </a:rPr>
                        <a:t>Other</a:t>
                      </a:r>
                      <a:r>
                        <a:rPr lang="en-US" sz="1800" b="0" baseline="0" dirty="0">
                          <a:effectLst/>
                          <a:latin typeface="Cambria" panose="02040503050406030204" pitchFamily="18" charset="0"/>
                          <a:ea typeface="Cambria" panose="02040503050406030204" pitchFamily="18" charset="0"/>
                        </a:rPr>
                        <a:t> non current assets</a:t>
                      </a:r>
                    </a:p>
                  </a:txBody>
                  <a:tcPr anchor="ctr"/>
                </a:tc>
                <a:tc>
                  <a:txBody>
                    <a:bodyPr/>
                    <a:lstStyle/>
                    <a:p>
                      <a:pPr algn="ctr"/>
                      <a:r>
                        <a:rPr lang="en-US" sz="1800" dirty="0">
                          <a:effectLst/>
                          <a:latin typeface="Cambria" panose="02040503050406030204" pitchFamily="18" charset="0"/>
                          <a:ea typeface="Cambria" panose="02040503050406030204" pitchFamily="18" charset="0"/>
                        </a:rPr>
                        <a:t>0.9</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1.6</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a:r>
                        <a:rPr lang="en-US" sz="1800" dirty="0">
                          <a:effectLst/>
                          <a:latin typeface="Cambria" panose="02040503050406030204" pitchFamily="18" charset="0"/>
                          <a:ea typeface="Cambria" panose="02040503050406030204" pitchFamily="18" charset="0"/>
                        </a:rPr>
                        <a:t>1.7</a:t>
                      </a:r>
                      <a:endParaRPr lang="en-IN" sz="1800" dirty="0">
                        <a:effectLst/>
                        <a:latin typeface="Cambria" panose="02040503050406030204" pitchFamily="18" charset="0"/>
                        <a:ea typeface="Cambria" panose="02040503050406030204" pitchFamily="18" charset="0"/>
                      </a:endParaRPr>
                    </a:p>
                  </a:txBody>
                  <a:tcPr anchor="ctr"/>
                </a:tc>
                <a:tc>
                  <a:txBody>
                    <a:bodyPr/>
                    <a:lstStyle/>
                    <a:p>
                      <a:pPr algn="ctr" fontAlgn="ctr"/>
                      <a:r>
                        <a:rPr lang="en-US" sz="1800" b="0" i="0" u="none" strike="noStrike" dirty="0">
                          <a:solidFill>
                            <a:srgbClr val="000000"/>
                          </a:solidFill>
                          <a:effectLst/>
                          <a:latin typeface="Cambria" panose="02040503050406030204" pitchFamily="18" charset="0"/>
                          <a:ea typeface="Cambria" panose="02040503050406030204" pitchFamily="18" charset="0"/>
                        </a:rPr>
                        <a:t>1.4</a:t>
                      </a:r>
                      <a:endParaRPr lang="en-IN" sz="1800" b="0" i="0" u="none" strike="noStrike" dirty="0">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0.5</a:t>
                      </a:r>
                    </a:p>
                  </a:txBody>
                  <a:tcPr anchor="ctr"/>
                </a:tc>
                <a:extLst>
                  <a:ext uri="{0D108BD9-81ED-4DB2-BD59-A6C34878D82A}">
                    <a16:rowId xmlns:a16="http://schemas.microsoft.com/office/drawing/2014/main" val="10005"/>
                  </a:ext>
                </a:extLst>
              </a:tr>
              <a:tr h="719426">
                <a:tc>
                  <a:txBody>
                    <a:bodyPr/>
                    <a:lstStyle/>
                    <a:p>
                      <a:r>
                        <a:rPr lang="en-IN" sz="1800" b="1" dirty="0">
                          <a:effectLst/>
                          <a:latin typeface="Cambria" panose="02040503050406030204" pitchFamily="18" charset="0"/>
                          <a:ea typeface="Cambria" panose="02040503050406030204" pitchFamily="18" charset="0"/>
                        </a:rPr>
                        <a:t>Current assets</a:t>
                      </a:r>
                    </a:p>
                  </a:txBody>
                  <a:tcPr anchor="ctr"/>
                </a:tc>
                <a:tc>
                  <a:txBody>
                    <a:bodyPr/>
                    <a:lstStyle/>
                    <a:p>
                      <a:pPr algn="ctr"/>
                      <a:endParaRPr lang="en-IN" sz="1800">
                        <a:effectLst/>
                        <a:latin typeface="Cambria" panose="02040503050406030204" pitchFamily="18" charset="0"/>
                        <a:ea typeface="Cambria" panose="02040503050406030204" pitchFamily="18" charset="0"/>
                      </a:endParaRPr>
                    </a:p>
                  </a:txBody>
                  <a:tcPr anchor="ctr"/>
                </a:tc>
                <a:tc>
                  <a:txBody>
                    <a:bodyPr/>
                    <a:lstStyle/>
                    <a:p>
                      <a:pPr algn="ctr"/>
                      <a:endParaRPr lang="en-IN" sz="1800">
                        <a:effectLst/>
                        <a:latin typeface="Cambria" panose="02040503050406030204" pitchFamily="18" charset="0"/>
                        <a:ea typeface="Cambria" panose="02040503050406030204" pitchFamily="18" charset="0"/>
                      </a:endParaRPr>
                    </a:p>
                  </a:txBody>
                  <a:tcPr anchor="ctr"/>
                </a:tc>
                <a:tc>
                  <a:txBody>
                    <a:bodyPr/>
                    <a:lstStyle/>
                    <a:p>
                      <a:pPr algn="ctr"/>
                      <a:endParaRPr lang="en-IN" sz="1800">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anchor="ctr"/>
                </a:tc>
                <a:tc>
                  <a:txBody>
                    <a:bodyPr/>
                    <a:lstStyle/>
                    <a:p>
                      <a:pPr algn="ctr" fontAlgn="ctr"/>
                      <a:endParaRPr lang="en-IN" sz="1800" b="0" i="0" u="none" strike="noStrike">
                        <a:solidFill>
                          <a:srgbClr val="000000"/>
                        </a:solidFill>
                        <a:effectLst/>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4271087599"/>
                  </a:ext>
                </a:extLst>
              </a:tr>
              <a:tr h="550686">
                <a:tc>
                  <a:txBody>
                    <a:bodyPr/>
                    <a:lstStyle/>
                    <a:p>
                      <a:r>
                        <a:rPr lang="en-IN" sz="1800" dirty="0">
                          <a:effectLst/>
                          <a:latin typeface="Cambria" panose="02040503050406030204" pitchFamily="18" charset="0"/>
                          <a:ea typeface="Cambria" panose="02040503050406030204" pitchFamily="18" charset="0"/>
                        </a:rPr>
                        <a:t>a. Inventories</a:t>
                      </a:r>
                    </a:p>
                  </a:txBody>
                  <a:tcPr anchor="ctr"/>
                </a:tc>
                <a:tc>
                  <a:txBody>
                    <a:bodyPr/>
                    <a:lstStyle/>
                    <a:p>
                      <a:pPr algn="ctr"/>
                      <a:r>
                        <a:rPr lang="en-IN" sz="1800" dirty="0">
                          <a:effectLst/>
                          <a:latin typeface="Cambria" panose="02040503050406030204" pitchFamily="18" charset="0"/>
                          <a:ea typeface="Cambria" panose="02040503050406030204" pitchFamily="18" charset="0"/>
                        </a:rPr>
                        <a:t>11.3</a:t>
                      </a:r>
                      <a:endParaRPr lang="en-US" sz="1800"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21.7</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19.1</a:t>
                      </a: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25.1</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36.7</a:t>
                      </a:r>
                    </a:p>
                  </a:txBody>
                  <a:tcPr anchor="ctr"/>
                </a:tc>
                <a:extLst>
                  <a:ext uri="{0D108BD9-81ED-4DB2-BD59-A6C34878D82A}">
                    <a16:rowId xmlns:a16="http://schemas.microsoft.com/office/drawing/2014/main" val="2038538040"/>
                  </a:ext>
                </a:extLst>
              </a:tr>
              <a:tr h="553503">
                <a:tc>
                  <a:txBody>
                    <a:bodyPr/>
                    <a:lstStyle/>
                    <a:p>
                      <a:r>
                        <a:rPr lang="en-IN" sz="1800" dirty="0">
                          <a:effectLst/>
                          <a:latin typeface="Cambria" panose="02040503050406030204" pitchFamily="18" charset="0"/>
                          <a:ea typeface="Cambria" panose="02040503050406030204" pitchFamily="18" charset="0"/>
                        </a:rPr>
                        <a:t>b. Trade receivables</a:t>
                      </a:r>
                    </a:p>
                  </a:txBody>
                  <a:tcPr anchor="ctr"/>
                </a:tc>
                <a:tc>
                  <a:txBody>
                    <a:bodyPr/>
                    <a:lstStyle/>
                    <a:p>
                      <a:pPr lvl="0" algn="ctr">
                        <a:buNone/>
                      </a:pPr>
                      <a:r>
                        <a:rPr lang="en-IN" sz="1800" dirty="0">
                          <a:effectLst/>
                          <a:latin typeface="Cambria" panose="02040503050406030204" pitchFamily="18" charset="0"/>
                          <a:ea typeface="Cambria" panose="02040503050406030204" pitchFamily="18" charset="0"/>
                        </a:rPr>
                        <a:t>19</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20.7</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31.1</a:t>
                      </a: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41.5</a:t>
                      </a:r>
                      <a:endParaRPr lang="en-US" sz="1800">
                        <a:latin typeface="Cambria" panose="02040503050406030204" pitchFamily="18" charset="0"/>
                        <a:ea typeface="Cambria" panose="02040503050406030204" pitchFamily="18" charset="0"/>
                      </a:endParaRPr>
                    </a:p>
                  </a:txBody>
                  <a:tcPr anchor="ctr"/>
                </a:tc>
                <a:tc>
                  <a:txBody>
                    <a:bodyPr/>
                    <a:lstStyle/>
                    <a:p>
                      <a:pPr lvl="0" algn="ctr">
                        <a:buNone/>
                      </a:pPr>
                      <a:r>
                        <a:rPr lang="en-US" sz="1800" dirty="0">
                          <a:latin typeface="Cambria" panose="02040503050406030204" pitchFamily="18" charset="0"/>
                          <a:ea typeface="Cambria" panose="02040503050406030204" pitchFamily="18" charset="0"/>
                        </a:rPr>
                        <a:t>48.4</a:t>
                      </a:r>
                    </a:p>
                  </a:txBody>
                  <a:tcPr anchor="ctr"/>
                </a:tc>
                <a:extLst>
                  <a:ext uri="{0D108BD9-81ED-4DB2-BD59-A6C34878D82A}">
                    <a16:rowId xmlns:a16="http://schemas.microsoft.com/office/drawing/2014/main" val="13722428"/>
                  </a:ext>
                </a:extLst>
              </a:tr>
              <a:tr h="675824">
                <a:tc>
                  <a:txBody>
                    <a:bodyPr/>
                    <a:lstStyle/>
                    <a:p>
                      <a:r>
                        <a:rPr lang="en-IN" sz="1800" dirty="0">
                          <a:effectLst/>
                          <a:latin typeface="Cambria" panose="02040503050406030204" pitchFamily="18" charset="0"/>
                          <a:ea typeface="Cambria" panose="02040503050406030204" pitchFamily="18" charset="0"/>
                        </a:rPr>
                        <a:t>c. Cash and bank balances</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1.5</a:t>
                      </a:r>
                      <a:endParaRPr lang="en-US" sz="1800">
                        <a:latin typeface="Cambria" panose="02040503050406030204" pitchFamily="18" charset="0"/>
                        <a:ea typeface="Cambria" panose="02040503050406030204" pitchFamily="18" charset="0"/>
                      </a:endParaRPr>
                    </a:p>
                  </a:txBody>
                  <a:tcPr anchor="ctr"/>
                </a:tc>
                <a:tc>
                  <a:txBody>
                    <a:bodyPr/>
                    <a:lstStyle/>
                    <a:p>
                      <a:pPr lvl="0" algn="ctr">
                        <a:buNone/>
                      </a:pPr>
                      <a:r>
                        <a:rPr lang="en-IN" sz="1800" dirty="0">
                          <a:effectLst/>
                          <a:latin typeface="Cambria" panose="02040503050406030204" pitchFamily="18" charset="0"/>
                          <a:ea typeface="Cambria" panose="02040503050406030204" pitchFamily="18" charset="0"/>
                        </a:rPr>
                        <a:t>1</a:t>
                      </a:r>
                    </a:p>
                  </a:txBody>
                  <a:tcPr anchor="ctr"/>
                </a:tc>
                <a:tc>
                  <a:txBody>
                    <a:bodyPr/>
                    <a:lstStyle/>
                    <a:p>
                      <a:pPr lvl="0" algn="ctr">
                        <a:buNone/>
                      </a:pPr>
                      <a:r>
                        <a:rPr lang="en-IN" sz="1800" dirty="0">
                          <a:effectLst/>
                          <a:latin typeface="Cambria" panose="02040503050406030204" pitchFamily="18" charset="0"/>
                          <a:ea typeface="Cambria" panose="02040503050406030204" pitchFamily="18" charset="0"/>
                        </a:rPr>
                        <a:t>2</a:t>
                      </a:r>
                    </a:p>
                  </a:txBody>
                  <a:tcPr anchor="ctr"/>
                </a:tc>
                <a:tc>
                  <a:txBody>
                    <a:bodyPr/>
                    <a:lstStyle/>
                    <a:p>
                      <a:pPr algn="ctr" fontAlgn="ctr"/>
                      <a:r>
                        <a:rPr lang="en-IN" sz="1800" b="0" i="0" u="none" strike="noStrike">
                          <a:solidFill>
                            <a:srgbClr val="000000"/>
                          </a:solidFill>
                          <a:effectLst/>
                          <a:latin typeface="Cambria" panose="02040503050406030204" pitchFamily="18" charset="0"/>
                          <a:ea typeface="Cambria" panose="02040503050406030204" pitchFamily="18" charset="0"/>
                        </a:rPr>
                        <a:t>5.1</a:t>
                      </a:r>
                    </a:p>
                  </a:txBody>
                  <a:tcPr anchor="ctr"/>
                </a:tc>
                <a:tc>
                  <a:txBody>
                    <a:bodyPr/>
                    <a:lstStyle/>
                    <a:p>
                      <a:pPr algn="ctr" fontAlgn="ctr"/>
                      <a:r>
                        <a:rPr lang="en-IN" sz="1800" b="0" i="0" u="none" strike="noStrike" dirty="0">
                          <a:solidFill>
                            <a:srgbClr val="000000"/>
                          </a:solidFill>
                          <a:effectLst/>
                          <a:latin typeface="Cambria" panose="02040503050406030204" pitchFamily="18" charset="0"/>
                          <a:ea typeface="Cambria" panose="02040503050406030204" pitchFamily="18" charset="0"/>
                        </a:rPr>
                        <a:t>54.2</a:t>
                      </a:r>
                    </a:p>
                  </a:txBody>
                  <a:tcPr anchor="ctr"/>
                </a:tc>
                <a:extLst>
                  <a:ext uri="{0D108BD9-81ED-4DB2-BD59-A6C34878D82A}">
                    <a16:rowId xmlns:a16="http://schemas.microsoft.com/office/drawing/2014/main" val="2066917229"/>
                  </a:ext>
                </a:extLst>
              </a:tr>
              <a:tr h="933413">
                <a:tc>
                  <a:txBody>
                    <a:bodyPr/>
                    <a:lstStyle/>
                    <a:p>
                      <a:r>
                        <a:rPr lang="en-IN" sz="1800" dirty="0">
                          <a:effectLst/>
                          <a:latin typeface="Cambria" panose="02040503050406030204" pitchFamily="18" charset="0"/>
                          <a:ea typeface="Cambria" panose="02040503050406030204" pitchFamily="18" charset="0"/>
                        </a:rPr>
                        <a:t>d. Other current assets</a:t>
                      </a:r>
                    </a:p>
                  </a:txBody>
                  <a:tcPr anchor="ctr"/>
                </a:tc>
                <a:tc>
                  <a:txBody>
                    <a:bodyPr/>
                    <a:lstStyle/>
                    <a:p>
                      <a:pPr algn="ctr"/>
                      <a:r>
                        <a:rPr lang="en-IN" sz="1800">
                          <a:effectLst/>
                          <a:latin typeface="Cambria" panose="02040503050406030204" pitchFamily="18" charset="0"/>
                          <a:ea typeface="Cambria" panose="02040503050406030204" pitchFamily="18" charset="0"/>
                        </a:rPr>
                        <a:t>2.2</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7.6</a:t>
                      </a:r>
                    </a:p>
                  </a:txBody>
                  <a:tcPr anchor="ctr"/>
                </a:tc>
                <a:tc>
                  <a:txBody>
                    <a:bodyPr/>
                    <a:lstStyle/>
                    <a:p>
                      <a:pPr lvl="0" algn="ctr">
                        <a:buNone/>
                      </a:pPr>
                      <a:r>
                        <a:rPr lang="en-IN" sz="1800">
                          <a:effectLst/>
                          <a:latin typeface="Cambria" panose="02040503050406030204" pitchFamily="18" charset="0"/>
                          <a:ea typeface="Cambria" panose="02040503050406030204" pitchFamily="18" charset="0"/>
                        </a:rPr>
                        <a:t>5.6</a:t>
                      </a:r>
                    </a:p>
                  </a:txBody>
                  <a:tcPr anchor="ctr"/>
                </a:tc>
                <a:tc>
                  <a:txBody>
                    <a:bodyPr/>
                    <a:lstStyle/>
                    <a:p>
                      <a:pPr lvl="0" algn="ctr">
                        <a:buNone/>
                      </a:pPr>
                      <a:r>
                        <a:rPr lang="en-IN" sz="1800" b="0" i="0" u="none" strike="noStrike">
                          <a:solidFill>
                            <a:srgbClr val="000000"/>
                          </a:solidFill>
                          <a:effectLst/>
                          <a:latin typeface="Cambria" panose="02040503050406030204" pitchFamily="18" charset="0"/>
                          <a:ea typeface="Cambria" panose="02040503050406030204" pitchFamily="18" charset="0"/>
                        </a:rPr>
                        <a:t>5.9</a:t>
                      </a:r>
                    </a:p>
                  </a:txBody>
                  <a:tcPr anchor="ctr"/>
                </a:tc>
                <a:tc>
                  <a:txBody>
                    <a:bodyPr/>
                    <a:lstStyle/>
                    <a:p>
                      <a:pPr lvl="0" algn="ctr">
                        <a:buNone/>
                      </a:pPr>
                      <a:r>
                        <a:rPr lang="en-IN" sz="1800" b="0" i="0" u="none" strike="noStrike" dirty="0">
                          <a:solidFill>
                            <a:srgbClr val="000000"/>
                          </a:solidFill>
                          <a:effectLst/>
                          <a:latin typeface="Cambria" panose="02040503050406030204" pitchFamily="18" charset="0"/>
                          <a:ea typeface="Cambria" panose="02040503050406030204" pitchFamily="18" charset="0"/>
                        </a:rPr>
                        <a:t>13.2</a:t>
                      </a:r>
                    </a:p>
                  </a:txBody>
                  <a:tcPr anchor="ctr"/>
                </a:tc>
                <a:extLst>
                  <a:ext uri="{0D108BD9-81ED-4DB2-BD59-A6C34878D82A}">
                    <a16:rowId xmlns:a16="http://schemas.microsoft.com/office/drawing/2014/main" val="3718216507"/>
                  </a:ext>
                </a:extLst>
              </a:tr>
              <a:tr h="470647">
                <a:tc>
                  <a:txBody>
                    <a:bodyPr/>
                    <a:lstStyle/>
                    <a:p>
                      <a:r>
                        <a:rPr lang="en-IN" sz="1800" b="1" dirty="0">
                          <a:effectLst/>
                          <a:latin typeface="Cambria" panose="02040503050406030204" pitchFamily="18" charset="0"/>
                          <a:ea typeface="Cambria" panose="02040503050406030204" pitchFamily="18" charset="0"/>
                        </a:rPr>
                        <a:t>TOTAL</a:t>
                      </a:r>
                    </a:p>
                  </a:txBody>
                  <a:tcPr anchor="ctr"/>
                </a:tc>
                <a:tc>
                  <a:txBody>
                    <a:bodyPr/>
                    <a:lstStyle/>
                    <a:p>
                      <a:pPr algn="ctr"/>
                      <a:r>
                        <a:rPr lang="en-IN" sz="1800" b="1" dirty="0">
                          <a:effectLst/>
                          <a:latin typeface="Cambria" panose="02040503050406030204" pitchFamily="18" charset="0"/>
                          <a:ea typeface="Cambria" panose="02040503050406030204" pitchFamily="18" charset="0"/>
                        </a:rPr>
                        <a:t>43.7</a:t>
                      </a:r>
                    </a:p>
                  </a:txBody>
                  <a:tcPr anchor="ctr"/>
                </a:tc>
                <a:tc>
                  <a:txBody>
                    <a:bodyPr/>
                    <a:lstStyle/>
                    <a:p>
                      <a:pPr algn="ctr"/>
                      <a:r>
                        <a:rPr lang="en-IN" sz="1800" b="1" dirty="0">
                          <a:effectLst/>
                          <a:latin typeface="Cambria" panose="02040503050406030204" pitchFamily="18" charset="0"/>
                          <a:ea typeface="Cambria" panose="02040503050406030204" pitchFamily="18" charset="0"/>
                        </a:rPr>
                        <a:t>60.6</a:t>
                      </a:r>
                    </a:p>
                  </a:txBody>
                  <a:tcPr anchor="ctr"/>
                </a:tc>
                <a:tc>
                  <a:txBody>
                    <a:bodyPr/>
                    <a:lstStyle/>
                    <a:p>
                      <a:pPr algn="ctr"/>
                      <a:r>
                        <a:rPr lang="en-IN" sz="1800" b="1" dirty="0">
                          <a:effectLst/>
                          <a:latin typeface="Cambria" panose="02040503050406030204" pitchFamily="18" charset="0"/>
                          <a:ea typeface="Cambria" panose="02040503050406030204" pitchFamily="18" charset="0"/>
                        </a:rPr>
                        <a:t>69.1</a:t>
                      </a:r>
                    </a:p>
                  </a:txBody>
                  <a:tcPr anchor="ctr"/>
                </a:tc>
                <a:tc>
                  <a:txBody>
                    <a:bodyPr/>
                    <a:lstStyle/>
                    <a:p>
                      <a:pPr algn="ctr" fontAlgn="ctr"/>
                      <a:r>
                        <a:rPr lang="en-IN" sz="1800" b="1" i="0" u="none" strike="noStrike" dirty="0">
                          <a:solidFill>
                            <a:srgbClr val="000000"/>
                          </a:solidFill>
                          <a:effectLst/>
                          <a:latin typeface="Cambria" panose="02040503050406030204" pitchFamily="18" charset="0"/>
                          <a:ea typeface="Cambria" panose="02040503050406030204" pitchFamily="18" charset="0"/>
                        </a:rPr>
                        <a:t>101.3</a:t>
                      </a:r>
                    </a:p>
                  </a:txBody>
                  <a:tcPr anchor="ctr"/>
                </a:tc>
                <a:tc>
                  <a:txBody>
                    <a:bodyPr/>
                    <a:lstStyle/>
                    <a:p>
                      <a:pPr algn="ctr" fontAlgn="ctr"/>
                      <a:r>
                        <a:rPr lang="en-IN" sz="1800" b="1" i="0" u="none" strike="noStrike" dirty="0">
                          <a:solidFill>
                            <a:srgbClr val="000000"/>
                          </a:solidFill>
                          <a:effectLst/>
                          <a:latin typeface="Cambria" panose="02040503050406030204" pitchFamily="18" charset="0"/>
                          <a:ea typeface="Cambria" panose="02040503050406030204" pitchFamily="18" charset="0"/>
                        </a:rPr>
                        <a:t>185.9</a:t>
                      </a:r>
                    </a:p>
                  </a:txBody>
                  <a:tcPr anchor="ctr"/>
                </a:tc>
                <a:extLst>
                  <a:ext uri="{0D108BD9-81ED-4DB2-BD59-A6C34878D82A}">
                    <a16:rowId xmlns:a16="http://schemas.microsoft.com/office/drawing/2014/main" val="3917664686"/>
                  </a:ext>
                </a:extLst>
              </a:tr>
            </a:tbl>
          </a:graphicData>
        </a:graphic>
      </p:graphicFrame>
      <p:sp>
        <p:nvSpPr>
          <p:cNvPr id="7" name="Footer Placeholder 4">
            <a:extLst>
              <a:ext uri="{FF2B5EF4-FFF2-40B4-BE49-F238E27FC236}">
                <a16:creationId xmlns:a16="http://schemas.microsoft.com/office/drawing/2014/main" id="{7F611E38-727C-8C19-D436-AFE609507A96}"/>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038349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ID" b="1" dirty="0">
                <a:solidFill>
                  <a:srgbClr val="EF7F19"/>
                </a:solidFill>
                <a:latin typeface="Cambria" panose="02040503050406030204" pitchFamily="18" charset="0"/>
                <a:ea typeface="Cambria" panose="02040503050406030204" pitchFamily="18" charset="0"/>
                <a:cs typeface="Segoe UI" panose="020B0502040204020203" pitchFamily="34" charset="0"/>
              </a:rPr>
              <a:t>Disclaimer</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3</a:t>
            </a:fld>
            <a:endParaRPr lang="en-US"/>
          </a:p>
        </p:txBody>
      </p:sp>
      <p:sp>
        <p:nvSpPr>
          <p:cNvPr id="5" name="TextBox 4">
            <a:extLst>
              <a:ext uri="{FF2B5EF4-FFF2-40B4-BE49-F238E27FC236}">
                <a16:creationId xmlns:a16="http://schemas.microsoft.com/office/drawing/2014/main" id="{22A4DECF-3017-6465-A847-607BDD6410CC}"/>
              </a:ext>
            </a:extLst>
          </p:cNvPr>
          <p:cNvSpPr txBox="1"/>
          <p:nvPr/>
        </p:nvSpPr>
        <p:spPr>
          <a:xfrm>
            <a:off x="670560" y="1423841"/>
            <a:ext cx="16687801" cy="7622536"/>
          </a:xfrm>
          <a:prstGeom prst="rect">
            <a:avLst/>
          </a:prstGeom>
          <a:noFill/>
        </p:spPr>
        <p:txBody>
          <a:bodyPr wrap="square" rtlCol="0">
            <a:spAutoFit/>
          </a:bodyPr>
          <a:lstStyle/>
          <a:p>
            <a:pPr algn="just" rtl="0" fontAlgn="base">
              <a:lnSpc>
                <a:spcPct val="114000"/>
              </a:lnSpc>
              <a:spcAft>
                <a:spcPts val="1200"/>
              </a:spcAft>
            </a:pPr>
            <a:r>
              <a:rPr lang="en-US" sz="2200" b="0" i="0" u="none" strike="noStrike" dirty="0">
                <a:solidFill>
                  <a:srgbClr val="595959"/>
                </a:solidFill>
                <a:effectLst/>
                <a:latin typeface="Cambria" panose="02040503050406030204" pitchFamily="18" charset="0"/>
                <a:ea typeface="Cambria" panose="02040503050406030204" pitchFamily="18" charset="0"/>
                <a:cs typeface="Calibri" panose="020F0502020204030204" pitchFamily="34" charset="0"/>
              </a:rPr>
              <a:t>This presentation has been prepared by and is the sole responsibility of </a:t>
            </a:r>
            <a:r>
              <a:rPr lang="en-US" sz="2200" b="0" i="0" u="none" strike="noStrike" dirty="0">
                <a:effectLst/>
                <a:latin typeface="Cambria" panose="02040503050406030204" pitchFamily="18" charset="0"/>
                <a:ea typeface="Cambria" panose="02040503050406030204" pitchFamily="18" charset="0"/>
                <a:cs typeface="Calibri" panose="020F0502020204030204" pitchFamily="34" charset="0"/>
              </a:rPr>
              <a:t>Aeron Composite Limited</a:t>
            </a:r>
            <a:r>
              <a:rPr lang="en-US" sz="2200" b="0" i="0" u="none" strike="noStrike" dirty="0">
                <a:solidFill>
                  <a:srgbClr val="595959"/>
                </a:solidFill>
                <a:effectLst/>
                <a:latin typeface="Cambria" panose="02040503050406030204" pitchFamily="18" charset="0"/>
                <a:ea typeface="Cambria" panose="02040503050406030204" pitchFamily="18" charset="0"/>
                <a:cs typeface="Calibri" panose="020F0502020204030204" pitchFamily="34" charset="0"/>
              </a:rPr>
              <a:t>. By accessing this presentation, you are agreeing to be bound by the trailing restrictions.</a:t>
            </a:r>
            <a:r>
              <a:rPr lang="en-US" sz="2200" b="0" i="0" u="none" strike="noStrike"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rtl="0" fontAlgn="base">
              <a:lnSpc>
                <a:spcPct val="114000"/>
              </a:lnSpc>
              <a:spcAft>
                <a:spcPts val="1200"/>
              </a:spcAft>
            </a:pPr>
            <a:r>
              <a:rPr lang="en-US" sz="2200" b="0" i="0" u="none" strike="noStrike" dirty="0">
                <a:solidFill>
                  <a:srgbClr val="595959"/>
                </a:solidFill>
                <a:effectLst/>
                <a:latin typeface="Cambria" panose="02040503050406030204" pitchFamily="18" charset="0"/>
                <a:ea typeface="Cambria" panose="02040503050406030204" pitchFamily="18" charset="0"/>
                <a:cs typeface="Calibri" panose="020F0502020204030204" pitchFamily="34" charset="0"/>
              </a:rPr>
              <a:t>This presentation does not constitute or form part of any offer or invitation or inducement to sell or issue, or any solicitation of any offer or recommendation to purchase or subscribe for, any securities of the Company, nor shall it or any part of it or the fact of its distribution form the basis of, or be relied on in connection with, any contract or commitment thereof. In particular, this presentation is not intended to be a prospectus or offer document under the applicable laws of any jurisdiction, including India. No representation or warranty, express or implied, is made as to, and no reliance should be placed on, the fairness, accuracy, completeness or correctness of the information or opinions contained in this presentation. Such information and opinions are in all events not current after the date of this presentation. </a:t>
            </a:r>
            <a:r>
              <a:rPr lang="en-IN" sz="2200" b="0" i="0" u="none" strike="noStrike"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rtl="0" fontAlgn="base">
              <a:lnSpc>
                <a:spcPct val="114000"/>
              </a:lnSpc>
              <a:spcAft>
                <a:spcPts val="1200"/>
              </a:spcAft>
            </a:pPr>
            <a:r>
              <a:rPr lang="en-US" sz="2200" b="0" i="0" u="none" strike="noStrike" dirty="0">
                <a:solidFill>
                  <a:srgbClr val="595959"/>
                </a:solidFill>
                <a:effectLst/>
                <a:latin typeface="Cambria" panose="02040503050406030204" pitchFamily="18" charset="0"/>
                <a:ea typeface="Cambria" panose="02040503050406030204" pitchFamily="18" charset="0"/>
                <a:cs typeface="Calibri" panose="020F0502020204030204" pitchFamily="34" charset="0"/>
              </a:rPr>
              <a:t>Certain statements in this presentation describing the Company’s objectives, projections, estimates, expectations or predictions may constitute “forward looking statements”. Such statements are based on the current expectations and certain assumptions of the Company's Management, and are, therefore, subject to risks, uncertainties and other factors that may cause actual results to differ materially from those expressed or implied. </a:t>
            </a:r>
            <a:r>
              <a:rPr lang="en-US" sz="2200" b="0" i="0" u="none" strike="noStrike"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rtl="0" fontAlgn="base">
              <a:lnSpc>
                <a:spcPct val="114000"/>
              </a:lnSpc>
              <a:spcAft>
                <a:spcPts val="1200"/>
              </a:spcAft>
            </a:pPr>
            <a:r>
              <a:rPr lang="en-US" sz="2200" b="0" i="0" u="none" strike="noStrike" dirty="0">
                <a:solidFill>
                  <a:srgbClr val="595959"/>
                </a:solidFill>
                <a:effectLst/>
                <a:latin typeface="Cambria" panose="02040503050406030204" pitchFamily="18" charset="0"/>
                <a:ea typeface="Cambria" panose="02040503050406030204" pitchFamily="18" charset="0"/>
                <a:cs typeface="Calibri" panose="020F0502020204030204" pitchFamily="34" charset="0"/>
              </a:rPr>
              <a:t>This presentation is for general information purposes only, without regard to any specific objectives, financial situations or informational needs of any particular person. The Company neither intends, nor assumes any obligation to amend, modify, revise or update this communication including the forward-looking statements, on the basis of any subsequent developments which differ from those anticipated. The Company may alter, modify or otherwise change in any manner the content of this presentation, without obligation to notify any person of such change or changes.</a:t>
            </a:r>
            <a:r>
              <a:rPr lang="en-IN" sz="2200" b="0" i="0" u="none" strike="noStrike"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lnSpc>
                <a:spcPct val="114000"/>
              </a:lnSpc>
              <a:spcAft>
                <a:spcPts val="1200"/>
              </a:spcAft>
            </a:pPr>
            <a:endParaRPr lang="en-US" sz="2200" dirty="0">
              <a:latin typeface="Cambria" panose="02040503050406030204" pitchFamily="18" charset="0"/>
              <a:ea typeface="Cambria" panose="02040503050406030204" pitchFamily="18" charset="0"/>
            </a:endParaRPr>
          </a:p>
        </p:txBody>
      </p:sp>
      <p:sp>
        <p:nvSpPr>
          <p:cNvPr id="6" name="Footer Placeholder 5">
            <a:extLst>
              <a:ext uri="{FF2B5EF4-FFF2-40B4-BE49-F238E27FC236}">
                <a16:creationId xmlns:a16="http://schemas.microsoft.com/office/drawing/2014/main" id="{79E317EC-5020-6142-218E-8D986D466A09}"/>
              </a:ext>
            </a:extLst>
          </p:cNvPr>
          <p:cNvSpPr>
            <a:spLocks noGrp="1"/>
          </p:cNvSpPr>
          <p:nvPr>
            <p:ph type="ftr" sz="quarter" idx="11"/>
          </p:nvPr>
        </p:nvSpPr>
        <p:spPr>
          <a:xfrm>
            <a:off x="695631"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027402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STATEMENT OF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PROFIT &amp; LOSS</a:t>
            </a:r>
            <a:endParaRPr lang="en-ID" b="1" cap="none"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30</a:t>
            </a:fld>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1630622-5F29-0C49-7386-932A93643EAD}"/>
              </a:ext>
            </a:extLst>
          </p:cNvPr>
          <p:cNvSpPr txBox="1"/>
          <p:nvPr/>
        </p:nvSpPr>
        <p:spPr>
          <a:xfrm>
            <a:off x="11971084" y="9198383"/>
            <a:ext cx="4953000" cy="369332"/>
          </a:xfrm>
          <a:prstGeom prst="rect">
            <a:avLst/>
          </a:prstGeom>
          <a:noFill/>
        </p:spPr>
        <p:txBody>
          <a:bodyPr wrap="square" lIns="91440" tIns="45720" rIns="91440" bIns="45720" rtlCol="0" anchor="t">
            <a:spAutoFit/>
          </a:bodyPr>
          <a:lstStyle/>
          <a:p>
            <a:pPr algn="r"/>
            <a:r>
              <a:rPr lang="en-US" b="1">
                <a:latin typeface="Cambria"/>
                <a:ea typeface="Cambria"/>
              </a:rPr>
              <a:t>(In ₹Cr except percentages and ratios)</a:t>
            </a:r>
          </a:p>
        </p:txBody>
      </p:sp>
      <p:graphicFrame>
        <p:nvGraphicFramePr>
          <p:cNvPr id="9" name="Table 8">
            <a:extLst>
              <a:ext uri="{FF2B5EF4-FFF2-40B4-BE49-F238E27FC236}">
                <a16:creationId xmlns:a16="http://schemas.microsoft.com/office/drawing/2014/main" id="{58385A0E-F220-9CE8-373D-04CAD8C79BC7}"/>
              </a:ext>
            </a:extLst>
          </p:cNvPr>
          <p:cNvGraphicFramePr>
            <a:graphicFrameLocks noGrp="1"/>
          </p:cNvGraphicFramePr>
          <p:nvPr>
            <p:extLst>
              <p:ext uri="{D42A27DB-BD31-4B8C-83A1-F6EECF244321}">
                <p14:modId xmlns:p14="http://schemas.microsoft.com/office/powerpoint/2010/main" val="3731390683"/>
              </p:ext>
            </p:extLst>
          </p:nvPr>
        </p:nvGraphicFramePr>
        <p:xfrm>
          <a:off x="746441" y="1598688"/>
          <a:ext cx="16177643" cy="7290846"/>
        </p:xfrm>
        <a:graphic>
          <a:graphicData uri="http://schemas.openxmlformats.org/drawingml/2006/table">
            <a:tbl>
              <a:tblPr firstRow="1" bandRow="1">
                <a:tableStyleId>{9D7B26C5-4107-4FEC-AEDC-1716B250A1EF}</a:tableStyleId>
              </a:tblPr>
              <a:tblGrid>
                <a:gridCol w="6751527">
                  <a:extLst>
                    <a:ext uri="{9D8B030D-6E8A-4147-A177-3AD203B41FA5}">
                      <a16:colId xmlns:a16="http://schemas.microsoft.com/office/drawing/2014/main" val="588833041"/>
                    </a:ext>
                  </a:extLst>
                </a:gridCol>
                <a:gridCol w="2356529">
                  <a:extLst>
                    <a:ext uri="{9D8B030D-6E8A-4147-A177-3AD203B41FA5}">
                      <a16:colId xmlns:a16="http://schemas.microsoft.com/office/drawing/2014/main" val="4162022581"/>
                    </a:ext>
                  </a:extLst>
                </a:gridCol>
                <a:gridCol w="2356529">
                  <a:extLst>
                    <a:ext uri="{9D8B030D-6E8A-4147-A177-3AD203B41FA5}">
                      <a16:colId xmlns:a16="http://schemas.microsoft.com/office/drawing/2014/main" val="2454278732"/>
                    </a:ext>
                  </a:extLst>
                </a:gridCol>
                <a:gridCol w="2356529">
                  <a:extLst>
                    <a:ext uri="{9D8B030D-6E8A-4147-A177-3AD203B41FA5}">
                      <a16:colId xmlns:a16="http://schemas.microsoft.com/office/drawing/2014/main" val="4290346948"/>
                    </a:ext>
                  </a:extLst>
                </a:gridCol>
                <a:gridCol w="2356529">
                  <a:extLst>
                    <a:ext uri="{9D8B030D-6E8A-4147-A177-3AD203B41FA5}">
                      <a16:colId xmlns:a16="http://schemas.microsoft.com/office/drawing/2014/main" val="2154276754"/>
                    </a:ext>
                  </a:extLst>
                </a:gridCol>
              </a:tblGrid>
              <a:tr h="472159">
                <a:tc>
                  <a:txBody>
                    <a:bodyPr/>
                    <a:lstStyle/>
                    <a:p>
                      <a:pPr marL="71755"/>
                      <a:r>
                        <a:rPr lang="en-IN" sz="1800" dirty="0">
                          <a:solidFill>
                            <a:schemeClr val="bg1"/>
                          </a:solidFill>
                          <a:effectLst/>
                          <a:latin typeface="Cambria" panose="02040503050406030204" pitchFamily="18" charset="0"/>
                          <a:ea typeface="Cambria" panose="02040503050406030204" pitchFamily="18" charset="0"/>
                        </a:rPr>
                        <a:t>Particulars</a:t>
                      </a:r>
                    </a:p>
                  </a:txBody>
                  <a:tcPr anchor="ctr">
                    <a:solidFill>
                      <a:srgbClr val="EF7F19"/>
                    </a:solidFill>
                  </a:tcPr>
                </a:tc>
                <a:tc>
                  <a:txBody>
                    <a:bodyPr/>
                    <a:lstStyle/>
                    <a:p>
                      <a:pPr algn="ctr"/>
                      <a:r>
                        <a:rPr lang="en-IN" sz="1800">
                          <a:solidFill>
                            <a:schemeClr val="bg1"/>
                          </a:solidFill>
                          <a:effectLst/>
                          <a:latin typeface="Cambria" panose="02040503050406030204" pitchFamily="18" charset="0"/>
                          <a:ea typeface="Cambria" panose="02040503050406030204" pitchFamily="18" charset="0"/>
                        </a:rPr>
                        <a:t>FY21</a:t>
                      </a:r>
                    </a:p>
                  </a:txBody>
                  <a:tcPr anchor="ctr">
                    <a:solidFill>
                      <a:srgbClr val="EF7F19"/>
                    </a:solidFill>
                  </a:tcPr>
                </a:tc>
                <a:tc>
                  <a:txBody>
                    <a:bodyPr/>
                    <a:lstStyle/>
                    <a:p>
                      <a:pPr algn="ctr"/>
                      <a:r>
                        <a:rPr lang="en-IN" sz="1800">
                          <a:solidFill>
                            <a:schemeClr val="bg1"/>
                          </a:solidFill>
                          <a:effectLst/>
                          <a:latin typeface="Cambria" panose="02040503050406030204" pitchFamily="18" charset="0"/>
                          <a:ea typeface="Cambria" panose="02040503050406030204" pitchFamily="18" charset="0"/>
                        </a:rPr>
                        <a:t>FY22</a:t>
                      </a:r>
                    </a:p>
                  </a:txBody>
                  <a:tcPr anchor="ctr">
                    <a:solidFill>
                      <a:srgbClr val="EF7F19"/>
                    </a:solidFill>
                  </a:tcPr>
                </a:tc>
                <a:tc>
                  <a:txBody>
                    <a:bodyPr/>
                    <a:lstStyle/>
                    <a:p>
                      <a:pPr algn="ctr"/>
                      <a:r>
                        <a:rPr lang="en-IN" sz="1800">
                          <a:solidFill>
                            <a:schemeClr val="bg1"/>
                          </a:solidFill>
                          <a:effectLst/>
                          <a:latin typeface="Cambria" panose="02040503050406030204" pitchFamily="18" charset="0"/>
                          <a:ea typeface="Cambria" panose="02040503050406030204" pitchFamily="18" charset="0"/>
                        </a:rPr>
                        <a:t>FY23</a:t>
                      </a:r>
                    </a:p>
                  </a:txBody>
                  <a:tcPr anchor="ctr">
                    <a:solidFill>
                      <a:srgbClr val="EF7F19"/>
                    </a:solidFill>
                  </a:tcPr>
                </a:tc>
                <a:tc>
                  <a:txBody>
                    <a:bodyPr/>
                    <a:lstStyle/>
                    <a:p>
                      <a:pPr algn="ctr"/>
                      <a:r>
                        <a:rPr lang="en-IN" sz="1800" dirty="0">
                          <a:solidFill>
                            <a:schemeClr val="bg1"/>
                          </a:solidFill>
                          <a:effectLst/>
                          <a:latin typeface="Cambria" panose="02040503050406030204" pitchFamily="18" charset="0"/>
                          <a:ea typeface="Cambria" panose="02040503050406030204" pitchFamily="18" charset="0"/>
                        </a:rPr>
                        <a:t>FY24</a:t>
                      </a:r>
                    </a:p>
                  </a:txBody>
                  <a:tcPr anchor="ctr">
                    <a:solidFill>
                      <a:srgbClr val="EF7F19"/>
                    </a:solidFill>
                  </a:tcPr>
                </a:tc>
                <a:extLst>
                  <a:ext uri="{0D108BD9-81ED-4DB2-BD59-A6C34878D82A}">
                    <a16:rowId xmlns:a16="http://schemas.microsoft.com/office/drawing/2014/main" val="1077430514"/>
                  </a:ext>
                </a:extLst>
              </a:tr>
              <a:tr h="403412">
                <a:tc>
                  <a:txBody>
                    <a:bodyPr/>
                    <a:lstStyle/>
                    <a:p>
                      <a:pPr marL="71755"/>
                      <a:r>
                        <a:rPr lang="en-IN" sz="1800" dirty="0">
                          <a:effectLst/>
                          <a:latin typeface="Cambria" panose="02040503050406030204" pitchFamily="18" charset="0"/>
                          <a:ea typeface="Cambria" panose="02040503050406030204" pitchFamily="18" charset="0"/>
                        </a:rPr>
                        <a:t>Revenue from operations</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78.8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108.3</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179.4</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199.7</a:t>
                      </a:r>
                    </a:p>
                  </a:txBody>
                  <a:tcPr anchor="ctr"/>
                </a:tc>
                <a:extLst>
                  <a:ext uri="{0D108BD9-81ED-4DB2-BD59-A6C34878D82A}">
                    <a16:rowId xmlns:a16="http://schemas.microsoft.com/office/drawing/2014/main" val="3674587865"/>
                  </a:ext>
                </a:extLst>
              </a:tr>
              <a:tr h="371900">
                <a:tc>
                  <a:txBody>
                    <a:bodyPr/>
                    <a:lstStyle/>
                    <a:p>
                      <a:pPr marL="71755"/>
                      <a:r>
                        <a:rPr lang="en-IN" sz="1800" dirty="0">
                          <a:effectLst/>
                          <a:latin typeface="Cambria" panose="02040503050406030204" pitchFamily="18" charset="0"/>
                          <a:ea typeface="Cambria" panose="02040503050406030204" pitchFamily="18" charset="0"/>
                        </a:rPr>
                        <a:t>Other income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0.2</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2.0</a:t>
                      </a:r>
                    </a:p>
                  </a:txBody>
                  <a:tcPr anchor="ctr"/>
                </a:tc>
                <a:extLst>
                  <a:ext uri="{0D108BD9-81ED-4DB2-BD59-A6C34878D82A}">
                    <a16:rowId xmlns:a16="http://schemas.microsoft.com/office/drawing/2014/main" val="3285484026"/>
                  </a:ext>
                </a:extLst>
              </a:tr>
              <a:tr h="371900">
                <a:tc>
                  <a:txBody>
                    <a:bodyPr/>
                    <a:lstStyle/>
                    <a:p>
                      <a:pPr marL="71755"/>
                      <a:r>
                        <a:rPr lang="en-IN" sz="1800" b="1" dirty="0">
                          <a:effectLst/>
                          <a:latin typeface="Cambria" panose="02040503050406030204" pitchFamily="18" charset="0"/>
                          <a:ea typeface="Cambria" panose="02040503050406030204" pitchFamily="18" charset="0"/>
                        </a:rPr>
                        <a:t>Total Income</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79.1</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109.9</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182.0</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201.7</a:t>
                      </a:r>
                    </a:p>
                  </a:txBody>
                  <a:tcPr anchor="ctr"/>
                </a:tc>
                <a:extLst>
                  <a:ext uri="{0D108BD9-81ED-4DB2-BD59-A6C34878D82A}">
                    <a16:rowId xmlns:a16="http://schemas.microsoft.com/office/drawing/2014/main" val="2173604491"/>
                  </a:ext>
                </a:extLst>
              </a:tr>
              <a:tr h="371900">
                <a:tc>
                  <a:txBody>
                    <a:bodyPr/>
                    <a:lstStyle/>
                    <a:p>
                      <a:pPr marL="71755"/>
                      <a:r>
                        <a:rPr lang="en-IN" sz="1800" dirty="0">
                          <a:effectLst/>
                          <a:latin typeface="Cambria" panose="02040503050406030204" pitchFamily="18" charset="0"/>
                          <a:ea typeface="Cambria" panose="02040503050406030204" pitchFamily="18" charset="0"/>
                        </a:rPr>
                        <a:t>Cost of materials consumed</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48.4</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82.0</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122.1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129.4</a:t>
                      </a:r>
                      <a:endParaRPr lang="en-US" sz="18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298725247"/>
                  </a:ext>
                </a:extLst>
              </a:tr>
              <a:tr h="929750">
                <a:tc>
                  <a:txBody>
                    <a:bodyPr/>
                    <a:lstStyle/>
                    <a:p>
                      <a:pPr marL="71755"/>
                      <a:r>
                        <a:rPr lang="en-IN" sz="1800" dirty="0">
                          <a:effectLst/>
                          <a:latin typeface="Cambria" panose="02040503050406030204" pitchFamily="18" charset="0"/>
                          <a:ea typeface="Cambria" panose="02040503050406030204" pitchFamily="18" charset="0"/>
                        </a:rPr>
                        <a:t>Changes in inventories of finished goods, work-in-progress and stock-in-trade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0.9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(7.3)</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(8.8)</a:t>
                      </a:r>
                    </a:p>
                  </a:txBody>
                  <a:tcPr anchor="ctr"/>
                </a:tc>
                <a:extLst>
                  <a:ext uri="{0D108BD9-81ED-4DB2-BD59-A6C34878D82A}">
                    <a16:rowId xmlns:a16="http://schemas.microsoft.com/office/drawing/2014/main" val="859363489"/>
                  </a:ext>
                </a:extLst>
              </a:tr>
              <a:tr h="371900">
                <a:tc>
                  <a:txBody>
                    <a:bodyPr/>
                    <a:lstStyle/>
                    <a:p>
                      <a:pPr marL="71755"/>
                      <a:r>
                        <a:rPr lang="en-IN" sz="1800" dirty="0">
                          <a:effectLst/>
                          <a:latin typeface="Cambria" panose="02040503050406030204" pitchFamily="18" charset="0"/>
                          <a:ea typeface="Cambria" panose="02040503050406030204" pitchFamily="18" charset="0"/>
                        </a:rPr>
                        <a:t>Employee benefits expense</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5.8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6.7</a:t>
                      </a:r>
                    </a:p>
                  </a:txBody>
                  <a:tcPr anchor="ctr"/>
                </a:tc>
                <a:tc>
                  <a:txBody>
                    <a:bodyPr/>
                    <a:lstStyle/>
                    <a:p>
                      <a:pPr lvl="0" algn="ctr">
                        <a:buNone/>
                      </a:pPr>
                      <a:r>
                        <a:rPr lang="en-IN" sz="1800" b="0" i="0" u="none" strike="noStrike">
                          <a:solidFill>
                            <a:schemeClr val="tx1"/>
                          </a:solidFill>
                          <a:effectLst/>
                          <a:latin typeface="Cambria" panose="02040503050406030204" pitchFamily="18" charset="0"/>
                          <a:ea typeface="Cambria" panose="02040503050406030204" pitchFamily="18" charset="0"/>
                        </a:rPr>
                        <a:t>11.5</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18.6</a:t>
                      </a:r>
                    </a:p>
                  </a:txBody>
                  <a:tcPr anchor="ctr"/>
                </a:tc>
                <a:extLst>
                  <a:ext uri="{0D108BD9-81ED-4DB2-BD59-A6C34878D82A}">
                    <a16:rowId xmlns:a16="http://schemas.microsoft.com/office/drawing/2014/main" val="512625831"/>
                  </a:ext>
                </a:extLst>
              </a:tr>
              <a:tr h="371900">
                <a:tc>
                  <a:txBody>
                    <a:bodyPr/>
                    <a:lstStyle/>
                    <a:p>
                      <a:pPr marL="71755"/>
                      <a:r>
                        <a:rPr lang="en-IN" sz="1800" dirty="0">
                          <a:effectLst/>
                          <a:latin typeface="Cambria" panose="02040503050406030204" pitchFamily="18" charset="0"/>
                          <a:ea typeface="Cambria" panose="02040503050406030204" pitchFamily="18" charset="0"/>
                        </a:rPr>
                        <a:t>Other expenses</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17.5</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20.7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32.9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44.5</a:t>
                      </a:r>
                    </a:p>
                  </a:txBody>
                  <a:tcPr anchor="ctr"/>
                </a:tc>
                <a:extLst>
                  <a:ext uri="{0D108BD9-81ED-4DB2-BD59-A6C34878D82A}">
                    <a16:rowId xmlns:a16="http://schemas.microsoft.com/office/drawing/2014/main" val="10007"/>
                  </a:ext>
                </a:extLst>
              </a:tr>
              <a:tr h="371900">
                <a:tc>
                  <a:txBody>
                    <a:bodyPr/>
                    <a:lstStyle/>
                    <a:p>
                      <a:pPr marL="71755"/>
                      <a:r>
                        <a:rPr lang="en-IN" sz="1800" b="1" dirty="0">
                          <a:effectLst/>
                          <a:latin typeface="Cambria" panose="02040503050406030204" pitchFamily="18" charset="0"/>
                          <a:ea typeface="Cambria" panose="02040503050406030204" pitchFamily="18" charset="0"/>
                        </a:rPr>
                        <a:t>EBITDA</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6.1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9.8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15.5</a:t>
                      </a:r>
                      <a:endParaRPr lang="en-US" sz="18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163779500"/>
                  </a:ext>
                </a:extLst>
              </a:tr>
              <a:tr h="371900">
                <a:tc>
                  <a:txBody>
                    <a:bodyPr/>
                    <a:lstStyle/>
                    <a:p>
                      <a:pPr marL="71755"/>
                      <a:r>
                        <a:rPr lang="en-IN" sz="1800" b="1" i="1" dirty="0">
                          <a:effectLst/>
                          <a:latin typeface="Cambria" panose="02040503050406030204" pitchFamily="18" charset="0"/>
                          <a:ea typeface="Cambria" panose="02040503050406030204" pitchFamily="18" charset="0"/>
                        </a:rPr>
                        <a:t>Margin</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7.8%</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5.5%</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5.5%</a:t>
                      </a:r>
                    </a:p>
                  </a:txBody>
                  <a:tcPr anchor="ctr"/>
                </a:tc>
                <a:tc>
                  <a:txBody>
                    <a:bodyPr/>
                    <a:lstStyle/>
                    <a:p>
                      <a:pPr algn="ctr" rtl="0" fontAlgn="ctr"/>
                      <a:r>
                        <a:rPr lang="en-IN" sz="1800" b="1" i="0" u="none" strike="noStrike" dirty="0">
                          <a:solidFill>
                            <a:schemeClr val="tx1"/>
                          </a:solidFill>
                          <a:effectLst/>
                          <a:latin typeface="Cambria" panose="02040503050406030204" pitchFamily="18" charset="0"/>
                          <a:ea typeface="Cambria" panose="02040503050406030204" pitchFamily="18" charset="0"/>
                        </a:rPr>
                        <a:t>7.8%</a:t>
                      </a:r>
                    </a:p>
                  </a:txBody>
                  <a:tcPr anchor="ctr"/>
                </a:tc>
                <a:extLst>
                  <a:ext uri="{0D108BD9-81ED-4DB2-BD59-A6C34878D82A}">
                    <a16:rowId xmlns:a16="http://schemas.microsoft.com/office/drawing/2014/main" val="2289625125"/>
                  </a:ext>
                </a:extLst>
              </a:tr>
              <a:tr h="371900">
                <a:tc>
                  <a:txBody>
                    <a:bodyPr/>
                    <a:lstStyle/>
                    <a:p>
                      <a:pPr marL="71755"/>
                      <a:r>
                        <a:rPr lang="en-IN" sz="1800">
                          <a:effectLst/>
                          <a:latin typeface="Cambria" panose="02040503050406030204" pitchFamily="18" charset="0"/>
                          <a:ea typeface="Cambria" panose="02040503050406030204" pitchFamily="18" charset="0"/>
                        </a:rPr>
                        <a:t>Finance costs</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1.3</a:t>
                      </a:r>
                    </a:p>
                  </a:txBody>
                  <a:tcPr anchor="ctr"/>
                </a:tc>
                <a:extLst>
                  <a:ext uri="{0D108BD9-81ED-4DB2-BD59-A6C34878D82A}">
                    <a16:rowId xmlns:a16="http://schemas.microsoft.com/office/drawing/2014/main" val="3304830960"/>
                  </a:ext>
                </a:extLst>
              </a:tr>
              <a:tr h="650825">
                <a:tc>
                  <a:txBody>
                    <a:bodyPr/>
                    <a:lstStyle/>
                    <a:p>
                      <a:pPr marL="71755"/>
                      <a:r>
                        <a:rPr lang="en-IN" sz="1800" dirty="0">
                          <a:effectLst/>
                          <a:latin typeface="Cambria" panose="02040503050406030204" pitchFamily="18" charset="0"/>
                          <a:ea typeface="Cambria" panose="02040503050406030204" pitchFamily="18" charset="0"/>
                        </a:rPr>
                        <a:t>Depreciation and amortisation expense</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1.8</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1.7</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2.2</a:t>
                      </a:r>
                    </a:p>
                  </a:txBody>
                  <a:tcPr anchor="ctr"/>
                </a:tc>
                <a:extLst>
                  <a:ext uri="{0D108BD9-81ED-4DB2-BD59-A6C34878D82A}">
                    <a16:rowId xmlns:a16="http://schemas.microsoft.com/office/drawing/2014/main" val="2171651660"/>
                  </a:ext>
                </a:extLst>
              </a:tr>
              <a:tr h="371900">
                <a:tc>
                  <a:txBody>
                    <a:bodyPr/>
                    <a:lstStyle/>
                    <a:p>
                      <a:pPr marL="71755"/>
                      <a:r>
                        <a:rPr lang="en-IN" sz="1800" b="1" dirty="0">
                          <a:effectLst/>
                          <a:latin typeface="Cambria" panose="02040503050406030204" pitchFamily="18" charset="0"/>
                          <a:ea typeface="Cambria" panose="02040503050406030204" pitchFamily="18" charset="0"/>
                        </a:rPr>
                        <a:t>Total Expenditure</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75.4</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104.9</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172.4</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187.2</a:t>
                      </a:r>
                    </a:p>
                  </a:txBody>
                  <a:tcPr anchor="ctr"/>
                </a:tc>
                <a:extLst>
                  <a:ext uri="{0D108BD9-81ED-4DB2-BD59-A6C34878D82A}">
                    <a16:rowId xmlns:a16="http://schemas.microsoft.com/office/drawing/2014/main" val="4029573474"/>
                  </a:ext>
                </a:extLst>
              </a:tr>
              <a:tr h="371900">
                <a:tc>
                  <a:txBody>
                    <a:bodyPr/>
                    <a:lstStyle/>
                    <a:p>
                      <a:pPr marL="71755"/>
                      <a:r>
                        <a:rPr lang="en-IN" sz="1800" dirty="0">
                          <a:effectLst/>
                          <a:latin typeface="Cambria" panose="02040503050406030204" pitchFamily="18" charset="0"/>
                          <a:ea typeface="Cambria" panose="02040503050406030204" pitchFamily="18" charset="0"/>
                        </a:rPr>
                        <a:t>PBT</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3.6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5.0</a:t>
                      </a:r>
                      <a:endParaRPr lang="en-US" sz="1800"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9.6</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14.5</a:t>
                      </a:r>
                    </a:p>
                  </a:txBody>
                  <a:tcPr anchor="ctr"/>
                </a:tc>
                <a:extLst>
                  <a:ext uri="{0D108BD9-81ED-4DB2-BD59-A6C34878D82A}">
                    <a16:rowId xmlns:a16="http://schemas.microsoft.com/office/drawing/2014/main" val="1015810682"/>
                  </a:ext>
                </a:extLst>
              </a:tr>
              <a:tr h="371900">
                <a:tc>
                  <a:txBody>
                    <a:bodyPr/>
                    <a:lstStyle/>
                    <a:p>
                      <a:pPr marL="71755"/>
                      <a:r>
                        <a:rPr lang="en-IN" sz="1800">
                          <a:effectLst/>
                          <a:latin typeface="Cambria" panose="02040503050406030204" pitchFamily="18" charset="0"/>
                          <a:ea typeface="Cambria" panose="02040503050406030204" pitchFamily="18" charset="0"/>
                        </a:rPr>
                        <a:t>Net Current Tax Expenses</a:t>
                      </a:r>
                    </a:p>
                  </a:txBody>
                  <a:tcPr anchor="ctr"/>
                </a:tc>
                <a:tc>
                  <a:txBody>
                    <a:bodyPr/>
                    <a:lstStyle/>
                    <a:p>
                      <a:pPr algn="ctr" rtl="0" fontAlgn="ctr"/>
                      <a:r>
                        <a:rPr lang="en-IN" sz="1800" b="0" i="0" u="none" strike="noStrike" dirty="0">
                          <a:solidFill>
                            <a:schemeClr val="tx1"/>
                          </a:solidFill>
                          <a:effectLst/>
                          <a:latin typeface="Cambria" panose="02040503050406030204" pitchFamily="18" charset="0"/>
                          <a:ea typeface="Cambria" panose="02040503050406030204" pitchFamily="18" charset="0"/>
                        </a:rPr>
                        <a:t>1.1</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1.4</a:t>
                      </a:r>
                      <a:endParaRPr lang="en-US" sz="1800" dirty="0">
                        <a:latin typeface="Cambria" panose="02040503050406030204" pitchFamily="18" charset="0"/>
                        <a:ea typeface="Cambria" panose="02040503050406030204" pitchFamily="18" charset="0"/>
                      </a:endParaRP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2.9</a:t>
                      </a:r>
                    </a:p>
                  </a:txBody>
                  <a:tcPr anchor="ctr"/>
                </a:tc>
                <a:tc>
                  <a:txBody>
                    <a:bodyPr/>
                    <a:lstStyle/>
                    <a:p>
                      <a:pPr lvl="0" algn="ctr">
                        <a:buNone/>
                      </a:pPr>
                      <a:r>
                        <a:rPr lang="en-IN" sz="1800" b="0" i="0" u="none" strike="noStrike" dirty="0">
                          <a:solidFill>
                            <a:schemeClr val="tx1"/>
                          </a:solidFill>
                          <a:effectLst/>
                          <a:latin typeface="Cambria" panose="02040503050406030204" pitchFamily="18" charset="0"/>
                          <a:ea typeface="Cambria" panose="02040503050406030204" pitchFamily="18" charset="0"/>
                        </a:rPr>
                        <a:t>4.4</a:t>
                      </a:r>
                    </a:p>
                  </a:txBody>
                  <a:tcPr anchor="ctr"/>
                </a:tc>
                <a:extLst>
                  <a:ext uri="{0D108BD9-81ED-4DB2-BD59-A6C34878D82A}">
                    <a16:rowId xmlns:a16="http://schemas.microsoft.com/office/drawing/2014/main" val="3525821972"/>
                  </a:ext>
                </a:extLst>
              </a:tr>
              <a:tr h="371900">
                <a:tc>
                  <a:txBody>
                    <a:bodyPr/>
                    <a:lstStyle/>
                    <a:p>
                      <a:pPr marL="71755"/>
                      <a:r>
                        <a:rPr lang="en-IN" sz="1800" b="1" dirty="0">
                          <a:effectLst/>
                          <a:latin typeface="Cambria" panose="02040503050406030204" pitchFamily="18" charset="0"/>
                          <a:ea typeface="Cambria" panose="02040503050406030204" pitchFamily="18" charset="0"/>
                        </a:rPr>
                        <a:t>PAT</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2.6</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3.6</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6.6</a:t>
                      </a:r>
                    </a:p>
                  </a:txBody>
                  <a:tcPr anchor="ctr"/>
                </a:tc>
                <a:tc>
                  <a:txBody>
                    <a:bodyPr/>
                    <a:lstStyle/>
                    <a:p>
                      <a:pPr lvl="0" algn="ctr">
                        <a:buNone/>
                      </a:pPr>
                      <a:r>
                        <a:rPr lang="en-IN" sz="1800" b="1" i="0" u="none" strike="noStrike" dirty="0">
                          <a:solidFill>
                            <a:schemeClr val="tx1"/>
                          </a:solidFill>
                          <a:effectLst/>
                          <a:latin typeface="Cambria" panose="02040503050406030204" pitchFamily="18" charset="0"/>
                          <a:ea typeface="Cambria" panose="02040503050406030204" pitchFamily="18" charset="0"/>
                        </a:rPr>
                        <a:t>10.1</a:t>
                      </a:r>
                    </a:p>
                  </a:txBody>
                  <a:tcPr anchor="ctr"/>
                </a:tc>
                <a:extLst>
                  <a:ext uri="{0D108BD9-81ED-4DB2-BD59-A6C34878D82A}">
                    <a16:rowId xmlns:a16="http://schemas.microsoft.com/office/drawing/2014/main" val="3876041493"/>
                  </a:ext>
                </a:extLst>
              </a:tr>
              <a:tr h="371900">
                <a:tc>
                  <a:txBody>
                    <a:bodyPr/>
                    <a:lstStyle/>
                    <a:p>
                      <a:pPr marL="71755"/>
                      <a:r>
                        <a:rPr lang="en-IN" sz="1800" b="1" i="1" dirty="0">
                          <a:effectLst/>
                          <a:latin typeface="Cambria" panose="02040503050406030204" pitchFamily="18" charset="0"/>
                          <a:ea typeface="Cambria" panose="02040503050406030204" pitchFamily="18" charset="0"/>
                        </a:rPr>
                        <a:t>Margin </a:t>
                      </a:r>
                    </a:p>
                  </a:txBody>
                  <a:tcPr anchor="ctr"/>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3.2%</a:t>
                      </a:r>
                    </a:p>
                  </a:txBody>
                  <a:tcPr anchor="b"/>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3.3%</a:t>
                      </a:r>
                    </a:p>
                  </a:txBody>
                  <a:tcPr anchor="b"/>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3.7%</a:t>
                      </a:r>
                    </a:p>
                  </a:txBody>
                  <a:tcPr anchor="b"/>
                </a:tc>
                <a:tc>
                  <a:txBody>
                    <a:bodyPr/>
                    <a:lstStyle/>
                    <a:p>
                      <a:pPr algn="ctr" rtl="0" fontAlgn="b"/>
                      <a:r>
                        <a:rPr lang="en-IN" sz="1800" b="1" i="0" u="none" strike="noStrike" dirty="0">
                          <a:solidFill>
                            <a:schemeClr val="tx1"/>
                          </a:solidFill>
                          <a:effectLst/>
                          <a:latin typeface="Cambria" panose="02040503050406030204" pitchFamily="18" charset="0"/>
                          <a:ea typeface="Cambria" panose="02040503050406030204" pitchFamily="18" charset="0"/>
                        </a:rPr>
                        <a:t>5.1%</a:t>
                      </a:r>
                    </a:p>
                  </a:txBody>
                  <a:tcPr anchor="b"/>
                </a:tc>
                <a:extLst>
                  <a:ext uri="{0D108BD9-81ED-4DB2-BD59-A6C34878D82A}">
                    <a16:rowId xmlns:a16="http://schemas.microsoft.com/office/drawing/2014/main" val="4249883712"/>
                  </a:ext>
                </a:extLst>
              </a:tr>
            </a:tbl>
          </a:graphicData>
        </a:graphic>
      </p:graphicFrame>
      <p:sp>
        <p:nvSpPr>
          <p:cNvPr id="10" name="Footer Placeholder 4">
            <a:extLst>
              <a:ext uri="{FF2B5EF4-FFF2-40B4-BE49-F238E27FC236}">
                <a16:creationId xmlns:a16="http://schemas.microsoft.com/office/drawing/2014/main" id="{E3817160-EACB-4A7F-7F6E-80EBC515546C}"/>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4259640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a large roof&#10;&#10;Description automatically generated with medium confidence">
            <a:extLst>
              <a:ext uri="{FF2B5EF4-FFF2-40B4-BE49-F238E27FC236}">
                <a16:creationId xmlns:a16="http://schemas.microsoft.com/office/drawing/2014/main" id="{E17274F4-0B5B-1E62-89A2-03CD1F78C05B}"/>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2883" r="14058" b="25135"/>
          <a:stretch/>
        </p:blipFill>
        <p:spPr>
          <a:xfrm>
            <a:off x="0" y="1279112"/>
            <a:ext cx="18288000" cy="7728776"/>
          </a:xfrm>
          <a:prstGeom prst="roundRect">
            <a:avLst>
              <a:gd name="adj" fmla="val 0"/>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grpSp>
        <p:nvGrpSpPr>
          <p:cNvPr id="6" name="Group 5">
            <a:extLst>
              <a:ext uri="{FF2B5EF4-FFF2-40B4-BE49-F238E27FC236}">
                <a16:creationId xmlns:a16="http://schemas.microsoft.com/office/drawing/2014/main" id="{E6826693-9573-4DBF-B42E-A6FF8D276DC2}"/>
              </a:ext>
            </a:extLst>
          </p:cNvPr>
          <p:cNvGrpSpPr/>
          <p:nvPr/>
        </p:nvGrpSpPr>
        <p:grpSpPr>
          <a:xfrm>
            <a:off x="0" y="1279113"/>
            <a:ext cx="18288000" cy="7728774"/>
            <a:chOff x="0" y="852742"/>
            <a:chExt cx="12192000" cy="5152516"/>
          </a:xfrm>
        </p:grpSpPr>
        <p:sp>
          <p:nvSpPr>
            <p:cNvPr id="7" name="Rectangle 6">
              <a:extLst>
                <a:ext uri="{FF2B5EF4-FFF2-40B4-BE49-F238E27FC236}">
                  <a16:creationId xmlns:a16="http://schemas.microsoft.com/office/drawing/2014/main" id="{F3E2A3EA-699A-4DE1-AD18-DEB14837D642}"/>
                </a:ext>
              </a:extLst>
            </p:cNvPr>
            <p:cNvSpPr/>
            <p:nvPr/>
          </p:nvSpPr>
          <p:spPr>
            <a:xfrm>
              <a:off x="1" y="852742"/>
              <a:ext cx="12191999" cy="5152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Rectangle 7">
              <a:extLst>
                <a:ext uri="{FF2B5EF4-FFF2-40B4-BE49-F238E27FC236}">
                  <a16:creationId xmlns:a16="http://schemas.microsoft.com/office/drawing/2014/main" id="{246DF740-9141-47DB-8122-1244DC922CC1}"/>
                </a:ext>
              </a:extLst>
            </p:cNvPr>
            <p:cNvSpPr/>
            <p:nvPr/>
          </p:nvSpPr>
          <p:spPr>
            <a:xfrm>
              <a:off x="0" y="852742"/>
              <a:ext cx="3367314" cy="5152516"/>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9" name="Rectangle 8">
              <a:extLst>
                <a:ext uri="{FF2B5EF4-FFF2-40B4-BE49-F238E27FC236}">
                  <a16:creationId xmlns:a16="http://schemas.microsoft.com/office/drawing/2014/main" id="{85600BF0-14AE-464C-BE27-2DFB1D2A26DD}"/>
                </a:ext>
              </a:extLst>
            </p:cNvPr>
            <p:cNvSpPr/>
            <p:nvPr/>
          </p:nvSpPr>
          <p:spPr>
            <a:xfrm>
              <a:off x="1879600" y="2130583"/>
              <a:ext cx="8904185" cy="984885"/>
            </a:xfrm>
            <a:prstGeom prst="rect">
              <a:avLst/>
            </a:prstGeom>
          </p:spPr>
          <p:txBody>
            <a:bodyPr wrap="square" lIns="0" tIns="0" rIns="0" bIns="0">
              <a:spAutoFit/>
            </a:bodyPr>
            <a:lstStyle/>
            <a:p>
              <a:r>
                <a:rPr lang="en-ID" sz="9600" b="1" dirty="0">
                  <a:latin typeface="Cambria" panose="02040503050406030204" pitchFamily="18" charset="0"/>
                  <a:ea typeface="Cambria" panose="02040503050406030204" pitchFamily="18" charset="0"/>
                  <a:cs typeface="Segoe UI" panose="020B0502040204020203" pitchFamily="34" charset="0"/>
                </a:rPr>
                <a:t>Annexure</a:t>
              </a:r>
            </a:p>
          </p:txBody>
        </p:sp>
      </p:grpSp>
      <p:pic>
        <p:nvPicPr>
          <p:cNvPr id="10" name="bg object 18"/>
          <p:cNvPicPr>
            <a:picLocks noChangeAspect="1"/>
          </p:cNvPicPr>
          <p:nvPr/>
        </p:nvPicPr>
        <p:blipFill>
          <a:blip r:embed="rId3" cstate="print"/>
          <a:stretch>
            <a:fillRect/>
          </a:stretch>
        </p:blipFill>
        <p:spPr>
          <a:xfrm>
            <a:off x="11497236" y="5182001"/>
            <a:ext cx="4374518" cy="2713822"/>
          </a:xfrm>
          <a:prstGeom prst="rect">
            <a:avLst/>
          </a:prstGeom>
        </p:spPr>
      </p:pic>
      <p:sp>
        <p:nvSpPr>
          <p:cNvPr id="13" name="Footer Placeholder 4">
            <a:extLst>
              <a:ext uri="{FF2B5EF4-FFF2-40B4-BE49-F238E27FC236}">
                <a16:creationId xmlns:a16="http://schemas.microsoft.com/office/drawing/2014/main" id="{69C53F20-C576-A2DF-DBDF-51F1E6EA5CD0}"/>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3276449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Meet the </a:t>
            </a:r>
            <a:r>
              <a:rPr lang="en-US" dirty="0">
                <a:latin typeface="Cambria" panose="02040503050406030204" pitchFamily="18" charset="0"/>
                <a:ea typeface="Cambria" panose="02040503050406030204" pitchFamily="18" charset="0"/>
                <a:cs typeface="Segoe UI" panose="020B0502040204020203" pitchFamily="34" charset="0"/>
              </a:rPr>
              <a:t>doers and builders</a:t>
            </a:r>
            <a:endParaRPr lang="en-ID" b="1" cap="none" dirty="0">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32</a:t>
            </a:fld>
            <a:endParaRPr lang="en-US">
              <a:latin typeface="Cambria" panose="02040503050406030204" pitchFamily="18" charset="0"/>
              <a:ea typeface="Cambria" panose="02040503050406030204" pitchFamily="18" charset="0"/>
            </a:endParaRPr>
          </a:p>
        </p:txBody>
      </p:sp>
      <p:grpSp>
        <p:nvGrpSpPr>
          <p:cNvPr id="7" name="Group 6"/>
          <p:cNvGrpSpPr/>
          <p:nvPr/>
        </p:nvGrpSpPr>
        <p:grpSpPr>
          <a:xfrm>
            <a:off x="0" y="2027703"/>
            <a:ext cx="18421350" cy="6858029"/>
            <a:chOff x="-133350" y="2048969"/>
            <a:chExt cx="18421350" cy="6858029"/>
          </a:xfrm>
        </p:grpSpPr>
        <p:sp>
          <p:nvSpPr>
            <p:cNvPr id="84" name="Rectangle 83">
              <a:extLst>
                <a:ext uri="{FF2B5EF4-FFF2-40B4-BE49-F238E27FC236}">
                  <a16:creationId xmlns:a16="http://schemas.microsoft.com/office/drawing/2014/main" id="{98DCE3EE-8C1F-4176-BCB0-56A14F68D0FF}"/>
                </a:ext>
              </a:extLst>
            </p:cNvPr>
            <p:cNvSpPr/>
            <p:nvPr/>
          </p:nvSpPr>
          <p:spPr>
            <a:xfrm flipV="1">
              <a:off x="-133350" y="4197466"/>
              <a:ext cx="18421350" cy="47095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53" name="Rectangle 52">
              <a:extLst>
                <a:ext uri="{FF2B5EF4-FFF2-40B4-BE49-F238E27FC236}">
                  <a16:creationId xmlns:a16="http://schemas.microsoft.com/office/drawing/2014/main" id="{A7955E45-8AF5-4A55-B8C7-E85196B299B2}"/>
                </a:ext>
              </a:extLst>
            </p:cNvPr>
            <p:cNvSpPr/>
            <p:nvPr/>
          </p:nvSpPr>
          <p:spPr>
            <a:xfrm>
              <a:off x="609600" y="5977809"/>
              <a:ext cx="3367935" cy="1292661"/>
            </a:xfrm>
            <a:prstGeom prst="rect">
              <a:avLst/>
            </a:prstGeom>
          </p:spPr>
          <p:txBody>
            <a:bodyPr wrap="square" lIns="0" tIns="0" rIns="0" bIns="0">
              <a:noAutofit/>
            </a:bodyPr>
            <a:lstStyle/>
            <a:p>
              <a:pPr algn="ctr">
                <a:spcAft>
                  <a:spcPts val="1200"/>
                </a:spcAft>
              </a:pPr>
              <a:r>
                <a:rPr lang="en-ID" sz="2100" b="1" dirty="0" err="1">
                  <a:latin typeface="Cambria" panose="02040503050406030204" pitchFamily="18" charset="0"/>
                  <a:ea typeface="Cambria" panose="02040503050406030204" pitchFamily="18" charset="0"/>
                  <a:cs typeface="Segoe UI" panose="020B0502040204020203" pitchFamily="34" charset="0"/>
                </a:rPr>
                <a:t>Dilipkumar</a:t>
              </a:r>
              <a:r>
                <a:rPr lang="en-ID" sz="2100" b="1" dirty="0">
                  <a:latin typeface="Cambria" panose="02040503050406030204" pitchFamily="18" charset="0"/>
                  <a:ea typeface="Cambria" panose="02040503050406030204" pitchFamily="18" charset="0"/>
                  <a:cs typeface="Segoe UI" panose="020B0502040204020203" pitchFamily="34" charset="0"/>
                </a:rPr>
                <a:t> </a:t>
              </a:r>
              <a:r>
                <a:rPr lang="en-ID" sz="2100" b="1" dirty="0" err="1">
                  <a:latin typeface="Cambria" panose="02040503050406030204" pitchFamily="18" charset="0"/>
                  <a:ea typeface="Cambria" panose="02040503050406030204" pitchFamily="18" charset="0"/>
                  <a:cs typeface="Segoe UI" panose="020B0502040204020203" pitchFamily="34" charset="0"/>
                </a:rPr>
                <a:t>Ratilal</a:t>
              </a:r>
              <a:r>
                <a:rPr lang="en-ID" sz="2100" b="1" dirty="0">
                  <a:latin typeface="Cambria" panose="02040503050406030204" pitchFamily="18" charset="0"/>
                  <a:ea typeface="Cambria" panose="02040503050406030204" pitchFamily="18" charset="0"/>
                  <a:cs typeface="Segoe UI" panose="020B0502040204020203" pitchFamily="34" charset="0"/>
                </a:rPr>
                <a:t> Patel</a:t>
              </a:r>
            </a:p>
            <a:p>
              <a:pPr algn="ctr">
                <a:spcAft>
                  <a:spcPts val="600"/>
                </a:spcAft>
              </a:pPr>
              <a:r>
                <a:rPr lang="en-ID" sz="2400" b="1" dirty="0">
                  <a:solidFill>
                    <a:srgbClr val="E46C0A"/>
                  </a:solidFill>
                  <a:latin typeface="Cambria" panose="02040503050406030204" pitchFamily="18" charset="0"/>
                  <a:ea typeface="Cambria" panose="02040503050406030204" pitchFamily="18" charset="0"/>
                  <a:cs typeface="Segoe UI" panose="020B0502040204020203" pitchFamily="34" charset="0"/>
                </a:rPr>
                <a:t>Chairman &amp; Non-Executive Director </a:t>
              </a:r>
            </a:p>
            <a:p>
              <a:pPr algn="ctr">
                <a:spcAft>
                  <a:spcPts val="1200"/>
                </a:spcAft>
              </a:pPr>
              <a:r>
                <a:rPr lang="en-US" sz="1900" dirty="0">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45+ years of experience, drives strategic planning and oversees Human Resources and CSR, providing essential leadership</a:t>
              </a:r>
            </a:p>
          </p:txBody>
        </p:sp>
        <p:sp>
          <p:nvSpPr>
            <p:cNvPr id="43" name="Rectangle 42">
              <a:extLst>
                <a:ext uri="{FF2B5EF4-FFF2-40B4-BE49-F238E27FC236}">
                  <a16:creationId xmlns:a16="http://schemas.microsoft.com/office/drawing/2014/main" id="{80D2E081-827D-4F56-82E8-1E84C823B900}"/>
                </a:ext>
              </a:extLst>
            </p:cNvPr>
            <p:cNvSpPr/>
            <p:nvPr/>
          </p:nvSpPr>
          <p:spPr>
            <a:xfrm>
              <a:off x="5181557" y="5977809"/>
              <a:ext cx="3367935" cy="1292661"/>
            </a:xfrm>
            <a:prstGeom prst="rect">
              <a:avLst/>
            </a:prstGeom>
          </p:spPr>
          <p:txBody>
            <a:bodyPr wrap="square" lIns="0" tIns="0" rIns="0" bIns="0">
              <a:noAutofit/>
            </a:bodyPr>
            <a:lstStyle/>
            <a:p>
              <a:pPr algn="ctr">
                <a:spcAft>
                  <a:spcPts val="1200"/>
                </a:spcAft>
              </a:pPr>
              <a:r>
                <a:rPr lang="en-ID" sz="2100" b="1" dirty="0" err="1">
                  <a:latin typeface="Cambria" panose="02040503050406030204" pitchFamily="18" charset="0"/>
                  <a:ea typeface="Cambria" panose="02040503050406030204" pitchFamily="18" charset="0"/>
                  <a:cs typeface="Segoe UI" panose="020B0502040204020203" pitchFamily="34" charset="0"/>
                </a:rPr>
                <a:t>Chirag</a:t>
              </a:r>
              <a:r>
                <a:rPr lang="en-ID" sz="2100" b="1" dirty="0">
                  <a:latin typeface="Cambria" panose="02040503050406030204" pitchFamily="18" charset="0"/>
                  <a:ea typeface="Cambria" panose="02040503050406030204" pitchFamily="18" charset="0"/>
                  <a:cs typeface="Segoe UI" panose="020B0502040204020203" pitchFamily="34" charset="0"/>
                </a:rPr>
                <a:t> </a:t>
              </a:r>
              <a:r>
                <a:rPr lang="en-ID" sz="2100" b="1" dirty="0" err="1">
                  <a:latin typeface="Cambria" panose="02040503050406030204" pitchFamily="18" charset="0"/>
                  <a:ea typeface="Cambria" panose="02040503050406030204" pitchFamily="18" charset="0"/>
                  <a:cs typeface="Segoe UI" panose="020B0502040204020203" pitchFamily="34" charset="0"/>
                </a:rPr>
                <a:t>Chandulal</a:t>
              </a:r>
              <a:r>
                <a:rPr lang="en-ID" sz="2100" b="1" dirty="0">
                  <a:latin typeface="Cambria" panose="02040503050406030204" pitchFamily="18" charset="0"/>
                  <a:ea typeface="Cambria" panose="02040503050406030204" pitchFamily="18" charset="0"/>
                  <a:cs typeface="Segoe UI" panose="020B0502040204020203" pitchFamily="34" charset="0"/>
                </a:rPr>
                <a:t> Patel</a:t>
              </a:r>
            </a:p>
            <a:p>
              <a:pPr algn="ctr">
                <a:spcAft>
                  <a:spcPts val="600"/>
                </a:spcAft>
              </a:pPr>
              <a:r>
                <a:rPr lang="en-ID" sz="2400" b="1" dirty="0">
                  <a:solidFill>
                    <a:srgbClr val="E46C0A"/>
                  </a:solidFill>
                  <a:latin typeface="Cambria" panose="02040503050406030204" pitchFamily="18" charset="0"/>
                  <a:ea typeface="Cambria" panose="02040503050406030204" pitchFamily="18" charset="0"/>
                  <a:cs typeface="Segoe UI" panose="020B0502040204020203" pitchFamily="34" charset="0"/>
                </a:rPr>
                <a:t>Managing Director </a:t>
              </a:r>
            </a:p>
            <a:p>
              <a:pPr algn="ctr">
                <a:spcAft>
                  <a:spcPts val="1200"/>
                </a:spcAft>
              </a:pPr>
              <a:r>
                <a:rPr lang="en-US" sz="1900" dirty="0">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Over 14 years of experience, he oversees production, operations, vendor management, and after-sales services, ensuring seamless business operations</a:t>
              </a:r>
            </a:p>
          </p:txBody>
        </p:sp>
        <p:sp>
          <p:nvSpPr>
            <p:cNvPr id="37" name="Rectangle 36">
              <a:extLst>
                <a:ext uri="{FF2B5EF4-FFF2-40B4-BE49-F238E27FC236}">
                  <a16:creationId xmlns:a16="http://schemas.microsoft.com/office/drawing/2014/main" id="{812B659F-6773-4A06-9157-A6BFC90B2357}"/>
                </a:ext>
              </a:extLst>
            </p:cNvPr>
            <p:cNvSpPr/>
            <p:nvPr/>
          </p:nvSpPr>
          <p:spPr>
            <a:xfrm>
              <a:off x="9503680" y="5996778"/>
              <a:ext cx="3367935" cy="1292661"/>
            </a:xfrm>
            <a:prstGeom prst="rect">
              <a:avLst/>
            </a:prstGeom>
          </p:spPr>
          <p:txBody>
            <a:bodyPr wrap="square" lIns="0" tIns="0" rIns="0" bIns="0">
              <a:noAutofit/>
            </a:bodyPr>
            <a:lstStyle/>
            <a:p>
              <a:pPr algn="ctr">
                <a:spcAft>
                  <a:spcPts val="1200"/>
                </a:spcAft>
              </a:pPr>
              <a:r>
                <a:rPr lang="en-ID" sz="2100" b="1" dirty="0" err="1">
                  <a:latin typeface="Cambria" panose="02040503050406030204" pitchFamily="18" charset="0"/>
                  <a:ea typeface="Cambria" panose="02040503050406030204" pitchFamily="18" charset="0"/>
                  <a:cs typeface="Segoe UI" panose="020B0502040204020203" pitchFamily="34" charset="0"/>
                </a:rPr>
                <a:t>Pankaj</a:t>
              </a:r>
              <a:r>
                <a:rPr lang="en-ID" sz="2100" b="1" dirty="0">
                  <a:latin typeface="Cambria" panose="02040503050406030204" pitchFamily="18" charset="0"/>
                  <a:ea typeface="Cambria" panose="02040503050406030204" pitchFamily="18" charset="0"/>
                  <a:cs typeface="Segoe UI" panose="020B0502040204020203" pitchFamily="34" charset="0"/>
                </a:rPr>
                <a:t> </a:t>
              </a:r>
              <a:r>
                <a:rPr lang="en-ID" sz="2100" b="1" dirty="0" err="1">
                  <a:latin typeface="Cambria" panose="02040503050406030204" pitchFamily="18" charset="0"/>
                  <a:ea typeface="Cambria" panose="02040503050406030204" pitchFamily="18" charset="0"/>
                  <a:cs typeface="Segoe UI" panose="020B0502040204020203" pitchFamily="34" charset="0"/>
                </a:rPr>
                <a:t>Shantilal</a:t>
              </a:r>
              <a:r>
                <a:rPr lang="en-ID" sz="2100" b="1" dirty="0">
                  <a:latin typeface="Cambria" panose="02040503050406030204" pitchFamily="18" charset="0"/>
                  <a:ea typeface="Cambria" panose="02040503050406030204" pitchFamily="18" charset="0"/>
                  <a:cs typeface="Segoe UI" panose="020B0502040204020203" pitchFamily="34" charset="0"/>
                </a:rPr>
                <a:t> </a:t>
              </a:r>
              <a:r>
                <a:rPr lang="en-ID" sz="2100" b="1" dirty="0" err="1">
                  <a:latin typeface="Cambria" panose="02040503050406030204" pitchFamily="18" charset="0"/>
                  <a:ea typeface="Cambria" panose="02040503050406030204" pitchFamily="18" charset="0"/>
                  <a:cs typeface="Segoe UI" panose="020B0502040204020203" pitchFamily="34" charset="0"/>
                </a:rPr>
                <a:t>Dadhaniya</a:t>
              </a:r>
              <a:endParaRPr lang="en-ID" sz="2100" b="1" dirty="0">
                <a:latin typeface="Cambria" panose="02040503050406030204" pitchFamily="18" charset="0"/>
                <a:ea typeface="Cambria" panose="02040503050406030204" pitchFamily="18" charset="0"/>
                <a:cs typeface="Segoe UI" panose="020B0502040204020203" pitchFamily="34" charset="0"/>
              </a:endParaRPr>
            </a:p>
            <a:p>
              <a:pPr algn="ctr">
                <a:spcAft>
                  <a:spcPts val="600"/>
                </a:spcAft>
              </a:pPr>
              <a:r>
                <a:rPr lang="en-ID" sz="2400" b="1" dirty="0">
                  <a:solidFill>
                    <a:srgbClr val="E46C0A"/>
                  </a:solidFill>
                  <a:latin typeface="Cambria" panose="02040503050406030204" pitchFamily="18" charset="0"/>
                  <a:ea typeface="Cambria" panose="02040503050406030204" pitchFamily="18" charset="0"/>
                  <a:cs typeface="Segoe UI" panose="020B0502040204020203" pitchFamily="34" charset="0"/>
                </a:rPr>
                <a:t>Whole Time Director</a:t>
              </a:r>
            </a:p>
            <a:p>
              <a:pPr algn="ctr">
                <a:spcAft>
                  <a:spcPts val="1200"/>
                </a:spcAft>
              </a:pPr>
              <a:r>
                <a:rPr lang="en-US" sz="1900" dirty="0">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MBA graduate with over 27 years of experience, he oversees finance and secretarial functions, offering daily guidance to the team</a:t>
              </a:r>
            </a:p>
          </p:txBody>
        </p:sp>
        <p:grpSp>
          <p:nvGrpSpPr>
            <p:cNvPr id="39" name="Group 38">
              <a:extLst>
                <a:ext uri="{FF2B5EF4-FFF2-40B4-BE49-F238E27FC236}">
                  <a16:creationId xmlns:a16="http://schemas.microsoft.com/office/drawing/2014/main" id="{B4565C94-9D3A-426E-BA09-77E89C2BFB14}"/>
                </a:ext>
              </a:extLst>
            </p:cNvPr>
            <p:cNvGrpSpPr/>
            <p:nvPr/>
          </p:nvGrpSpPr>
          <p:grpSpPr>
            <a:xfrm>
              <a:off x="10685558" y="2048969"/>
              <a:ext cx="639057" cy="145191"/>
              <a:chOff x="1510714" y="5935020"/>
              <a:chExt cx="642824" cy="146047"/>
            </a:xfrm>
          </p:grpSpPr>
          <p:sp>
            <p:nvSpPr>
              <p:cNvPr id="40" name="Rectangle: Rounded Corners 8">
                <a:extLst>
                  <a:ext uri="{FF2B5EF4-FFF2-40B4-BE49-F238E27FC236}">
                    <a16:creationId xmlns:a16="http://schemas.microsoft.com/office/drawing/2014/main" id="{56031B02-C866-42D1-85C2-1805661DF4DB}"/>
                  </a:ext>
                </a:extLst>
              </p:cNvPr>
              <p:cNvSpPr/>
              <p:nvPr/>
            </p:nvSpPr>
            <p:spPr>
              <a:xfrm>
                <a:off x="1510714"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41" name="Rectangle: Rounded Corners 9">
                <a:extLst>
                  <a:ext uri="{FF2B5EF4-FFF2-40B4-BE49-F238E27FC236}">
                    <a16:creationId xmlns:a16="http://schemas.microsoft.com/office/drawing/2014/main" id="{315AAC6B-DECE-4712-8CC1-A618E3A8E564}"/>
                  </a:ext>
                </a:extLst>
              </p:cNvPr>
              <p:cNvSpPr/>
              <p:nvPr/>
            </p:nvSpPr>
            <p:spPr>
              <a:xfrm>
                <a:off x="1759103"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42" name="Rectangle: Rounded Corners 9">
                <a:extLst>
                  <a:ext uri="{FF2B5EF4-FFF2-40B4-BE49-F238E27FC236}">
                    <a16:creationId xmlns:a16="http://schemas.microsoft.com/office/drawing/2014/main" id="{F05A4C26-4742-49A3-8059-AEE5252CBBDF}"/>
                  </a:ext>
                </a:extLst>
              </p:cNvPr>
              <p:cNvSpPr/>
              <p:nvPr/>
            </p:nvSpPr>
            <p:spPr>
              <a:xfrm>
                <a:off x="2007492" y="5935020"/>
                <a:ext cx="146046" cy="146047"/>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sp>
          <p:nvSpPr>
            <p:cNvPr id="63" name="Rectangle 62">
              <a:extLst>
                <a:ext uri="{FF2B5EF4-FFF2-40B4-BE49-F238E27FC236}">
                  <a16:creationId xmlns:a16="http://schemas.microsoft.com/office/drawing/2014/main" id="{812B659F-6773-4A06-9157-A6BFC90B2357}"/>
                </a:ext>
              </a:extLst>
            </p:cNvPr>
            <p:cNvSpPr/>
            <p:nvPr/>
          </p:nvSpPr>
          <p:spPr>
            <a:xfrm>
              <a:off x="13895840" y="5970027"/>
              <a:ext cx="3367935" cy="1292661"/>
            </a:xfrm>
            <a:prstGeom prst="rect">
              <a:avLst/>
            </a:prstGeom>
          </p:spPr>
          <p:txBody>
            <a:bodyPr wrap="square" lIns="0" tIns="0" rIns="0" bIns="0">
              <a:noAutofit/>
            </a:bodyPr>
            <a:lstStyle/>
            <a:p>
              <a:pPr algn="ctr">
                <a:spcAft>
                  <a:spcPts val="1200"/>
                </a:spcAft>
              </a:pPr>
              <a:r>
                <a:rPr lang="en-ID" sz="2100" b="1" dirty="0">
                  <a:latin typeface="Cambria" panose="02040503050406030204" pitchFamily="18" charset="0"/>
                  <a:ea typeface="Cambria" panose="02040503050406030204" pitchFamily="18" charset="0"/>
                  <a:cs typeface="Segoe UI" panose="020B0502040204020203" pitchFamily="34" charset="0"/>
                </a:rPr>
                <a:t>Ravi </a:t>
              </a:r>
              <a:r>
                <a:rPr lang="en-ID" sz="2100" b="1" dirty="0" err="1">
                  <a:latin typeface="Cambria" panose="02040503050406030204" pitchFamily="18" charset="0"/>
                  <a:ea typeface="Cambria" panose="02040503050406030204" pitchFamily="18" charset="0"/>
                  <a:cs typeface="Segoe UI" panose="020B0502040204020203" pitchFamily="34" charset="0"/>
                </a:rPr>
                <a:t>Pankajkumar</a:t>
              </a:r>
              <a:r>
                <a:rPr lang="en-ID" sz="2100" b="1" dirty="0">
                  <a:latin typeface="Cambria" panose="02040503050406030204" pitchFamily="18" charset="0"/>
                  <a:ea typeface="Cambria" panose="02040503050406030204" pitchFamily="18" charset="0"/>
                  <a:cs typeface="Segoe UI" panose="020B0502040204020203" pitchFamily="34" charset="0"/>
                </a:rPr>
                <a:t> Patel</a:t>
              </a:r>
            </a:p>
            <a:p>
              <a:pPr algn="ctr">
                <a:spcAft>
                  <a:spcPts val="600"/>
                </a:spcAft>
              </a:pPr>
              <a:r>
                <a:rPr lang="en-ID" sz="2400" b="1" dirty="0">
                  <a:solidFill>
                    <a:srgbClr val="E46C0A"/>
                  </a:solidFill>
                  <a:latin typeface="Cambria" panose="02040503050406030204" pitchFamily="18" charset="0"/>
                  <a:ea typeface="Cambria" panose="02040503050406030204" pitchFamily="18" charset="0"/>
                  <a:cs typeface="Segoe UI" panose="020B0502040204020203" pitchFamily="34" charset="0"/>
                </a:rPr>
                <a:t>Whole Time Director</a:t>
              </a:r>
            </a:p>
            <a:p>
              <a:pPr algn="ctr">
                <a:spcAft>
                  <a:spcPts val="1200"/>
                </a:spcAft>
              </a:pPr>
              <a:r>
                <a:rPr lang="en-US" sz="1900" dirty="0">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With 13+ years of experience and an MBA from </a:t>
              </a:r>
              <a:r>
                <a:rPr lang="en-US" sz="1900" dirty="0" err="1">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Nirma</a:t>
              </a:r>
              <a:r>
                <a:rPr lang="en-US" sz="1900" dirty="0">
                  <a:solidFill>
                    <a:schemeClr val="tx1">
                      <a:lumMod val="75000"/>
                      <a:lumOff val="25000"/>
                    </a:schemeClr>
                  </a:solidFill>
                  <a:latin typeface="Cambria" panose="02040503050406030204" pitchFamily="18" charset="0"/>
                  <a:ea typeface="Cambria" panose="02040503050406030204" pitchFamily="18" charset="0"/>
                  <a:cs typeface="Segoe UI" panose="020B0502040204020203" pitchFamily="34" charset="0"/>
                </a:rPr>
                <a:t> University, he leads sales, marketing, and business development</a:t>
              </a:r>
            </a:p>
          </p:txBody>
        </p:sp>
        <p:grpSp>
          <p:nvGrpSpPr>
            <p:cNvPr id="65" name="Group 64">
              <a:extLst>
                <a:ext uri="{FF2B5EF4-FFF2-40B4-BE49-F238E27FC236}">
                  <a16:creationId xmlns:a16="http://schemas.microsoft.com/office/drawing/2014/main" id="{B4565C94-9D3A-426E-BA09-77E89C2BFB14}"/>
                </a:ext>
              </a:extLst>
            </p:cNvPr>
            <p:cNvGrpSpPr/>
            <p:nvPr/>
          </p:nvGrpSpPr>
          <p:grpSpPr>
            <a:xfrm>
              <a:off x="15325049" y="2048969"/>
              <a:ext cx="639057" cy="145191"/>
              <a:chOff x="1510714" y="5935020"/>
              <a:chExt cx="642824" cy="146047"/>
            </a:xfrm>
          </p:grpSpPr>
          <p:sp>
            <p:nvSpPr>
              <p:cNvPr id="66" name="Rectangle: Rounded Corners 8">
                <a:extLst>
                  <a:ext uri="{FF2B5EF4-FFF2-40B4-BE49-F238E27FC236}">
                    <a16:creationId xmlns:a16="http://schemas.microsoft.com/office/drawing/2014/main" id="{56031B02-C866-42D1-85C2-1805661DF4DB}"/>
                  </a:ext>
                </a:extLst>
              </p:cNvPr>
              <p:cNvSpPr/>
              <p:nvPr/>
            </p:nvSpPr>
            <p:spPr>
              <a:xfrm>
                <a:off x="1510714"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82" name="Rectangle: Rounded Corners 9">
                <a:extLst>
                  <a:ext uri="{FF2B5EF4-FFF2-40B4-BE49-F238E27FC236}">
                    <a16:creationId xmlns:a16="http://schemas.microsoft.com/office/drawing/2014/main" id="{315AAC6B-DECE-4712-8CC1-A618E3A8E564}"/>
                  </a:ext>
                </a:extLst>
              </p:cNvPr>
              <p:cNvSpPr/>
              <p:nvPr/>
            </p:nvSpPr>
            <p:spPr>
              <a:xfrm>
                <a:off x="1759103"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83" name="Rectangle: Rounded Corners 9">
                <a:extLst>
                  <a:ext uri="{FF2B5EF4-FFF2-40B4-BE49-F238E27FC236}">
                    <a16:creationId xmlns:a16="http://schemas.microsoft.com/office/drawing/2014/main" id="{F05A4C26-4742-49A3-8059-AEE5252CBBDF}"/>
                  </a:ext>
                </a:extLst>
              </p:cNvPr>
              <p:cNvSpPr/>
              <p:nvPr/>
            </p:nvSpPr>
            <p:spPr>
              <a:xfrm>
                <a:off x="2007492" y="5935020"/>
                <a:ext cx="146046" cy="146047"/>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grpSp>
          <p:nvGrpSpPr>
            <p:cNvPr id="6" name="Group 5"/>
            <p:cNvGrpSpPr/>
            <p:nvPr/>
          </p:nvGrpSpPr>
          <p:grpSpPr>
            <a:xfrm>
              <a:off x="2002166" y="2048969"/>
              <a:ext cx="882897" cy="145191"/>
              <a:chOff x="2002166" y="2247089"/>
              <a:chExt cx="882897" cy="145191"/>
            </a:xfrm>
          </p:grpSpPr>
          <p:grpSp>
            <p:nvGrpSpPr>
              <p:cNvPr id="55" name="Group 54">
                <a:extLst>
                  <a:ext uri="{FF2B5EF4-FFF2-40B4-BE49-F238E27FC236}">
                    <a16:creationId xmlns:a16="http://schemas.microsoft.com/office/drawing/2014/main" id="{03ED8599-7895-4E36-8992-BABDD6A4F4D8}"/>
                  </a:ext>
                </a:extLst>
              </p:cNvPr>
              <p:cNvGrpSpPr/>
              <p:nvPr/>
            </p:nvGrpSpPr>
            <p:grpSpPr>
              <a:xfrm>
                <a:off x="2002166" y="2247089"/>
                <a:ext cx="639057" cy="145191"/>
                <a:chOff x="1510714" y="5935020"/>
                <a:chExt cx="642824" cy="146047"/>
              </a:xfrm>
            </p:grpSpPr>
            <p:sp>
              <p:nvSpPr>
                <p:cNvPr id="56" name="Rectangle: Rounded Corners 8">
                  <a:extLst>
                    <a:ext uri="{FF2B5EF4-FFF2-40B4-BE49-F238E27FC236}">
                      <a16:creationId xmlns:a16="http://schemas.microsoft.com/office/drawing/2014/main" id="{4EC491B1-B209-41C2-AFCA-711D23BD9FA1}"/>
                    </a:ext>
                  </a:extLst>
                </p:cNvPr>
                <p:cNvSpPr/>
                <p:nvPr/>
              </p:nvSpPr>
              <p:spPr>
                <a:xfrm>
                  <a:off x="1510714" y="5935020"/>
                  <a:ext cx="146046" cy="146047"/>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58" name="Rectangle: Rounded Corners 9">
                  <a:extLst>
                    <a:ext uri="{FF2B5EF4-FFF2-40B4-BE49-F238E27FC236}">
                      <a16:creationId xmlns:a16="http://schemas.microsoft.com/office/drawing/2014/main" id="{B43F35C2-EA93-46CB-8393-2BB3820CD322}"/>
                    </a:ext>
                  </a:extLst>
                </p:cNvPr>
                <p:cNvSpPr/>
                <p:nvPr/>
              </p:nvSpPr>
              <p:spPr>
                <a:xfrm>
                  <a:off x="1759103"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61" name="Rectangle: Rounded Corners 9">
                  <a:extLst>
                    <a:ext uri="{FF2B5EF4-FFF2-40B4-BE49-F238E27FC236}">
                      <a16:creationId xmlns:a16="http://schemas.microsoft.com/office/drawing/2014/main" id="{CA5295ED-19A7-4680-B0C1-70F1CDD34B96}"/>
                    </a:ext>
                  </a:extLst>
                </p:cNvPr>
                <p:cNvSpPr/>
                <p:nvPr/>
              </p:nvSpPr>
              <p:spPr>
                <a:xfrm>
                  <a:off x="2007492"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sp>
            <p:nvSpPr>
              <p:cNvPr id="85" name="Rectangle: Rounded Corners 9">
                <a:extLst>
                  <a:ext uri="{FF2B5EF4-FFF2-40B4-BE49-F238E27FC236}">
                    <a16:creationId xmlns:a16="http://schemas.microsoft.com/office/drawing/2014/main" id="{CA5295ED-19A7-4680-B0C1-70F1CDD34B96}"/>
                  </a:ext>
                </a:extLst>
              </p:cNvPr>
              <p:cNvSpPr/>
              <p:nvPr/>
            </p:nvSpPr>
            <p:spPr>
              <a:xfrm>
                <a:off x="2739873" y="2247089"/>
                <a:ext cx="145190" cy="145191"/>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sp>
          <p:nvSpPr>
            <p:cNvPr id="95" name="Rectangle: Rounded Corners 9">
              <a:extLst>
                <a:ext uri="{FF2B5EF4-FFF2-40B4-BE49-F238E27FC236}">
                  <a16:creationId xmlns:a16="http://schemas.microsoft.com/office/drawing/2014/main" id="{CA5295ED-19A7-4680-B0C1-70F1CDD34B96}"/>
                </a:ext>
              </a:extLst>
            </p:cNvPr>
            <p:cNvSpPr/>
            <p:nvPr/>
          </p:nvSpPr>
          <p:spPr>
            <a:xfrm>
              <a:off x="7104429" y="2048969"/>
              <a:ext cx="145190" cy="145191"/>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71DCAA95-346C-4E1D-9055-313080B7CCA8}"/>
                </a:ext>
              </a:extLst>
            </p:cNvPr>
            <p:cNvGrpSpPr/>
            <p:nvPr/>
          </p:nvGrpSpPr>
          <p:grpSpPr>
            <a:xfrm>
              <a:off x="6366722" y="2048969"/>
              <a:ext cx="639057" cy="145191"/>
              <a:chOff x="1510714" y="5935020"/>
              <a:chExt cx="642824" cy="146047"/>
            </a:xfrm>
          </p:grpSpPr>
          <p:sp>
            <p:nvSpPr>
              <p:cNvPr id="97" name="Rectangle: Rounded Corners 8">
                <a:extLst>
                  <a:ext uri="{FF2B5EF4-FFF2-40B4-BE49-F238E27FC236}">
                    <a16:creationId xmlns:a16="http://schemas.microsoft.com/office/drawing/2014/main" id="{42658C1E-7DF5-48B3-B761-236A44662CC6}"/>
                  </a:ext>
                </a:extLst>
              </p:cNvPr>
              <p:cNvSpPr/>
              <p:nvPr/>
            </p:nvSpPr>
            <p:spPr>
              <a:xfrm>
                <a:off x="1510714"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98" name="Rectangle: Rounded Corners 9">
                <a:extLst>
                  <a:ext uri="{FF2B5EF4-FFF2-40B4-BE49-F238E27FC236}">
                    <a16:creationId xmlns:a16="http://schemas.microsoft.com/office/drawing/2014/main" id="{FF8F5748-0C18-4BDB-881E-744D6EA31AD2}"/>
                  </a:ext>
                </a:extLst>
              </p:cNvPr>
              <p:cNvSpPr/>
              <p:nvPr/>
            </p:nvSpPr>
            <p:spPr>
              <a:xfrm>
                <a:off x="1759103" y="5935020"/>
                <a:ext cx="146046" cy="146047"/>
              </a:xfrm>
              <a:prstGeom prst="ellipse">
                <a:avLst/>
              </a:prstGeom>
              <a:solidFill>
                <a:srgbClr val="843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99" name="Rectangle: Rounded Corners 9">
                <a:extLst>
                  <a:ext uri="{FF2B5EF4-FFF2-40B4-BE49-F238E27FC236}">
                    <a16:creationId xmlns:a16="http://schemas.microsoft.com/office/drawing/2014/main" id="{8587CE8A-424D-4A87-9699-2FEA38D4F952}"/>
                  </a:ext>
                </a:extLst>
              </p:cNvPr>
              <p:cNvSpPr/>
              <p:nvPr/>
            </p:nvSpPr>
            <p:spPr>
              <a:xfrm>
                <a:off x="2007492" y="5935020"/>
                <a:ext cx="146046" cy="146047"/>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sp>
          <p:nvSpPr>
            <p:cNvPr id="100" name="Rectangle: Rounded Corners 9">
              <a:extLst>
                <a:ext uri="{FF2B5EF4-FFF2-40B4-BE49-F238E27FC236}">
                  <a16:creationId xmlns:a16="http://schemas.microsoft.com/office/drawing/2014/main" id="{CA5295ED-19A7-4680-B0C1-70F1CDD34B96}"/>
                </a:ext>
              </a:extLst>
            </p:cNvPr>
            <p:cNvSpPr/>
            <p:nvPr/>
          </p:nvSpPr>
          <p:spPr>
            <a:xfrm>
              <a:off x="11426358" y="2048969"/>
              <a:ext cx="145190" cy="145191"/>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105" name="Rectangle: Rounded Corners 9">
              <a:extLst>
                <a:ext uri="{FF2B5EF4-FFF2-40B4-BE49-F238E27FC236}">
                  <a16:creationId xmlns:a16="http://schemas.microsoft.com/office/drawing/2014/main" id="{CA5295ED-19A7-4680-B0C1-70F1CDD34B96}"/>
                </a:ext>
              </a:extLst>
            </p:cNvPr>
            <p:cNvSpPr/>
            <p:nvPr/>
          </p:nvSpPr>
          <p:spPr>
            <a:xfrm>
              <a:off x="15108047" y="2048969"/>
              <a:ext cx="145190" cy="145191"/>
            </a:xfrm>
            <a:prstGeom prst="ellipse">
              <a:avLst/>
            </a:prstGeom>
            <a:solidFill>
              <a:srgbClr val="EF7F1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pic>
          <p:nvPicPr>
            <p:cNvPr id="110" name="Picture 109"/>
            <p:cNvPicPr>
              <a:picLocks noChangeAspect="1"/>
            </p:cNvPicPr>
            <p:nvPr/>
          </p:nvPicPr>
          <p:blipFill>
            <a:blip r:embed="rId3"/>
            <a:stretch>
              <a:fillRect/>
            </a:stretch>
          </p:blipFill>
          <p:spPr>
            <a:xfrm>
              <a:off x="994936" y="2571843"/>
              <a:ext cx="2798706" cy="2881022"/>
            </a:xfrm>
            <a:prstGeom prst="rect">
              <a:avLst/>
            </a:prstGeom>
            <a:ln w="38100">
              <a:solidFill>
                <a:srgbClr val="843F06"/>
              </a:solidFill>
            </a:ln>
          </p:spPr>
        </p:pic>
        <p:pic>
          <p:nvPicPr>
            <p:cNvPr id="111" name="Picture 110"/>
            <p:cNvPicPr>
              <a:picLocks noChangeAspect="1"/>
            </p:cNvPicPr>
            <p:nvPr/>
          </p:nvPicPr>
          <p:blipFill rotWithShape="1">
            <a:blip r:embed="rId4"/>
            <a:srcRect t="7542"/>
            <a:stretch/>
          </p:blipFill>
          <p:spPr>
            <a:xfrm>
              <a:off x="5393067" y="2571844"/>
              <a:ext cx="2799728" cy="2900450"/>
            </a:xfrm>
            <a:prstGeom prst="rect">
              <a:avLst/>
            </a:prstGeom>
            <a:ln w="38100">
              <a:solidFill>
                <a:srgbClr val="843F06"/>
              </a:solidFill>
            </a:ln>
          </p:spPr>
        </p:pic>
        <p:pic>
          <p:nvPicPr>
            <p:cNvPr id="112" name="Picture 111"/>
            <p:cNvPicPr>
              <a:picLocks noChangeAspect="1"/>
            </p:cNvPicPr>
            <p:nvPr/>
          </p:nvPicPr>
          <p:blipFill>
            <a:blip r:embed="rId5"/>
            <a:stretch>
              <a:fillRect/>
            </a:stretch>
          </p:blipFill>
          <p:spPr>
            <a:xfrm>
              <a:off x="9711900" y="2571843"/>
              <a:ext cx="2799732" cy="2866393"/>
            </a:xfrm>
            <a:prstGeom prst="rect">
              <a:avLst/>
            </a:prstGeom>
            <a:ln w="38100">
              <a:solidFill>
                <a:srgbClr val="843F06"/>
              </a:solidFill>
            </a:ln>
          </p:spPr>
        </p:pic>
        <p:pic>
          <p:nvPicPr>
            <p:cNvPr id="113" name="Picture 112"/>
            <p:cNvPicPr>
              <a:picLocks noChangeAspect="1"/>
            </p:cNvPicPr>
            <p:nvPr/>
          </p:nvPicPr>
          <p:blipFill>
            <a:blip r:embed="rId6"/>
            <a:stretch>
              <a:fillRect/>
            </a:stretch>
          </p:blipFill>
          <p:spPr>
            <a:xfrm>
              <a:off x="14155552" y="2571844"/>
              <a:ext cx="2794346" cy="2859329"/>
            </a:xfrm>
            <a:prstGeom prst="rect">
              <a:avLst/>
            </a:prstGeom>
            <a:ln w="38100">
              <a:solidFill>
                <a:srgbClr val="843F06"/>
              </a:solidFill>
            </a:ln>
          </p:spPr>
        </p:pic>
      </p:grpSp>
      <p:sp>
        <p:nvSpPr>
          <p:cNvPr id="9" name="Footer Placeholder 4">
            <a:extLst>
              <a:ext uri="{FF2B5EF4-FFF2-40B4-BE49-F238E27FC236}">
                <a16:creationId xmlns:a16="http://schemas.microsoft.com/office/drawing/2014/main" id="{447846C7-F678-4AF6-7795-FF058F507DA5}"/>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2638934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Story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so far</a:t>
            </a:r>
            <a:endParaRPr lang="en-ID" b="1" cap="none"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33</a:t>
            </a:fld>
            <a:endParaRPr lang="en-US">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ACA09EF6-A70E-42B8-AD81-A94D77F4C577}"/>
              </a:ext>
            </a:extLst>
          </p:cNvPr>
          <p:cNvSpPr/>
          <p:nvPr/>
        </p:nvSpPr>
        <p:spPr>
          <a:xfrm rot="5400000">
            <a:off x="11221584" y="4544297"/>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5F2F6C8-AF73-461E-AB62-FD80074A742A}"/>
              </a:ext>
            </a:extLst>
          </p:cNvPr>
          <p:cNvSpPr/>
          <p:nvPr/>
        </p:nvSpPr>
        <p:spPr>
          <a:xfrm>
            <a:off x="1786266" y="4531937"/>
            <a:ext cx="1636612" cy="2154436"/>
          </a:xfrm>
          <a:prstGeom prst="rect">
            <a:avLst/>
          </a:prstGeom>
        </p:spPr>
        <p:txBody>
          <a:bodyPr wrap="square" lIns="0" tIns="0" rIns="0" bIns="0">
            <a:spAutoFit/>
          </a:bodyPr>
          <a:lstStyle/>
          <a:p>
            <a:r>
              <a:rPr lang="en-US" sz="2000" dirty="0">
                <a:latin typeface="Cambria" panose="02040503050406030204" pitchFamily="18" charset="0"/>
                <a:ea typeface="Cambria" panose="02040503050406030204" pitchFamily="18" charset="0"/>
                <a:cs typeface="Segoe UI" panose="020B0502040204020203" pitchFamily="34" charset="0"/>
              </a:rPr>
              <a:t>Incorporation of the Company</a:t>
            </a:r>
          </a:p>
          <a:p>
            <a:r>
              <a:rPr lang="en-US" sz="2000" dirty="0">
                <a:latin typeface="Cambria" panose="02040503050406030204" pitchFamily="18" charset="0"/>
                <a:ea typeface="Cambria" panose="02040503050406030204" pitchFamily="18" charset="0"/>
                <a:cs typeface="Segoe UI" panose="020B0502040204020203" pitchFamily="34" charset="0"/>
              </a:rPr>
              <a:t>Started Production of </a:t>
            </a:r>
            <a:r>
              <a:rPr lang="en-US" sz="2000" dirty="0" err="1">
                <a:latin typeface="Cambria" panose="02040503050406030204" pitchFamily="18" charset="0"/>
                <a:ea typeface="Cambria" panose="02040503050406030204" pitchFamily="18" charset="0"/>
                <a:cs typeface="Segoe UI" panose="020B0502040204020203" pitchFamily="34" charset="0"/>
              </a:rPr>
              <a:t>Pultruded</a:t>
            </a:r>
            <a:r>
              <a:rPr lang="en-US" sz="2000" dirty="0">
                <a:latin typeface="Cambria" panose="02040503050406030204" pitchFamily="18" charset="0"/>
                <a:ea typeface="Cambria" panose="02040503050406030204" pitchFamily="18" charset="0"/>
                <a:cs typeface="Segoe UI" panose="020B0502040204020203" pitchFamily="34" charset="0"/>
              </a:rPr>
              <a:t> Products</a:t>
            </a:r>
          </a:p>
        </p:txBody>
      </p:sp>
      <p:sp>
        <p:nvSpPr>
          <p:cNvPr id="6" name="Oval 5">
            <a:extLst>
              <a:ext uri="{FF2B5EF4-FFF2-40B4-BE49-F238E27FC236}">
                <a16:creationId xmlns:a16="http://schemas.microsoft.com/office/drawing/2014/main" id="{BCBB2C17-E25A-46D5-9E50-3919489EEA30}"/>
              </a:ext>
            </a:extLst>
          </p:cNvPr>
          <p:cNvSpPr/>
          <p:nvPr/>
        </p:nvSpPr>
        <p:spPr>
          <a:xfrm rot="5400000">
            <a:off x="296158" y="4544297"/>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C6230BA-A30A-440F-843F-7C524A0C6647}"/>
              </a:ext>
            </a:extLst>
          </p:cNvPr>
          <p:cNvGrpSpPr/>
          <p:nvPr/>
        </p:nvGrpSpPr>
        <p:grpSpPr>
          <a:xfrm rot="5400000">
            <a:off x="1378414" y="5057979"/>
            <a:ext cx="273846" cy="240581"/>
            <a:chOff x="908279" y="2493171"/>
            <a:chExt cx="506213" cy="444719"/>
          </a:xfrm>
          <a:solidFill>
            <a:schemeClr val="tx1"/>
          </a:solidFill>
        </p:grpSpPr>
        <p:sp>
          <p:nvSpPr>
            <p:cNvPr id="9" name="Arrow: Chevron 50">
              <a:extLst>
                <a:ext uri="{FF2B5EF4-FFF2-40B4-BE49-F238E27FC236}">
                  <a16:creationId xmlns:a16="http://schemas.microsoft.com/office/drawing/2014/main" id="{FAEAAEAE-4989-4E13-915D-7C62064655B7}"/>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10" name="Arrow: Chevron 51">
              <a:extLst>
                <a:ext uri="{FF2B5EF4-FFF2-40B4-BE49-F238E27FC236}">
                  <a16:creationId xmlns:a16="http://schemas.microsoft.com/office/drawing/2014/main" id="{E3EAFC06-9278-4B51-82EB-FE34B48B3284}"/>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12" name="Oval 11">
            <a:extLst>
              <a:ext uri="{FF2B5EF4-FFF2-40B4-BE49-F238E27FC236}">
                <a16:creationId xmlns:a16="http://schemas.microsoft.com/office/drawing/2014/main" id="{0FEC291F-19FD-4B1F-9E7C-38F520871D0F}"/>
              </a:ext>
            </a:extLst>
          </p:cNvPr>
          <p:cNvSpPr/>
          <p:nvPr/>
        </p:nvSpPr>
        <p:spPr>
          <a:xfrm rot="5400000">
            <a:off x="3138440" y="2575405"/>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70DB1F0-7950-4363-9BA4-7CD16FF6507D}"/>
              </a:ext>
            </a:extLst>
          </p:cNvPr>
          <p:cNvSpPr/>
          <p:nvPr/>
        </p:nvSpPr>
        <p:spPr>
          <a:xfrm>
            <a:off x="7148171" y="4531937"/>
            <a:ext cx="1290688" cy="1846659"/>
          </a:xfrm>
          <a:prstGeom prst="rect">
            <a:avLst/>
          </a:prstGeom>
        </p:spPr>
        <p:txBody>
          <a:bodyPr wrap="square" lIns="0" tIns="0" rIns="0" bIns="0">
            <a:spAutoFit/>
          </a:bodyPr>
          <a:lstStyle/>
          <a:p>
            <a:r>
              <a:rPr lang="en-US" sz="2000" dirty="0">
                <a:latin typeface="Cambria" panose="02040503050406030204" pitchFamily="18" charset="0"/>
                <a:ea typeface="Cambria" panose="02040503050406030204" pitchFamily="18" charset="0"/>
                <a:cs typeface="Segoe UI" panose="020B0502040204020203" pitchFamily="34" charset="0"/>
              </a:rPr>
              <a:t>Started Production of FRP Rod for Optic Fiber Cables</a:t>
            </a:r>
          </a:p>
        </p:txBody>
      </p:sp>
      <p:sp>
        <p:nvSpPr>
          <p:cNvPr id="14" name="Oval 13">
            <a:extLst>
              <a:ext uri="{FF2B5EF4-FFF2-40B4-BE49-F238E27FC236}">
                <a16:creationId xmlns:a16="http://schemas.microsoft.com/office/drawing/2014/main" id="{48645809-0913-4422-A57E-030472D263A4}"/>
              </a:ext>
            </a:extLst>
          </p:cNvPr>
          <p:cNvSpPr/>
          <p:nvPr/>
        </p:nvSpPr>
        <p:spPr>
          <a:xfrm rot="5400000">
            <a:off x="5658063" y="4544297"/>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F6356525-D11C-496A-8468-471DCBA73D7A}"/>
              </a:ext>
            </a:extLst>
          </p:cNvPr>
          <p:cNvGrpSpPr/>
          <p:nvPr/>
        </p:nvGrpSpPr>
        <p:grpSpPr>
          <a:xfrm rot="5400000">
            <a:off x="6740318" y="5057979"/>
            <a:ext cx="273846" cy="240581"/>
            <a:chOff x="908279" y="2493171"/>
            <a:chExt cx="506213" cy="444719"/>
          </a:xfrm>
          <a:solidFill>
            <a:schemeClr val="tx1"/>
          </a:solidFill>
        </p:grpSpPr>
        <p:sp>
          <p:nvSpPr>
            <p:cNvPr id="16" name="Arrow: Chevron 77">
              <a:extLst>
                <a:ext uri="{FF2B5EF4-FFF2-40B4-BE49-F238E27FC236}">
                  <a16:creationId xmlns:a16="http://schemas.microsoft.com/office/drawing/2014/main" id="{3564FE3E-E424-4BA8-AF28-87D86F88E59F}"/>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17" name="Arrow: Chevron 78">
              <a:extLst>
                <a:ext uri="{FF2B5EF4-FFF2-40B4-BE49-F238E27FC236}">
                  <a16:creationId xmlns:a16="http://schemas.microsoft.com/office/drawing/2014/main" id="{B8E985E0-06CD-4FDD-841C-2CC066FD015C}"/>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18" name="Oval 17">
            <a:extLst>
              <a:ext uri="{FF2B5EF4-FFF2-40B4-BE49-F238E27FC236}">
                <a16:creationId xmlns:a16="http://schemas.microsoft.com/office/drawing/2014/main" id="{617DED47-D603-4A71-997E-38ECBFC48E08}"/>
              </a:ext>
            </a:extLst>
          </p:cNvPr>
          <p:cNvSpPr/>
          <p:nvPr/>
        </p:nvSpPr>
        <p:spPr>
          <a:xfrm rot="5400000">
            <a:off x="8150722" y="2575405"/>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9FB7EA70-0512-4512-A22B-26DC9BC29BC7}"/>
              </a:ext>
            </a:extLst>
          </p:cNvPr>
          <p:cNvSpPr/>
          <p:nvPr/>
        </p:nvSpPr>
        <p:spPr>
          <a:xfrm>
            <a:off x="12728126" y="2910005"/>
            <a:ext cx="1696011" cy="4078039"/>
          </a:xfrm>
          <a:prstGeom prst="rect">
            <a:avLst/>
          </a:prstGeom>
        </p:spPr>
        <p:txBody>
          <a:bodyPr wrap="square" lIns="0" tIns="0" rIns="0" bIns="0">
            <a:spAutoFit/>
          </a:bodyPr>
          <a:lstStyle/>
          <a:p>
            <a:pPr>
              <a:spcAft>
                <a:spcPts val="600"/>
              </a:spcAft>
            </a:pPr>
            <a:r>
              <a:rPr lang="en-US" sz="2000" dirty="0">
                <a:latin typeface="Cambria" panose="02040503050406030204" pitchFamily="18" charset="0"/>
                <a:ea typeface="Cambria" panose="02040503050406030204" pitchFamily="18" charset="0"/>
                <a:cs typeface="Segoe UI" panose="020B0502040204020203" pitchFamily="34" charset="0"/>
              </a:rPr>
              <a:t>- Recognition by Department of Scientific and Industrial Research</a:t>
            </a:r>
          </a:p>
          <a:p>
            <a:pPr>
              <a:spcAft>
                <a:spcPts val="600"/>
              </a:spcAft>
            </a:pPr>
            <a:r>
              <a:rPr lang="en-US" sz="2000" dirty="0">
                <a:latin typeface="Cambria" panose="02040503050406030204" pitchFamily="18" charset="0"/>
                <a:ea typeface="Cambria" panose="02040503050406030204" pitchFamily="18" charset="0"/>
                <a:cs typeface="Segoe UI" panose="020B0502040204020203" pitchFamily="34" charset="0"/>
              </a:rPr>
              <a:t>- Upgraded to higher status of AEO T2 and in parallel upgraded to Two Star export house recognition</a:t>
            </a:r>
          </a:p>
        </p:txBody>
      </p:sp>
      <p:grpSp>
        <p:nvGrpSpPr>
          <p:cNvPr id="20" name="Group 19">
            <a:extLst>
              <a:ext uri="{FF2B5EF4-FFF2-40B4-BE49-F238E27FC236}">
                <a16:creationId xmlns:a16="http://schemas.microsoft.com/office/drawing/2014/main" id="{1DD2D7AB-021D-416C-ADAE-7873BFD497D8}"/>
              </a:ext>
            </a:extLst>
          </p:cNvPr>
          <p:cNvGrpSpPr/>
          <p:nvPr/>
        </p:nvGrpSpPr>
        <p:grpSpPr>
          <a:xfrm rot="5400000">
            <a:off x="12334455" y="5057979"/>
            <a:ext cx="273846" cy="240581"/>
            <a:chOff x="908279" y="2493171"/>
            <a:chExt cx="506213" cy="444719"/>
          </a:xfrm>
          <a:solidFill>
            <a:schemeClr val="tx1"/>
          </a:solidFill>
        </p:grpSpPr>
        <p:sp>
          <p:nvSpPr>
            <p:cNvPr id="21" name="Arrow: Chevron 103">
              <a:extLst>
                <a:ext uri="{FF2B5EF4-FFF2-40B4-BE49-F238E27FC236}">
                  <a16:creationId xmlns:a16="http://schemas.microsoft.com/office/drawing/2014/main" id="{3C8D0621-9A45-49AB-AE07-42C24EFA3348}"/>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22" name="Arrow: Chevron 104">
              <a:extLst>
                <a:ext uri="{FF2B5EF4-FFF2-40B4-BE49-F238E27FC236}">
                  <a16:creationId xmlns:a16="http://schemas.microsoft.com/office/drawing/2014/main" id="{054CDD4D-39DA-44FB-A7F7-1EAD62CE36ED}"/>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47A9FFE2-3F0A-4AEB-9B77-9221D0F797ED}"/>
              </a:ext>
            </a:extLst>
          </p:cNvPr>
          <p:cNvCxnSpPr>
            <a:cxnSpLocks/>
          </p:cNvCxnSpPr>
          <p:nvPr/>
        </p:nvCxnSpPr>
        <p:spPr>
          <a:xfrm flipH="1">
            <a:off x="296249" y="7931363"/>
            <a:ext cx="17679861" cy="0"/>
          </a:xfrm>
          <a:prstGeom prst="line">
            <a:avLst/>
          </a:prstGeom>
          <a:ln>
            <a:solidFill>
              <a:schemeClr val="tx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886EAC-B893-432E-AFD4-2DC35B372E71}"/>
              </a:ext>
            </a:extLst>
          </p:cNvPr>
          <p:cNvSpPr/>
          <p:nvPr/>
        </p:nvSpPr>
        <p:spPr>
          <a:xfrm>
            <a:off x="467993" y="8227787"/>
            <a:ext cx="949194"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2011</a:t>
            </a:r>
          </a:p>
        </p:txBody>
      </p:sp>
      <p:sp>
        <p:nvSpPr>
          <p:cNvPr id="25" name="Rectangle 24">
            <a:extLst>
              <a:ext uri="{FF2B5EF4-FFF2-40B4-BE49-F238E27FC236}">
                <a16:creationId xmlns:a16="http://schemas.microsoft.com/office/drawing/2014/main" id="{E00AA3AC-D680-4189-8436-4C3AB5A840F0}"/>
              </a:ext>
            </a:extLst>
          </p:cNvPr>
          <p:cNvSpPr/>
          <p:nvPr/>
        </p:nvSpPr>
        <p:spPr>
          <a:xfrm>
            <a:off x="4668848" y="2563045"/>
            <a:ext cx="1386932" cy="2154436"/>
          </a:xfrm>
          <a:prstGeom prst="rect">
            <a:avLst/>
          </a:prstGeom>
        </p:spPr>
        <p:txBody>
          <a:bodyPr wrap="square" lIns="0" tIns="0" rIns="0" bIns="0">
            <a:spAutoFit/>
          </a:bodyPr>
          <a:lstStyle/>
          <a:p>
            <a:r>
              <a:rPr lang="en-US" sz="2000" dirty="0">
                <a:latin typeface="Cambria" panose="02040503050406030204" pitchFamily="18" charset="0"/>
                <a:ea typeface="Cambria" panose="02040503050406030204" pitchFamily="18" charset="0"/>
                <a:cs typeface="Segoe UI" panose="020B0502040204020203" pitchFamily="34" charset="0"/>
              </a:rPr>
              <a:t>Started Production of </a:t>
            </a:r>
            <a:r>
              <a:rPr lang="en-US" sz="2000" dirty="0" err="1">
                <a:latin typeface="Cambria" panose="02040503050406030204" pitchFamily="18" charset="0"/>
                <a:ea typeface="Cambria" panose="02040503050406030204" pitchFamily="18" charset="0"/>
                <a:cs typeface="Segoe UI" panose="020B0502040204020203" pitchFamily="34" charset="0"/>
              </a:rPr>
              <a:t>Moulded</a:t>
            </a:r>
            <a:r>
              <a:rPr lang="en-US" sz="2000" dirty="0">
                <a:latin typeface="Cambria" panose="02040503050406030204" pitchFamily="18" charset="0"/>
                <a:ea typeface="Cambria" panose="02040503050406030204" pitchFamily="18" charset="0"/>
                <a:cs typeface="Segoe UI" panose="020B0502040204020203" pitchFamily="34" charset="0"/>
              </a:rPr>
              <a:t> Gratings Executed first Export order</a:t>
            </a:r>
          </a:p>
        </p:txBody>
      </p:sp>
      <p:grpSp>
        <p:nvGrpSpPr>
          <p:cNvPr id="26" name="Group 25">
            <a:extLst>
              <a:ext uri="{FF2B5EF4-FFF2-40B4-BE49-F238E27FC236}">
                <a16:creationId xmlns:a16="http://schemas.microsoft.com/office/drawing/2014/main" id="{F01D1562-6A52-46C2-A368-F717B97DC650}"/>
              </a:ext>
            </a:extLst>
          </p:cNvPr>
          <p:cNvGrpSpPr/>
          <p:nvPr/>
        </p:nvGrpSpPr>
        <p:grpSpPr>
          <a:xfrm rot="5400000">
            <a:off x="2462212" y="7746035"/>
            <a:ext cx="223602" cy="370659"/>
            <a:chOff x="908279" y="2307433"/>
            <a:chExt cx="506213" cy="630457"/>
          </a:xfrm>
          <a:solidFill>
            <a:schemeClr val="tx1"/>
          </a:solidFill>
        </p:grpSpPr>
        <p:sp>
          <p:nvSpPr>
            <p:cNvPr id="27" name="Arrow: Chevron 25">
              <a:extLst>
                <a:ext uri="{FF2B5EF4-FFF2-40B4-BE49-F238E27FC236}">
                  <a16:creationId xmlns:a16="http://schemas.microsoft.com/office/drawing/2014/main" id="{591A0ACA-D33C-4C41-A690-B781E47A96DD}"/>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28" name="Arrow: Chevron 26">
              <a:extLst>
                <a:ext uri="{FF2B5EF4-FFF2-40B4-BE49-F238E27FC236}">
                  <a16:creationId xmlns:a16="http://schemas.microsoft.com/office/drawing/2014/main" id="{C9184DA8-E854-46F3-AF05-93EBBF7ECAA2}"/>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29" name="Arrow: Chevron 27">
              <a:extLst>
                <a:ext uri="{FF2B5EF4-FFF2-40B4-BE49-F238E27FC236}">
                  <a16:creationId xmlns:a16="http://schemas.microsoft.com/office/drawing/2014/main" id="{A686AC9B-3215-4638-B002-7EEC3A0DD041}"/>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30" name="Oval 29">
            <a:extLst>
              <a:ext uri="{FF2B5EF4-FFF2-40B4-BE49-F238E27FC236}">
                <a16:creationId xmlns:a16="http://schemas.microsoft.com/office/drawing/2014/main" id="{FCE5D48A-47CE-40C1-A183-1E4B0C8595E5}"/>
              </a:ext>
            </a:extLst>
          </p:cNvPr>
          <p:cNvSpPr/>
          <p:nvPr/>
        </p:nvSpPr>
        <p:spPr>
          <a:xfrm rot="5400000">
            <a:off x="848437" y="7849594"/>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884527CA-0D0A-4DC0-9629-5DE611F97F46}"/>
              </a:ext>
            </a:extLst>
          </p:cNvPr>
          <p:cNvGrpSpPr/>
          <p:nvPr/>
        </p:nvGrpSpPr>
        <p:grpSpPr>
          <a:xfrm rot="5400000">
            <a:off x="4220695" y="3089086"/>
            <a:ext cx="273846" cy="240581"/>
            <a:chOff x="908279" y="2493171"/>
            <a:chExt cx="506213" cy="444719"/>
          </a:xfrm>
          <a:solidFill>
            <a:schemeClr val="tx1"/>
          </a:solidFill>
        </p:grpSpPr>
        <p:sp>
          <p:nvSpPr>
            <p:cNvPr id="32" name="Arrow: Chevron 60">
              <a:extLst>
                <a:ext uri="{FF2B5EF4-FFF2-40B4-BE49-F238E27FC236}">
                  <a16:creationId xmlns:a16="http://schemas.microsoft.com/office/drawing/2014/main" id="{E768DE21-0595-402A-887E-106063FD8E1E}"/>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33" name="Arrow: Chevron 61">
              <a:extLst>
                <a:ext uri="{FF2B5EF4-FFF2-40B4-BE49-F238E27FC236}">
                  <a16:creationId xmlns:a16="http://schemas.microsoft.com/office/drawing/2014/main" id="{69ACC5DE-4F7F-427E-AB8F-081BAD6728DB}"/>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34" name="Oval 33">
            <a:extLst>
              <a:ext uri="{FF2B5EF4-FFF2-40B4-BE49-F238E27FC236}">
                <a16:creationId xmlns:a16="http://schemas.microsoft.com/office/drawing/2014/main" id="{134D9F3A-A695-4B39-B48D-CF2155DF16EB}"/>
              </a:ext>
            </a:extLst>
          </p:cNvPr>
          <p:cNvSpPr/>
          <p:nvPr/>
        </p:nvSpPr>
        <p:spPr>
          <a:xfrm rot="5400000">
            <a:off x="3690718" y="7849595"/>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A96C91CD-4D1E-456A-93A4-1D7C34FB2F75}"/>
              </a:ext>
            </a:extLst>
          </p:cNvPr>
          <p:cNvSpPr/>
          <p:nvPr/>
        </p:nvSpPr>
        <p:spPr>
          <a:xfrm>
            <a:off x="9627343" y="2563045"/>
            <a:ext cx="1644313" cy="2769989"/>
          </a:xfrm>
          <a:prstGeom prst="rect">
            <a:avLst/>
          </a:prstGeom>
        </p:spPr>
        <p:txBody>
          <a:bodyPr wrap="square" lIns="0" tIns="0" rIns="0" bIns="0">
            <a:spAutoFit/>
          </a:bodyPr>
          <a:lstStyle/>
          <a:p>
            <a:r>
              <a:rPr lang="en-US" sz="2000" dirty="0">
                <a:latin typeface="Cambria" panose="02040503050406030204" pitchFamily="18" charset="0"/>
                <a:ea typeface="Cambria" panose="02040503050406030204" pitchFamily="18" charset="0"/>
                <a:cs typeface="Segoe UI" panose="020B0502040204020203" pitchFamily="34" charset="0"/>
              </a:rPr>
              <a:t>Moved to new manufacturing unit.</a:t>
            </a:r>
          </a:p>
          <a:p>
            <a:r>
              <a:rPr lang="en-US" sz="2000" dirty="0">
                <a:latin typeface="Cambria" panose="02040503050406030204" pitchFamily="18" charset="0"/>
                <a:ea typeface="Cambria" panose="02040503050406030204" pitchFamily="18" charset="0"/>
                <a:cs typeface="Segoe UI" panose="020B0502040204020203" pitchFamily="34" charset="0"/>
              </a:rPr>
              <a:t>Significant increase in the capacity of </a:t>
            </a:r>
            <a:r>
              <a:rPr lang="en-US" sz="2000" dirty="0" err="1">
                <a:latin typeface="Cambria" panose="02040503050406030204" pitchFamily="18" charset="0"/>
                <a:ea typeface="Cambria" panose="02040503050406030204" pitchFamily="18" charset="0"/>
                <a:cs typeface="Segoe UI" panose="020B0502040204020203" pitchFamily="34" charset="0"/>
              </a:rPr>
              <a:t>Pultrusion</a:t>
            </a:r>
            <a:r>
              <a:rPr lang="en-US" sz="2000" dirty="0">
                <a:latin typeface="Cambria" panose="02040503050406030204" pitchFamily="18" charset="0"/>
                <a:ea typeface="Cambria" panose="02040503050406030204" pitchFamily="18" charset="0"/>
                <a:cs typeface="Segoe UI" panose="020B0502040204020203" pitchFamily="34" charset="0"/>
              </a:rPr>
              <a:t> and </a:t>
            </a:r>
            <a:r>
              <a:rPr lang="en-US" sz="2000" dirty="0" err="1">
                <a:latin typeface="Cambria" panose="02040503050406030204" pitchFamily="18" charset="0"/>
                <a:ea typeface="Cambria" panose="02040503050406030204" pitchFamily="18" charset="0"/>
                <a:cs typeface="Segoe UI" panose="020B0502040204020203" pitchFamily="34" charset="0"/>
              </a:rPr>
              <a:t>Moulded</a:t>
            </a:r>
            <a:r>
              <a:rPr lang="en-US" sz="2000" dirty="0">
                <a:latin typeface="Cambria" panose="02040503050406030204" pitchFamily="18" charset="0"/>
                <a:ea typeface="Cambria" panose="02040503050406030204" pitchFamily="18" charset="0"/>
                <a:cs typeface="Segoe UI" panose="020B0502040204020203" pitchFamily="34" charset="0"/>
              </a:rPr>
              <a:t> Grating</a:t>
            </a:r>
          </a:p>
        </p:txBody>
      </p:sp>
      <p:sp>
        <p:nvSpPr>
          <p:cNvPr id="36" name="Oval 35">
            <a:extLst>
              <a:ext uri="{FF2B5EF4-FFF2-40B4-BE49-F238E27FC236}">
                <a16:creationId xmlns:a16="http://schemas.microsoft.com/office/drawing/2014/main" id="{FCFEE36B-99BC-4C27-8234-81F76817ACFD}"/>
              </a:ext>
            </a:extLst>
          </p:cNvPr>
          <p:cNvSpPr/>
          <p:nvPr/>
        </p:nvSpPr>
        <p:spPr>
          <a:xfrm rot="5400000">
            <a:off x="6210341" y="7849597"/>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F603D854-5548-4261-8BFE-1D94D1B6412C}"/>
              </a:ext>
            </a:extLst>
          </p:cNvPr>
          <p:cNvGrpSpPr/>
          <p:nvPr/>
        </p:nvGrpSpPr>
        <p:grpSpPr>
          <a:xfrm rot="5400000">
            <a:off x="9232978" y="3089086"/>
            <a:ext cx="273846" cy="240581"/>
            <a:chOff x="908279" y="2493171"/>
            <a:chExt cx="506213" cy="444719"/>
          </a:xfrm>
          <a:solidFill>
            <a:schemeClr val="tx1"/>
          </a:solidFill>
        </p:grpSpPr>
        <p:sp>
          <p:nvSpPr>
            <p:cNvPr id="38" name="Arrow: Chevron 88">
              <a:extLst>
                <a:ext uri="{FF2B5EF4-FFF2-40B4-BE49-F238E27FC236}">
                  <a16:creationId xmlns:a16="http://schemas.microsoft.com/office/drawing/2014/main" id="{4C73E379-8FDF-40B1-82EB-B764D35868D5}"/>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39" name="Arrow: Chevron 89">
              <a:extLst>
                <a:ext uri="{FF2B5EF4-FFF2-40B4-BE49-F238E27FC236}">
                  <a16:creationId xmlns:a16="http://schemas.microsoft.com/office/drawing/2014/main" id="{BA9C5B7C-3562-4BF4-B1B6-CE917881D019}"/>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40" name="Oval 39">
            <a:extLst>
              <a:ext uri="{FF2B5EF4-FFF2-40B4-BE49-F238E27FC236}">
                <a16:creationId xmlns:a16="http://schemas.microsoft.com/office/drawing/2014/main" id="{F8AC06CF-8CD0-4631-AE2A-D0134175A7AE}"/>
              </a:ext>
            </a:extLst>
          </p:cNvPr>
          <p:cNvSpPr/>
          <p:nvPr/>
        </p:nvSpPr>
        <p:spPr>
          <a:xfrm rot="5400000">
            <a:off x="8703001" y="7849598"/>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F432FBB7-F683-48F5-9C0E-7703D2CF7165}"/>
              </a:ext>
            </a:extLst>
          </p:cNvPr>
          <p:cNvCxnSpPr>
            <a:cxnSpLocks/>
          </p:cNvCxnSpPr>
          <p:nvPr/>
        </p:nvCxnSpPr>
        <p:spPr>
          <a:xfrm flipV="1">
            <a:off x="930220" y="5893747"/>
            <a:ext cx="0" cy="1921663"/>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CD7F68-6364-4112-A640-631935B67C40}"/>
              </a:ext>
            </a:extLst>
          </p:cNvPr>
          <p:cNvCxnSpPr>
            <a:cxnSpLocks/>
            <a:stCxn id="34" idx="2"/>
          </p:cNvCxnSpPr>
          <p:nvPr/>
        </p:nvCxnSpPr>
        <p:spPr>
          <a:xfrm flipV="1">
            <a:off x="3772499" y="3868491"/>
            <a:ext cx="3" cy="3981092"/>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0CDB411-EDAC-43D3-8EB3-105DF8A040CD}"/>
              </a:ext>
            </a:extLst>
          </p:cNvPr>
          <p:cNvCxnSpPr>
            <a:cxnSpLocks/>
            <a:endCxn id="14" idx="6"/>
          </p:cNvCxnSpPr>
          <p:nvPr/>
        </p:nvCxnSpPr>
        <p:spPr>
          <a:xfrm flipV="1">
            <a:off x="6292120" y="5812329"/>
            <a:ext cx="4" cy="2003082"/>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4542C9E-B104-48AA-BB25-546CF03637F8}"/>
              </a:ext>
            </a:extLst>
          </p:cNvPr>
          <p:cNvCxnSpPr>
            <a:cxnSpLocks/>
            <a:stCxn id="40" idx="2"/>
          </p:cNvCxnSpPr>
          <p:nvPr/>
        </p:nvCxnSpPr>
        <p:spPr>
          <a:xfrm flipH="1" flipV="1">
            <a:off x="8784780" y="3868491"/>
            <a:ext cx="2" cy="3981095"/>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F703CE-3CD3-40B7-8346-A77E65288465}"/>
              </a:ext>
            </a:extLst>
          </p:cNvPr>
          <p:cNvCxnSpPr>
            <a:cxnSpLocks/>
          </p:cNvCxnSpPr>
          <p:nvPr/>
        </p:nvCxnSpPr>
        <p:spPr>
          <a:xfrm flipV="1">
            <a:off x="11886257" y="5893747"/>
            <a:ext cx="0" cy="1921663"/>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25A3D3D2-2C06-4555-807F-7994E840CA4D}"/>
              </a:ext>
            </a:extLst>
          </p:cNvPr>
          <p:cNvSpPr/>
          <p:nvPr/>
        </p:nvSpPr>
        <p:spPr>
          <a:xfrm rot="5400000">
            <a:off x="11804478" y="7849597"/>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1A048EA3-1FD1-4748-A250-D8D1397CFBAB}"/>
              </a:ext>
            </a:extLst>
          </p:cNvPr>
          <p:cNvGrpSpPr/>
          <p:nvPr/>
        </p:nvGrpSpPr>
        <p:grpSpPr>
          <a:xfrm rot="5400000">
            <a:off x="5030302" y="7746037"/>
            <a:ext cx="223602" cy="370659"/>
            <a:chOff x="908279" y="2307433"/>
            <a:chExt cx="506213" cy="630457"/>
          </a:xfrm>
          <a:solidFill>
            <a:schemeClr val="tx1"/>
          </a:solidFill>
        </p:grpSpPr>
        <p:sp>
          <p:nvSpPr>
            <p:cNvPr id="49" name="Arrow: Chevron 113">
              <a:extLst>
                <a:ext uri="{FF2B5EF4-FFF2-40B4-BE49-F238E27FC236}">
                  <a16:creationId xmlns:a16="http://schemas.microsoft.com/office/drawing/2014/main" id="{854E2EE7-515E-42A4-B91F-0B34005EAE10}"/>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0" name="Arrow: Chevron 114">
              <a:extLst>
                <a:ext uri="{FF2B5EF4-FFF2-40B4-BE49-F238E27FC236}">
                  <a16:creationId xmlns:a16="http://schemas.microsoft.com/office/drawing/2014/main" id="{A22AD965-FA8A-4277-95A7-49C144926E73}"/>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1" name="Arrow: Chevron 115">
              <a:extLst>
                <a:ext uri="{FF2B5EF4-FFF2-40B4-BE49-F238E27FC236}">
                  <a16:creationId xmlns:a16="http://schemas.microsoft.com/office/drawing/2014/main" id="{D504D2CF-8352-474F-B62C-561927B3BC2E}"/>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F32772CB-6514-48A6-8B6D-D726411D5C77}"/>
              </a:ext>
            </a:extLst>
          </p:cNvPr>
          <p:cNvGrpSpPr/>
          <p:nvPr/>
        </p:nvGrpSpPr>
        <p:grpSpPr>
          <a:xfrm rot="5400000">
            <a:off x="7458654" y="7746038"/>
            <a:ext cx="223602" cy="370659"/>
            <a:chOff x="908279" y="2307433"/>
            <a:chExt cx="506213" cy="630457"/>
          </a:xfrm>
          <a:solidFill>
            <a:schemeClr val="tx1"/>
          </a:solidFill>
        </p:grpSpPr>
        <p:sp>
          <p:nvSpPr>
            <p:cNvPr id="53" name="Arrow: Chevron 117">
              <a:extLst>
                <a:ext uri="{FF2B5EF4-FFF2-40B4-BE49-F238E27FC236}">
                  <a16:creationId xmlns:a16="http://schemas.microsoft.com/office/drawing/2014/main" id="{852DDC5E-7D9C-4E34-8155-61564E5573E3}"/>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4" name="Arrow: Chevron 118">
              <a:extLst>
                <a:ext uri="{FF2B5EF4-FFF2-40B4-BE49-F238E27FC236}">
                  <a16:creationId xmlns:a16="http://schemas.microsoft.com/office/drawing/2014/main" id="{4F8692ED-190A-47DE-8B88-15C377D7B1DF}"/>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5" name="Arrow: Chevron 119">
              <a:extLst>
                <a:ext uri="{FF2B5EF4-FFF2-40B4-BE49-F238E27FC236}">
                  <a16:creationId xmlns:a16="http://schemas.microsoft.com/office/drawing/2014/main" id="{D6B58FF5-57C0-4DB8-9711-5EA7C210D31B}"/>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177964DA-7528-4931-899B-C9F9EC9241AB}"/>
              </a:ext>
            </a:extLst>
          </p:cNvPr>
          <p:cNvGrpSpPr/>
          <p:nvPr/>
        </p:nvGrpSpPr>
        <p:grpSpPr>
          <a:xfrm rot="5400000">
            <a:off x="10057633" y="7746040"/>
            <a:ext cx="223602" cy="370659"/>
            <a:chOff x="908279" y="2307433"/>
            <a:chExt cx="506213" cy="630457"/>
          </a:xfrm>
          <a:solidFill>
            <a:schemeClr val="tx1"/>
          </a:solidFill>
        </p:grpSpPr>
        <p:sp>
          <p:nvSpPr>
            <p:cNvPr id="57" name="Arrow: Chevron 121">
              <a:extLst>
                <a:ext uri="{FF2B5EF4-FFF2-40B4-BE49-F238E27FC236}">
                  <a16:creationId xmlns:a16="http://schemas.microsoft.com/office/drawing/2014/main" id="{EF498287-0B56-4341-879B-8CCBBF94544D}"/>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8" name="Arrow: Chevron 122">
              <a:extLst>
                <a:ext uri="{FF2B5EF4-FFF2-40B4-BE49-F238E27FC236}">
                  <a16:creationId xmlns:a16="http://schemas.microsoft.com/office/drawing/2014/main" id="{365EE4AE-8070-4329-9CC9-811284A24C04}"/>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59" name="Arrow: Chevron 123">
              <a:extLst>
                <a:ext uri="{FF2B5EF4-FFF2-40B4-BE49-F238E27FC236}">
                  <a16:creationId xmlns:a16="http://schemas.microsoft.com/office/drawing/2014/main" id="{D5971CF1-7606-4F72-A467-549BC26B1359}"/>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218A7A85-090E-413A-BDFD-C874F67A5C45}"/>
              </a:ext>
            </a:extLst>
          </p:cNvPr>
          <p:cNvGrpSpPr/>
          <p:nvPr/>
        </p:nvGrpSpPr>
        <p:grpSpPr>
          <a:xfrm rot="5400000">
            <a:off x="13485532" y="7746041"/>
            <a:ext cx="223602" cy="370659"/>
            <a:chOff x="908279" y="2307433"/>
            <a:chExt cx="506213" cy="630457"/>
          </a:xfrm>
          <a:solidFill>
            <a:schemeClr val="tx1"/>
          </a:solidFill>
        </p:grpSpPr>
        <p:sp>
          <p:nvSpPr>
            <p:cNvPr id="61" name="Arrow: Chevron 125">
              <a:extLst>
                <a:ext uri="{FF2B5EF4-FFF2-40B4-BE49-F238E27FC236}">
                  <a16:creationId xmlns:a16="http://schemas.microsoft.com/office/drawing/2014/main" id="{67F4D80D-2586-44FD-ACDC-2F646D3232E2}"/>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62" name="Arrow: Chevron 126">
              <a:extLst>
                <a:ext uri="{FF2B5EF4-FFF2-40B4-BE49-F238E27FC236}">
                  <a16:creationId xmlns:a16="http://schemas.microsoft.com/office/drawing/2014/main" id="{1DC981A1-90AA-4ABA-AD33-63075292685A}"/>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63" name="Arrow: Chevron 127">
              <a:extLst>
                <a:ext uri="{FF2B5EF4-FFF2-40B4-BE49-F238E27FC236}">
                  <a16:creationId xmlns:a16="http://schemas.microsoft.com/office/drawing/2014/main" id="{7D8FE4A9-A04B-45F1-89D0-BA0C57C8358D}"/>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64" name="Rectangle 63">
            <a:extLst>
              <a:ext uri="{FF2B5EF4-FFF2-40B4-BE49-F238E27FC236}">
                <a16:creationId xmlns:a16="http://schemas.microsoft.com/office/drawing/2014/main" id="{10F4742D-BAC0-4DC4-A7E2-C5F546645C83}"/>
              </a:ext>
            </a:extLst>
          </p:cNvPr>
          <p:cNvSpPr/>
          <p:nvPr/>
        </p:nvSpPr>
        <p:spPr>
          <a:xfrm>
            <a:off x="3218056" y="8227787"/>
            <a:ext cx="949194"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2012</a:t>
            </a:r>
          </a:p>
        </p:txBody>
      </p:sp>
      <p:sp>
        <p:nvSpPr>
          <p:cNvPr id="65" name="Rectangle 64">
            <a:extLst>
              <a:ext uri="{FF2B5EF4-FFF2-40B4-BE49-F238E27FC236}">
                <a16:creationId xmlns:a16="http://schemas.microsoft.com/office/drawing/2014/main" id="{883327B2-4E6E-481A-8282-ABFEBFCCF177}"/>
              </a:ext>
            </a:extLst>
          </p:cNvPr>
          <p:cNvSpPr/>
          <p:nvPr/>
        </p:nvSpPr>
        <p:spPr>
          <a:xfrm>
            <a:off x="5853826" y="8227787"/>
            <a:ext cx="949194"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2015</a:t>
            </a:r>
          </a:p>
        </p:txBody>
      </p:sp>
      <p:sp>
        <p:nvSpPr>
          <p:cNvPr id="66" name="Rectangle 65">
            <a:extLst>
              <a:ext uri="{FF2B5EF4-FFF2-40B4-BE49-F238E27FC236}">
                <a16:creationId xmlns:a16="http://schemas.microsoft.com/office/drawing/2014/main" id="{82C392D2-E230-451E-BBE5-22FD925D3CAD}"/>
              </a:ext>
            </a:extLst>
          </p:cNvPr>
          <p:cNvSpPr/>
          <p:nvPr/>
        </p:nvSpPr>
        <p:spPr>
          <a:xfrm>
            <a:off x="8153263" y="8213505"/>
            <a:ext cx="949194"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2019</a:t>
            </a:r>
          </a:p>
        </p:txBody>
      </p:sp>
      <p:sp>
        <p:nvSpPr>
          <p:cNvPr id="67" name="Rectangle 66">
            <a:extLst>
              <a:ext uri="{FF2B5EF4-FFF2-40B4-BE49-F238E27FC236}">
                <a16:creationId xmlns:a16="http://schemas.microsoft.com/office/drawing/2014/main" id="{8FD2B762-0201-4BF6-B58E-C109EDB24C3F}"/>
              </a:ext>
            </a:extLst>
          </p:cNvPr>
          <p:cNvSpPr/>
          <p:nvPr/>
        </p:nvSpPr>
        <p:spPr>
          <a:xfrm>
            <a:off x="10950593" y="8213505"/>
            <a:ext cx="2010110"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2020-2023</a:t>
            </a:r>
          </a:p>
        </p:txBody>
      </p:sp>
      <p:sp>
        <p:nvSpPr>
          <p:cNvPr id="97" name="Oval 96">
            <a:extLst>
              <a:ext uri="{FF2B5EF4-FFF2-40B4-BE49-F238E27FC236}">
                <a16:creationId xmlns:a16="http://schemas.microsoft.com/office/drawing/2014/main" id="{617DED47-D603-4A71-997E-38ECBFC48E08}"/>
              </a:ext>
            </a:extLst>
          </p:cNvPr>
          <p:cNvSpPr/>
          <p:nvPr/>
        </p:nvSpPr>
        <p:spPr>
          <a:xfrm rot="5400000">
            <a:off x="14671324" y="2587674"/>
            <a:ext cx="1268123" cy="1267941"/>
          </a:xfrm>
          <a:prstGeom prst="ellipse">
            <a:avLst/>
          </a:prstGeom>
          <a:solidFill>
            <a:srgbClr val="EF7F19">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sp>
        <p:nvSpPr>
          <p:cNvPr id="102" name="Rectangle 101">
            <a:extLst>
              <a:ext uri="{FF2B5EF4-FFF2-40B4-BE49-F238E27FC236}">
                <a16:creationId xmlns:a16="http://schemas.microsoft.com/office/drawing/2014/main" id="{A96C91CD-4D1E-456A-93A4-1D7C34FB2F75}"/>
              </a:ext>
            </a:extLst>
          </p:cNvPr>
          <p:cNvSpPr/>
          <p:nvPr/>
        </p:nvSpPr>
        <p:spPr>
          <a:xfrm>
            <a:off x="16147945" y="2575314"/>
            <a:ext cx="1828164" cy="1846659"/>
          </a:xfrm>
          <a:prstGeom prst="rect">
            <a:avLst/>
          </a:prstGeom>
        </p:spPr>
        <p:txBody>
          <a:bodyPr wrap="square" lIns="0" tIns="0" rIns="0" bIns="0">
            <a:spAutoFit/>
          </a:bodyPr>
          <a:lstStyle/>
          <a:p>
            <a:r>
              <a:rPr lang="en-US" sz="2000" dirty="0">
                <a:solidFill>
                  <a:srgbClr val="EB8D1E"/>
                </a:solidFill>
                <a:latin typeface="Cambria" panose="02040503050406030204" pitchFamily="18" charset="0"/>
                <a:ea typeface="Cambria" panose="02040503050406030204" pitchFamily="18" charset="0"/>
                <a:cs typeface="Segoe UI" panose="020B0502040204020203" pitchFamily="34" charset="0"/>
              </a:rPr>
              <a:t>IPO: </a:t>
            </a:r>
            <a:r>
              <a:rPr lang="en-US" sz="2000" dirty="0">
                <a:latin typeface="Cambria" panose="02040503050406030204" pitchFamily="18" charset="0"/>
                <a:ea typeface="Cambria" panose="02040503050406030204" pitchFamily="18" charset="0"/>
                <a:cs typeface="Segoe UI" panose="020B0502040204020203" pitchFamily="34" charset="0"/>
              </a:rPr>
              <a:t>Conversion of the Company from Private Limited to Public Limited Company</a:t>
            </a:r>
          </a:p>
        </p:txBody>
      </p:sp>
      <p:grpSp>
        <p:nvGrpSpPr>
          <p:cNvPr id="103" name="Group 102">
            <a:extLst>
              <a:ext uri="{FF2B5EF4-FFF2-40B4-BE49-F238E27FC236}">
                <a16:creationId xmlns:a16="http://schemas.microsoft.com/office/drawing/2014/main" id="{F603D854-5548-4261-8BFE-1D94D1B6412C}"/>
              </a:ext>
            </a:extLst>
          </p:cNvPr>
          <p:cNvGrpSpPr/>
          <p:nvPr/>
        </p:nvGrpSpPr>
        <p:grpSpPr>
          <a:xfrm rot="5400000">
            <a:off x="15753580" y="3101355"/>
            <a:ext cx="273846" cy="240581"/>
            <a:chOff x="908279" y="2493171"/>
            <a:chExt cx="506213" cy="444719"/>
          </a:xfrm>
          <a:solidFill>
            <a:schemeClr val="tx1"/>
          </a:solidFill>
        </p:grpSpPr>
        <p:sp>
          <p:nvSpPr>
            <p:cNvPr id="104" name="Arrow: Chevron 88">
              <a:extLst>
                <a:ext uri="{FF2B5EF4-FFF2-40B4-BE49-F238E27FC236}">
                  <a16:creationId xmlns:a16="http://schemas.microsoft.com/office/drawing/2014/main" id="{4C73E379-8FDF-40B1-82EB-B764D35868D5}"/>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105" name="Arrow: Chevron 89">
              <a:extLst>
                <a:ext uri="{FF2B5EF4-FFF2-40B4-BE49-F238E27FC236}">
                  <a16:creationId xmlns:a16="http://schemas.microsoft.com/office/drawing/2014/main" id="{BA9C5B7C-3562-4BF4-B1B6-CE917881D019}"/>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106" name="Oval 105">
            <a:extLst>
              <a:ext uri="{FF2B5EF4-FFF2-40B4-BE49-F238E27FC236}">
                <a16:creationId xmlns:a16="http://schemas.microsoft.com/office/drawing/2014/main" id="{F8AC06CF-8CD0-4631-AE2A-D0134175A7AE}"/>
              </a:ext>
            </a:extLst>
          </p:cNvPr>
          <p:cNvSpPr/>
          <p:nvPr/>
        </p:nvSpPr>
        <p:spPr>
          <a:xfrm rot="5400000">
            <a:off x="15223603" y="7861867"/>
            <a:ext cx="163563" cy="163539"/>
          </a:xfrm>
          <a:prstGeom prst="ellipse">
            <a:avLst/>
          </a:prstGeom>
          <a:solidFill>
            <a:schemeClr val="bg1"/>
          </a:solidFill>
          <a:ln w="38100">
            <a:solidFill>
              <a:srgbClr val="EF7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latin typeface="Cambria" panose="02040503050406030204" pitchFamily="18" charset="0"/>
              <a:ea typeface="Cambria" panose="02040503050406030204" pitchFamily="18" charset="0"/>
            </a:endParaRPr>
          </a:p>
        </p:txBody>
      </p:sp>
      <p:cxnSp>
        <p:nvCxnSpPr>
          <p:cNvPr id="107" name="Straight Connector 106">
            <a:extLst>
              <a:ext uri="{FF2B5EF4-FFF2-40B4-BE49-F238E27FC236}">
                <a16:creationId xmlns:a16="http://schemas.microsoft.com/office/drawing/2014/main" id="{24542C9E-B104-48AA-BB25-546CF03637F8}"/>
              </a:ext>
            </a:extLst>
          </p:cNvPr>
          <p:cNvCxnSpPr>
            <a:cxnSpLocks/>
            <a:stCxn id="106" idx="2"/>
          </p:cNvCxnSpPr>
          <p:nvPr/>
        </p:nvCxnSpPr>
        <p:spPr>
          <a:xfrm flipH="1" flipV="1">
            <a:off x="15305382" y="3880760"/>
            <a:ext cx="2" cy="3981095"/>
          </a:xfrm>
          <a:prstGeom prst="line">
            <a:avLst/>
          </a:prstGeom>
          <a:ln>
            <a:solidFill>
              <a:schemeClr val="tx1"/>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177964DA-7528-4931-899B-C9F9EC9241AB}"/>
              </a:ext>
            </a:extLst>
          </p:cNvPr>
          <p:cNvGrpSpPr/>
          <p:nvPr/>
        </p:nvGrpSpPr>
        <p:grpSpPr>
          <a:xfrm rot="5400000">
            <a:off x="16258195" y="7758309"/>
            <a:ext cx="223602" cy="370659"/>
            <a:chOff x="908279" y="2307433"/>
            <a:chExt cx="506213" cy="630457"/>
          </a:xfrm>
          <a:solidFill>
            <a:schemeClr val="tx1"/>
          </a:solidFill>
        </p:grpSpPr>
        <p:sp>
          <p:nvSpPr>
            <p:cNvPr id="111" name="Arrow: Chevron 121">
              <a:extLst>
                <a:ext uri="{FF2B5EF4-FFF2-40B4-BE49-F238E27FC236}">
                  <a16:creationId xmlns:a16="http://schemas.microsoft.com/office/drawing/2014/main" id="{EF498287-0B56-4341-879B-8CCBBF94544D}"/>
                </a:ext>
              </a:extLst>
            </p:cNvPr>
            <p:cNvSpPr/>
            <p:nvPr/>
          </p:nvSpPr>
          <p:spPr>
            <a:xfrm rot="16200000">
              <a:off x="1031895" y="2555293"/>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112" name="Arrow: Chevron 122">
              <a:extLst>
                <a:ext uri="{FF2B5EF4-FFF2-40B4-BE49-F238E27FC236}">
                  <a16:creationId xmlns:a16="http://schemas.microsoft.com/office/drawing/2014/main" id="{365EE4AE-8070-4329-9CC9-811284A24C04}"/>
                </a:ext>
              </a:extLst>
            </p:cNvPr>
            <p:cNvSpPr/>
            <p:nvPr/>
          </p:nvSpPr>
          <p:spPr>
            <a:xfrm rot="16200000">
              <a:off x="1031895" y="2369555"/>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sp>
          <p:nvSpPr>
            <p:cNvPr id="113" name="Arrow: Chevron 123">
              <a:extLst>
                <a:ext uri="{FF2B5EF4-FFF2-40B4-BE49-F238E27FC236}">
                  <a16:creationId xmlns:a16="http://schemas.microsoft.com/office/drawing/2014/main" id="{D5971CF1-7606-4F72-A467-549BC26B1359}"/>
                </a:ext>
              </a:extLst>
            </p:cNvPr>
            <p:cNvSpPr/>
            <p:nvPr/>
          </p:nvSpPr>
          <p:spPr>
            <a:xfrm rot="16200000">
              <a:off x="1031895" y="2183817"/>
              <a:ext cx="258981" cy="50621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solidFill>
                  <a:schemeClr val="tx1"/>
                </a:solidFill>
                <a:latin typeface="Cambria" panose="02040503050406030204" pitchFamily="18" charset="0"/>
                <a:ea typeface="Cambria" panose="02040503050406030204" pitchFamily="18" charset="0"/>
              </a:endParaRPr>
            </a:p>
          </p:txBody>
        </p:sp>
      </p:grpSp>
      <p:sp>
        <p:nvSpPr>
          <p:cNvPr id="114" name="Rectangle 113">
            <a:extLst>
              <a:ext uri="{FF2B5EF4-FFF2-40B4-BE49-F238E27FC236}">
                <a16:creationId xmlns:a16="http://schemas.microsoft.com/office/drawing/2014/main" id="{82C392D2-E230-451E-BBE5-22FD925D3CAD}"/>
              </a:ext>
            </a:extLst>
          </p:cNvPr>
          <p:cNvSpPr/>
          <p:nvPr/>
        </p:nvSpPr>
        <p:spPr>
          <a:xfrm>
            <a:off x="14774219" y="8240056"/>
            <a:ext cx="949194" cy="369332"/>
          </a:xfrm>
          <a:prstGeom prst="rect">
            <a:avLst/>
          </a:prstGeom>
        </p:spPr>
        <p:txBody>
          <a:bodyPr wrap="square" lIns="0" tIns="0" rIns="0" bIns="0">
            <a:spAutoFit/>
          </a:bodyPr>
          <a:lstStyle/>
          <a:p>
            <a:pPr algn="ctr"/>
            <a:r>
              <a:rPr lang="en-ID" sz="2400" b="1" dirty="0">
                <a:solidFill>
                  <a:srgbClr val="843F06"/>
                </a:solidFill>
                <a:latin typeface="Cambria" panose="02040503050406030204" pitchFamily="18" charset="0"/>
                <a:ea typeface="Cambria" panose="02040503050406030204" pitchFamily="18" charset="0"/>
                <a:cs typeface="Segoe UI" panose="020B0502040204020203" pitchFamily="34" charset="0"/>
              </a:rPr>
              <a:t>2024</a:t>
            </a:r>
          </a:p>
        </p:txBody>
      </p:sp>
      <p:pic>
        <p:nvPicPr>
          <p:cNvPr id="126" name="Picture 125"/>
          <p:cNvPicPr>
            <a:picLocks noChangeAspect="1"/>
          </p:cNvPicPr>
          <p:nvPr/>
        </p:nvPicPr>
        <p:blipFill>
          <a:blip r:embed="rId3">
            <a:clrChange>
              <a:clrFrom>
                <a:srgbClr val="FFFFFF"/>
              </a:clrFrom>
              <a:clrTo>
                <a:srgbClr val="FFFFFF">
                  <a:alpha val="0"/>
                </a:srgbClr>
              </a:clrTo>
            </a:clrChange>
            <a:biLevel thresh="75000"/>
          </a:blip>
          <a:stretch>
            <a:fillRect/>
          </a:stretch>
        </p:blipFill>
        <p:spPr>
          <a:xfrm>
            <a:off x="8236756" y="2784532"/>
            <a:ext cx="1073290" cy="672595"/>
          </a:xfrm>
          <a:prstGeom prst="rect">
            <a:avLst/>
          </a:prstGeom>
        </p:spPr>
      </p:pic>
      <p:pic>
        <p:nvPicPr>
          <p:cNvPr id="128" name="object 16"/>
          <p:cNvPicPr>
            <a:picLocks noChangeAspect="1"/>
          </p:cNvPicPr>
          <p:nvPr/>
        </p:nvPicPr>
        <p:blipFill>
          <a:blip r:embed="rId4" cstate="print">
            <a:biLevel thresh="75000"/>
          </a:blip>
          <a:stretch>
            <a:fillRect/>
          </a:stretch>
        </p:blipFill>
        <p:spPr>
          <a:xfrm>
            <a:off x="5971948" y="4845652"/>
            <a:ext cx="605256" cy="692121"/>
          </a:xfrm>
          <a:prstGeom prst="rect">
            <a:avLst/>
          </a:prstGeom>
        </p:spPr>
      </p:pic>
      <p:pic>
        <p:nvPicPr>
          <p:cNvPr id="130" name="object 17"/>
          <p:cNvPicPr>
            <a:picLocks noChangeAspect="1"/>
          </p:cNvPicPr>
          <p:nvPr/>
        </p:nvPicPr>
        <p:blipFill>
          <a:blip r:embed="rId5" cstate="print">
            <a:biLevel thresh="75000"/>
          </a:blip>
          <a:stretch>
            <a:fillRect/>
          </a:stretch>
        </p:blipFill>
        <p:spPr>
          <a:xfrm>
            <a:off x="3391781" y="2832983"/>
            <a:ext cx="636958" cy="636943"/>
          </a:xfrm>
          <a:prstGeom prst="rect">
            <a:avLst/>
          </a:prstGeom>
        </p:spPr>
      </p:pic>
      <p:pic>
        <p:nvPicPr>
          <p:cNvPr id="133" name="Picture 132"/>
          <p:cNvPicPr>
            <a:picLocks noChangeAspect="1"/>
          </p:cNvPicPr>
          <p:nvPr/>
        </p:nvPicPr>
        <p:blipFill>
          <a:blip r:embed="rId6">
            <a:clrChange>
              <a:clrFrom>
                <a:srgbClr val="FFFFFF"/>
              </a:clrFrom>
              <a:clrTo>
                <a:srgbClr val="FFFFFF">
                  <a:alpha val="0"/>
                </a:srgbClr>
              </a:clrTo>
            </a:clrChange>
            <a:biLevel thresh="75000"/>
          </a:blip>
          <a:stretch>
            <a:fillRect/>
          </a:stretch>
        </p:blipFill>
        <p:spPr>
          <a:xfrm>
            <a:off x="11379750" y="4640898"/>
            <a:ext cx="900002" cy="875001"/>
          </a:xfrm>
          <a:prstGeom prst="rect">
            <a:avLst/>
          </a:prstGeom>
        </p:spPr>
      </p:pic>
      <p:pic>
        <p:nvPicPr>
          <p:cNvPr id="134" name="Picture 133"/>
          <p:cNvPicPr>
            <a:picLocks noChangeAspect="1"/>
          </p:cNvPicPr>
          <p:nvPr/>
        </p:nvPicPr>
        <p:blipFill>
          <a:blip r:embed="rId7">
            <a:clrChange>
              <a:clrFrom>
                <a:srgbClr val="F4F4F4"/>
              </a:clrFrom>
              <a:clrTo>
                <a:srgbClr val="F4F4F4">
                  <a:alpha val="0"/>
                </a:srgbClr>
              </a:clrTo>
            </a:clrChange>
            <a:biLevel thresh="75000"/>
          </a:blip>
          <a:stretch>
            <a:fillRect/>
          </a:stretch>
        </p:blipFill>
        <p:spPr>
          <a:xfrm>
            <a:off x="15031714" y="2727034"/>
            <a:ext cx="979080" cy="893195"/>
          </a:xfrm>
          <a:prstGeom prst="rect">
            <a:avLst/>
          </a:prstGeom>
        </p:spPr>
      </p:pic>
      <p:pic>
        <p:nvPicPr>
          <p:cNvPr id="135" name="Picture 134"/>
          <p:cNvPicPr>
            <a:picLocks noChangeAspect="1"/>
          </p:cNvPicPr>
          <p:nvPr/>
        </p:nvPicPr>
        <p:blipFill>
          <a:blip r:embed="rId8">
            <a:clrChange>
              <a:clrFrom>
                <a:srgbClr val="FFFFFF"/>
              </a:clrFrom>
              <a:clrTo>
                <a:srgbClr val="FFFFFF">
                  <a:alpha val="0"/>
                </a:srgbClr>
              </a:clrTo>
            </a:clrChange>
            <a:biLevel thresh="75000"/>
          </a:blip>
          <a:stretch>
            <a:fillRect/>
          </a:stretch>
        </p:blipFill>
        <p:spPr>
          <a:xfrm>
            <a:off x="479644" y="4690898"/>
            <a:ext cx="865163" cy="786512"/>
          </a:xfrm>
          <a:prstGeom prst="rect">
            <a:avLst/>
          </a:prstGeom>
        </p:spPr>
      </p:pic>
      <p:sp>
        <p:nvSpPr>
          <p:cNvPr id="69" name="Footer Placeholder 4">
            <a:extLst>
              <a:ext uri="{FF2B5EF4-FFF2-40B4-BE49-F238E27FC236}">
                <a16:creationId xmlns:a16="http://schemas.microsoft.com/office/drawing/2014/main" id="{3FF96574-0676-C73D-AF97-9AD423C0354C}"/>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576714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
        <p:nvSpPr>
          <p:cNvPr id="5"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a:solidFill>
                  <a:srgbClr val="EF7F19"/>
                </a:solidFill>
                <a:latin typeface="Cambria" panose="02040503050406030204" pitchFamily="18" charset="0"/>
                <a:ea typeface="Cambria" panose="02040503050406030204" pitchFamily="18" charset="0"/>
                <a:cs typeface="Segoe UI" panose="020B0502040204020203" pitchFamily="34" charset="0"/>
              </a:rPr>
              <a:t>QUALITY &amp; SYSTEM CERTIFICATIONS </a:t>
            </a:r>
            <a:endParaRPr lang="en-ID" b="1">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00509" y="3245221"/>
            <a:ext cx="3447597" cy="4745514"/>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0954203" y="3217386"/>
            <a:ext cx="3447597" cy="474551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6771" y="3211884"/>
            <a:ext cx="3355443" cy="474551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2558" y="3203099"/>
            <a:ext cx="3355824" cy="4745514"/>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3038" t="3125" r="1606" b="3958"/>
          <a:stretch/>
        </p:blipFill>
        <p:spPr>
          <a:xfrm>
            <a:off x="14516224" y="3203099"/>
            <a:ext cx="3543176" cy="4745513"/>
          </a:xfrm>
          <a:prstGeom prst="rect">
            <a:avLst/>
          </a:prstGeom>
        </p:spPr>
      </p:pic>
      <p:sp>
        <p:nvSpPr>
          <p:cNvPr id="22" name="TextBox 21"/>
          <p:cNvSpPr txBox="1"/>
          <p:nvPr/>
        </p:nvSpPr>
        <p:spPr>
          <a:xfrm>
            <a:off x="1612147" y="2334258"/>
            <a:ext cx="1024319" cy="553998"/>
          </a:xfrm>
          <a:prstGeom prst="rect">
            <a:avLst/>
          </a:prstGeom>
          <a:noFill/>
        </p:spPr>
        <p:txBody>
          <a:bodyPr wrap="none" rtlCol="0">
            <a:spAutoFit/>
          </a:bodyPr>
          <a:lstStyle/>
          <a:p>
            <a:r>
              <a:rPr lang="en-IN" sz="3000" b="1" dirty="0" err="1">
                <a:solidFill>
                  <a:srgbClr val="843F06"/>
                </a:solidFill>
              </a:rPr>
              <a:t>RoHS</a:t>
            </a:r>
            <a:endParaRPr lang="en-IN" sz="3000" b="1" dirty="0">
              <a:solidFill>
                <a:srgbClr val="843F06"/>
              </a:solidFill>
            </a:endParaRPr>
          </a:p>
        </p:txBody>
      </p:sp>
      <p:sp>
        <p:nvSpPr>
          <p:cNvPr id="23" name="TextBox 22"/>
          <p:cNvSpPr txBox="1"/>
          <p:nvPr/>
        </p:nvSpPr>
        <p:spPr>
          <a:xfrm>
            <a:off x="8892570" y="2301319"/>
            <a:ext cx="575799" cy="553998"/>
          </a:xfrm>
          <a:prstGeom prst="rect">
            <a:avLst/>
          </a:prstGeom>
          <a:noFill/>
        </p:spPr>
        <p:txBody>
          <a:bodyPr wrap="none" rtlCol="0">
            <a:spAutoFit/>
          </a:bodyPr>
          <a:lstStyle/>
          <a:p>
            <a:r>
              <a:rPr lang="en-IN" sz="3000" b="1" dirty="0">
                <a:solidFill>
                  <a:srgbClr val="843F06"/>
                </a:solidFill>
              </a:rPr>
              <a:t>CE</a:t>
            </a:r>
          </a:p>
        </p:txBody>
      </p:sp>
      <p:sp>
        <p:nvSpPr>
          <p:cNvPr id="24" name="TextBox 23"/>
          <p:cNvSpPr txBox="1"/>
          <p:nvPr/>
        </p:nvSpPr>
        <p:spPr>
          <a:xfrm>
            <a:off x="4583791" y="2340609"/>
            <a:ext cx="2484976" cy="553998"/>
          </a:xfrm>
          <a:prstGeom prst="rect">
            <a:avLst/>
          </a:prstGeom>
          <a:noFill/>
        </p:spPr>
        <p:txBody>
          <a:bodyPr wrap="none" rtlCol="0">
            <a:spAutoFit/>
          </a:bodyPr>
          <a:lstStyle/>
          <a:p>
            <a:r>
              <a:rPr lang="en-IN" sz="3000" b="1" dirty="0">
                <a:solidFill>
                  <a:srgbClr val="843F06"/>
                </a:solidFill>
              </a:rPr>
              <a:t>ISO 9001:2015</a:t>
            </a:r>
          </a:p>
        </p:txBody>
      </p:sp>
      <p:sp>
        <p:nvSpPr>
          <p:cNvPr id="25" name="TextBox 24"/>
          <p:cNvSpPr txBox="1"/>
          <p:nvPr/>
        </p:nvSpPr>
        <p:spPr>
          <a:xfrm>
            <a:off x="12219545" y="2301398"/>
            <a:ext cx="1257524" cy="553998"/>
          </a:xfrm>
          <a:prstGeom prst="rect">
            <a:avLst/>
          </a:prstGeom>
          <a:noFill/>
        </p:spPr>
        <p:txBody>
          <a:bodyPr wrap="none" rtlCol="0">
            <a:spAutoFit/>
          </a:bodyPr>
          <a:lstStyle/>
          <a:p>
            <a:r>
              <a:rPr lang="en-IN" sz="3000" b="1" dirty="0">
                <a:solidFill>
                  <a:srgbClr val="843F06"/>
                </a:solidFill>
              </a:rPr>
              <a:t>REACH</a:t>
            </a:r>
          </a:p>
        </p:txBody>
      </p:sp>
      <p:sp>
        <p:nvSpPr>
          <p:cNvPr id="26" name="TextBox 25"/>
          <p:cNvSpPr txBox="1"/>
          <p:nvPr/>
        </p:nvSpPr>
        <p:spPr>
          <a:xfrm>
            <a:off x="14966571" y="1992463"/>
            <a:ext cx="2642482" cy="1015663"/>
          </a:xfrm>
          <a:prstGeom prst="rect">
            <a:avLst/>
          </a:prstGeom>
          <a:noFill/>
        </p:spPr>
        <p:txBody>
          <a:bodyPr wrap="square" rtlCol="0">
            <a:spAutoFit/>
          </a:bodyPr>
          <a:lstStyle/>
          <a:p>
            <a:pPr algn="ctr"/>
            <a:r>
              <a:rPr lang="en-IN" sz="3000" b="1" dirty="0">
                <a:solidFill>
                  <a:srgbClr val="843F06"/>
                </a:solidFill>
              </a:rPr>
              <a:t>GOV. RECO. EXPORT HOUSE</a:t>
            </a:r>
          </a:p>
        </p:txBody>
      </p:sp>
      <p:sp>
        <p:nvSpPr>
          <p:cNvPr id="8" name="Footer Placeholder 4">
            <a:extLst>
              <a:ext uri="{FF2B5EF4-FFF2-40B4-BE49-F238E27FC236}">
                <a16:creationId xmlns:a16="http://schemas.microsoft.com/office/drawing/2014/main" id="{8D874486-EB3D-9EBC-D95A-F0ACA37DBD05}"/>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245793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ject 5"/>
          <p:cNvPicPr/>
          <p:nvPr/>
        </p:nvPicPr>
        <p:blipFill>
          <a:blip r:embed="rId3" cstate="print"/>
          <a:stretch>
            <a:fillRect/>
          </a:stretch>
        </p:blipFill>
        <p:spPr>
          <a:xfrm>
            <a:off x="1548903" y="1728844"/>
            <a:ext cx="6500479" cy="36195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
        <p:nvSpPr>
          <p:cNvPr id="5"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Branding And Promotional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Activities </a:t>
            </a:r>
            <a:endParaRPr lang="en-ID" b="1"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grpSp>
        <p:nvGrpSpPr>
          <p:cNvPr id="46" name="object 7"/>
          <p:cNvGrpSpPr/>
          <p:nvPr/>
        </p:nvGrpSpPr>
        <p:grpSpPr>
          <a:xfrm>
            <a:off x="1536981" y="1716447"/>
            <a:ext cx="14165263" cy="7663656"/>
            <a:chOff x="1649133" y="1437703"/>
            <a:chExt cx="11332210" cy="6130925"/>
          </a:xfrm>
        </p:grpSpPr>
        <p:sp>
          <p:nvSpPr>
            <p:cNvPr id="47" name="object 8"/>
            <p:cNvSpPr/>
            <p:nvPr/>
          </p:nvSpPr>
          <p:spPr>
            <a:xfrm>
              <a:off x="1649133" y="1437703"/>
              <a:ext cx="5210175" cy="2905760"/>
            </a:xfrm>
            <a:custGeom>
              <a:avLst/>
              <a:gdLst/>
              <a:ahLst/>
              <a:cxnLst/>
              <a:rect l="l" t="t" r="r" b="b"/>
              <a:pathLst>
                <a:path w="5210175" h="2905760">
                  <a:moveTo>
                    <a:pt x="5209921" y="2411539"/>
                  </a:moveTo>
                  <a:lnTo>
                    <a:pt x="0" y="2411539"/>
                  </a:lnTo>
                  <a:lnTo>
                    <a:pt x="0" y="2824188"/>
                  </a:lnTo>
                  <a:lnTo>
                    <a:pt x="5791" y="2855849"/>
                  </a:lnTo>
                  <a:lnTo>
                    <a:pt x="21577" y="2881693"/>
                  </a:lnTo>
                  <a:lnTo>
                    <a:pt x="44996" y="2899118"/>
                  </a:lnTo>
                  <a:lnTo>
                    <a:pt x="73685" y="2905506"/>
                  </a:lnTo>
                  <a:lnTo>
                    <a:pt x="5136235" y="2905506"/>
                  </a:lnTo>
                  <a:lnTo>
                    <a:pt x="5164912" y="2899118"/>
                  </a:lnTo>
                  <a:lnTo>
                    <a:pt x="5188331" y="2881693"/>
                  </a:lnTo>
                  <a:lnTo>
                    <a:pt x="5204130" y="2855849"/>
                  </a:lnTo>
                  <a:lnTo>
                    <a:pt x="5209921" y="2824188"/>
                  </a:lnTo>
                  <a:lnTo>
                    <a:pt x="5209921" y="2411539"/>
                  </a:lnTo>
                  <a:close/>
                </a:path>
                <a:path w="5210175" h="2905760">
                  <a:moveTo>
                    <a:pt x="5209921" y="49809"/>
                  </a:moveTo>
                  <a:lnTo>
                    <a:pt x="5206365" y="30429"/>
                  </a:lnTo>
                  <a:lnTo>
                    <a:pt x="5196700" y="14592"/>
                  </a:lnTo>
                  <a:lnTo>
                    <a:pt x="5182349" y="3924"/>
                  </a:lnTo>
                  <a:lnTo>
                    <a:pt x="5164785" y="0"/>
                  </a:lnTo>
                  <a:lnTo>
                    <a:pt x="45135" y="0"/>
                  </a:lnTo>
                  <a:lnTo>
                    <a:pt x="27559" y="3924"/>
                  </a:lnTo>
                  <a:lnTo>
                    <a:pt x="13208" y="14592"/>
                  </a:lnTo>
                  <a:lnTo>
                    <a:pt x="3543" y="30429"/>
                  </a:lnTo>
                  <a:lnTo>
                    <a:pt x="0" y="49809"/>
                  </a:lnTo>
                  <a:lnTo>
                    <a:pt x="5209921" y="49809"/>
                  </a:lnTo>
                  <a:close/>
                </a:path>
              </a:pathLst>
            </a:custGeom>
            <a:solidFill>
              <a:srgbClr val="EF7C00"/>
            </a:solidFill>
          </p:spPr>
          <p:txBody>
            <a:bodyPr wrap="square" lIns="0" tIns="0" rIns="0" bIns="0" rtlCol="0"/>
            <a:lstStyle/>
            <a:p>
              <a:endParaRPr sz="2250"/>
            </a:p>
          </p:txBody>
        </p:sp>
        <p:sp>
          <p:nvSpPr>
            <p:cNvPr id="48" name="object 9"/>
            <p:cNvSpPr/>
            <p:nvPr/>
          </p:nvSpPr>
          <p:spPr>
            <a:xfrm>
              <a:off x="1795132" y="2406891"/>
              <a:ext cx="413384" cy="0"/>
            </a:xfrm>
            <a:custGeom>
              <a:avLst/>
              <a:gdLst/>
              <a:ahLst/>
              <a:cxnLst/>
              <a:rect l="l" t="t" r="r" b="b"/>
              <a:pathLst>
                <a:path w="413385">
                  <a:moveTo>
                    <a:pt x="0" y="0"/>
                  </a:moveTo>
                  <a:lnTo>
                    <a:pt x="413016" y="0"/>
                  </a:lnTo>
                </a:path>
              </a:pathLst>
            </a:custGeom>
            <a:ln w="3175">
              <a:solidFill>
                <a:srgbClr val="606060"/>
              </a:solidFill>
            </a:ln>
          </p:spPr>
          <p:txBody>
            <a:bodyPr wrap="square" lIns="0" tIns="0" rIns="0" bIns="0" rtlCol="0"/>
            <a:lstStyle/>
            <a:p>
              <a:endParaRPr sz="2250"/>
            </a:p>
          </p:txBody>
        </p:sp>
        <p:sp>
          <p:nvSpPr>
            <p:cNvPr id="49" name="object 10"/>
            <p:cNvSpPr/>
            <p:nvPr/>
          </p:nvSpPr>
          <p:spPr>
            <a:xfrm>
              <a:off x="1795132" y="2159914"/>
              <a:ext cx="413384" cy="0"/>
            </a:xfrm>
            <a:custGeom>
              <a:avLst/>
              <a:gdLst/>
              <a:ahLst/>
              <a:cxnLst/>
              <a:rect l="l" t="t" r="r" b="b"/>
              <a:pathLst>
                <a:path w="413385">
                  <a:moveTo>
                    <a:pt x="0" y="0"/>
                  </a:moveTo>
                  <a:lnTo>
                    <a:pt x="413016" y="0"/>
                  </a:lnTo>
                </a:path>
              </a:pathLst>
            </a:custGeom>
            <a:ln w="3175">
              <a:solidFill>
                <a:srgbClr val="606060"/>
              </a:solidFill>
            </a:ln>
          </p:spPr>
          <p:txBody>
            <a:bodyPr wrap="square" lIns="0" tIns="0" rIns="0" bIns="0" rtlCol="0"/>
            <a:lstStyle/>
            <a:p>
              <a:endParaRPr sz="2250"/>
            </a:p>
          </p:txBody>
        </p:sp>
        <p:pic>
          <p:nvPicPr>
            <p:cNvPr id="50" name="object 11"/>
            <p:cNvPicPr/>
            <p:nvPr/>
          </p:nvPicPr>
          <p:blipFill>
            <a:blip r:embed="rId4" cstate="print"/>
            <a:stretch>
              <a:fillRect/>
            </a:stretch>
          </p:blipFill>
          <p:spPr>
            <a:xfrm>
              <a:off x="7793596" y="1447622"/>
              <a:ext cx="5187683" cy="2895600"/>
            </a:xfrm>
            <a:prstGeom prst="rect">
              <a:avLst/>
            </a:prstGeom>
          </p:spPr>
        </p:pic>
        <p:sp>
          <p:nvSpPr>
            <p:cNvPr id="51" name="object 12"/>
            <p:cNvSpPr/>
            <p:nvPr/>
          </p:nvSpPr>
          <p:spPr>
            <a:xfrm>
              <a:off x="7771346" y="1437703"/>
              <a:ext cx="5210175" cy="2905760"/>
            </a:xfrm>
            <a:custGeom>
              <a:avLst/>
              <a:gdLst/>
              <a:ahLst/>
              <a:cxnLst/>
              <a:rect l="l" t="t" r="r" b="b"/>
              <a:pathLst>
                <a:path w="5210175" h="2905760">
                  <a:moveTo>
                    <a:pt x="5209921" y="2411539"/>
                  </a:moveTo>
                  <a:lnTo>
                    <a:pt x="0" y="2411539"/>
                  </a:lnTo>
                  <a:lnTo>
                    <a:pt x="0" y="2824188"/>
                  </a:lnTo>
                  <a:lnTo>
                    <a:pt x="5791" y="2855849"/>
                  </a:lnTo>
                  <a:lnTo>
                    <a:pt x="21577" y="2881693"/>
                  </a:lnTo>
                  <a:lnTo>
                    <a:pt x="44996" y="2899118"/>
                  </a:lnTo>
                  <a:lnTo>
                    <a:pt x="73685" y="2905506"/>
                  </a:lnTo>
                  <a:lnTo>
                    <a:pt x="5136235" y="2905506"/>
                  </a:lnTo>
                  <a:lnTo>
                    <a:pt x="5164912" y="2899118"/>
                  </a:lnTo>
                  <a:lnTo>
                    <a:pt x="5188331" y="2881693"/>
                  </a:lnTo>
                  <a:lnTo>
                    <a:pt x="5204130" y="2855849"/>
                  </a:lnTo>
                  <a:lnTo>
                    <a:pt x="5209921" y="2824188"/>
                  </a:lnTo>
                  <a:lnTo>
                    <a:pt x="5209921" y="2411539"/>
                  </a:lnTo>
                  <a:close/>
                </a:path>
                <a:path w="5210175" h="2905760">
                  <a:moveTo>
                    <a:pt x="5209921" y="49809"/>
                  </a:moveTo>
                  <a:lnTo>
                    <a:pt x="5206365" y="30429"/>
                  </a:lnTo>
                  <a:lnTo>
                    <a:pt x="5196700" y="14592"/>
                  </a:lnTo>
                  <a:lnTo>
                    <a:pt x="5182349" y="3924"/>
                  </a:lnTo>
                  <a:lnTo>
                    <a:pt x="5164785" y="0"/>
                  </a:lnTo>
                  <a:lnTo>
                    <a:pt x="45135" y="0"/>
                  </a:lnTo>
                  <a:lnTo>
                    <a:pt x="27559" y="3924"/>
                  </a:lnTo>
                  <a:lnTo>
                    <a:pt x="13208" y="14592"/>
                  </a:lnTo>
                  <a:lnTo>
                    <a:pt x="3543" y="30429"/>
                  </a:lnTo>
                  <a:lnTo>
                    <a:pt x="0" y="49809"/>
                  </a:lnTo>
                  <a:lnTo>
                    <a:pt x="5209921" y="49809"/>
                  </a:lnTo>
                  <a:close/>
                </a:path>
              </a:pathLst>
            </a:custGeom>
            <a:solidFill>
              <a:srgbClr val="EF7C00"/>
            </a:solidFill>
          </p:spPr>
          <p:txBody>
            <a:bodyPr wrap="square" lIns="0" tIns="0" rIns="0" bIns="0" rtlCol="0"/>
            <a:lstStyle/>
            <a:p>
              <a:endParaRPr sz="2250"/>
            </a:p>
          </p:txBody>
        </p:sp>
        <p:sp>
          <p:nvSpPr>
            <p:cNvPr id="52" name="object 13"/>
            <p:cNvSpPr/>
            <p:nvPr/>
          </p:nvSpPr>
          <p:spPr>
            <a:xfrm>
              <a:off x="7917357" y="2406891"/>
              <a:ext cx="413384" cy="0"/>
            </a:xfrm>
            <a:custGeom>
              <a:avLst/>
              <a:gdLst/>
              <a:ahLst/>
              <a:cxnLst/>
              <a:rect l="l" t="t" r="r" b="b"/>
              <a:pathLst>
                <a:path w="413384">
                  <a:moveTo>
                    <a:pt x="0" y="0"/>
                  </a:moveTo>
                  <a:lnTo>
                    <a:pt x="413016" y="0"/>
                  </a:lnTo>
                </a:path>
              </a:pathLst>
            </a:custGeom>
            <a:ln w="3175">
              <a:solidFill>
                <a:srgbClr val="606060"/>
              </a:solidFill>
            </a:ln>
          </p:spPr>
          <p:txBody>
            <a:bodyPr wrap="square" lIns="0" tIns="0" rIns="0" bIns="0" rtlCol="0"/>
            <a:lstStyle/>
            <a:p>
              <a:endParaRPr sz="2250"/>
            </a:p>
          </p:txBody>
        </p:sp>
        <p:sp>
          <p:nvSpPr>
            <p:cNvPr id="53" name="object 14"/>
            <p:cNvSpPr/>
            <p:nvPr/>
          </p:nvSpPr>
          <p:spPr>
            <a:xfrm>
              <a:off x="7917357" y="2159914"/>
              <a:ext cx="413384" cy="0"/>
            </a:xfrm>
            <a:custGeom>
              <a:avLst/>
              <a:gdLst/>
              <a:ahLst/>
              <a:cxnLst/>
              <a:rect l="l" t="t" r="r" b="b"/>
              <a:pathLst>
                <a:path w="413384">
                  <a:moveTo>
                    <a:pt x="0" y="0"/>
                  </a:moveTo>
                  <a:lnTo>
                    <a:pt x="413016" y="0"/>
                  </a:lnTo>
                </a:path>
              </a:pathLst>
            </a:custGeom>
            <a:ln w="3175">
              <a:solidFill>
                <a:srgbClr val="606060"/>
              </a:solidFill>
            </a:ln>
          </p:spPr>
          <p:txBody>
            <a:bodyPr wrap="square" lIns="0" tIns="0" rIns="0" bIns="0" rtlCol="0"/>
            <a:lstStyle/>
            <a:p>
              <a:endParaRPr sz="2250"/>
            </a:p>
          </p:txBody>
        </p:sp>
        <p:pic>
          <p:nvPicPr>
            <p:cNvPr id="54" name="object 15"/>
            <p:cNvPicPr/>
            <p:nvPr/>
          </p:nvPicPr>
          <p:blipFill>
            <a:blip r:embed="rId5" cstate="print"/>
            <a:stretch>
              <a:fillRect/>
            </a:stretch>
          </p:blipFill>
          <p:spPr>
            <a:xfrm>
              <a:off x="1649133" y="4672495"/>
              <a:ext cx="5209920" cy="2895600"/>
            </a:xfrm>
            <a:prstGeom prst="rect">
              <a:avLst/>
            </a:prstGeom>
          </p:spPr>
        </p:pic>
        <p:sp>
          <p:nvSpPr>
            <p:cNvPr id="55" name="object 16"/>
            <p:cNvSpPr/>
            <p:nvPr/>
          </p:nvSpPr>
          <p:spPr>
            <a:xfrm>
              <a:off x="1649133" y="4662589"/>
              <a:ext cx="5210175" cy="2905760"/>
            </a:xfrm>
            <a:custGeom>
              <a:avLst/>
              <a:gdLst/>
              <a:ahLst/>
              <a:cxnLst/>
              <a:rect l="l" t="t" r="r" b="b"/>
              <a:pathLst>
                <a:path w="5210175" h="2905759">
                  <a:moveTo>
                    <a:pt x="5209921" y="2411539"/>
                  </a:moveTo>
                  <a:lnTo>
                    <a:pt x="0" y="2411539"/>
                  </a:lnTo>
                  <a:lnTo>
                    <a:pt x="0" y="2824175"/>
                  </a:lnTo>
                  <a:lnTo>
                    <a:pt x="5791" y="2855836"/>
                  </a:lnTo>
                  <a:lnTo>
                    <a:pt x="21577" y="2881693"/>
                  </a:lnTo>
                  <a:lnTo>
                    <a:pt x="44996" y="2899118"/>
                  </a:lnTo>
                  <a:lnTo>
                    <a:pt x="73685" y="2905506"/>
                  </a:lnTo>
                  <a:lnTo>
                    <a:pt x="5136235" y="2905506"/>
                  </a:lnTo>
                  <a:lnTo>
                    <a:pt x="5164912" y="2899118"/>
                  </a:lnTo>
                  <a:lnTo>
                    <a:pt x="5188331" y="2881693"/>
                  </a:lnTo>
                  <a:lnTo>
                    <a:pt x="5204130" y="2855836"/>
                  </a:lnTo>
                  <a:lnTo>
                    <a:pt x="5209921" y="2824175"/>
                  </a:lnTo>
                  <a:lnTo>
                    <a:pt x="5209921" y="2411539"/>
                  </a:lnTo>
                  <a:close/>
                </a:path>
                <a:path w="5210175" h="2905759">
                  <a:moveTo>
                    <a:pt x="5209921" y="49809"/>
                  </a:moveTo>
                  <a:lnTo>
                    <a:pt x="5206365" y="30429"/>
                  </a:lnTo>
                  <a:lnTo>
                    <a:pt x="5196700" y="14592"/>
                  </a:lnTo>
                  <a:lnTo>
                    <a:pt x="5182349" y="3924"/>
                  </a:lnTo>
                  <a:lnTo>
                    <a:pt x="5164785" y="0"/>
                  </a:lnTo>
                  <a:lnTo>
                    <a:pt x="45135" y="0"/>
                  </a:lnTo>
                  <a:lnTo>
                    <a:pt x="27559" y="3924"/>
                  </a:lnTo>
                  <a:lnTo>
                    <a:pt x="13208" y="14592"/>
                  </a:lnTo>
                  <a:lnTo>
                    <a:pt x="3543" y="30429"/>
                  </a:lnTo>
                  <a:lnTo>
                    <a:pt x="0" y="49809"/>
                  </a:lnTo>
                  <a:lnTo>
                    <a:pt x="5209921" y="49809"/>
                  </a:lnTo>
                  <a:close/>
                </a:path>
              </a:pathLst>
            </a:custGeom>
            <a:solidFill>
              <a:srgbClr val="EF7C00"/>
            </a:solidFill>
          </p:spPr>
          <p:txBody>
            <a:bodyPr wrap="square" lIns="0" tIns="0" rIns="0" bIns="0" rtlCol="0"/>
            <a:lstStyle/>
            <a:p>
              <a:endParaRPr sz="2250"/>
            </a:p>
          </p:txBody>
        </p:sp>
        <p:sp>
          <p:nvSpPr>
            <p:cNvPr id="56" name="object 17"/>
            <p:cNvSpPr/>
            <p:nvPr/>
          </p:nvSpPr>
          <p:spPr>
            <a:xfrm>
              <a:off x="1795132" y="5631764"/>
              <a:ext cx="413384" cy="0"/>
            </a:xfrm>
            <a:custGeom>
              <a:avLst/>
              <a:gdLst/>
              <a:ahLst/>
              <a:cxnLst/>
              <a:rect l="l" t="t" r="r" b="b"/>
              <a:pathLst>
                <a:path w="413385">
                  <a:moveTo>
                    <a:pt x="0" y="0"/>
                  </a:moveTo>
                  <a:lnTo>
                    <a:pt x="413016" y="0"/>
                  </a:lnTo>
                </a:path>
              </a:pathLst>
            </a:custGeom>
            <a:ln w="3175">
              <a:solidFill>
                <a:srgbClr val="606060"/>
              </a:solidFill>
            </a:ln>
          </p:spPr>
          <p:txBody>
            <a:bodyPr wrap="square" lIns="0" tIns="0" rIns="0" bIns="0" rtlCol="0"/>
            <a:lstStyle/>
            <a:p>
              <a:endParaRPr sz="2250"/>
            </a:p>
          </p:txBody>
        </p:sp>
        <p:sp>
          <p:nvSpPr>
            <p:cNvPr id="57" name="object 18"/>
            <p:cNvSpPr/>
            <p:nvPr/>
          </p:nvSpPr>
          <p:spPr>
            <a:xfrm>
              <a:off x="1795132" y="5384787"/>
              <a:ext cx="413384" cy="0"/>
            </a:xfrm>
            <a:custGeom>
              <a:avLst/>
              <a:gdLst/>
              <a:ahLst/>
              <a:cxnLst/>
              <a:rect l="l" t="t" r="r" b="b"/>
              <a:pathLst>
                <a:path w="413385">
                  <a:moveTo>
                    <a:pt x="0" y="0"/>
                  </a:moveTo>
                  <a:lnTo>
                    <a:pt x="413016" y="0"/>
                  </a:lnTo>
                </a:path>
              </a:pathLst>
            </a:custGeom>
            <a:ln w="3175">
              <a:solidFill>
                <a:srgbClr val="606060"/>
              </a:solidFill>
            </a:ln>
          </p:spPr>
          <p:txBody>
            <a:bodyPr wrap="square" lIns="0" tIns="0" rIns="0" bIns="0" rtlCol="0"/>
            <a:lstStyle/>
            <a:p>
              <a:endParaRPr sz="2250"/>
            </a:p>
          </p:txBody>
        </p:sp>
        <p:pic>
          <p:nvPicPr>
            <p:cNvPr id="58" name="object 19"/>
            <p:cNvPicPr/>
            <p:nvPr/>
          </p:nvPicPr>
          <p:blipFill>
            <a:blip r:embed="rId6" cstate="print"/>
            <a:stretch>
              <a:fillRect/>
            </a:stretch>
          </p:blipFill>
          <p:spPr>
            <a:xfrm>
              <a:off x="7771345" y="4672495"/>
              <a:ext cx="5150015" cy="2895600"/>
            </a:xfrm>
            <a:prstGeom prst="rect">
              <a:avLst/>
            </a:prstGeom>
          </p:spPr>
        </p:pic>
        <p:sp>
          <p:nvSpPr>
            <p:cNvPr id="59" name="object 20"/>
            <p:cNvSpPr/>
            <p:nvPr/>
          </p:nvSpPr>
          <p:spPr>
            <a:xfrm>
              <a:off x="7771346" y="4662589"/>
              <a:ext cx="5210175" cy="2905760"/>
            </a:xfrm>
            <a:custGeom>
              <a:avLst/>
              <a:gdLst/>
              <a:ahLst/>
              <a:cxnLst/>
              <a:rect l="l" t="t" r="r" b="b"/>
              <a:pathLst>
                <a:path w="5210175" h="2905759">
                  <a:moveTo>
                    <a:pt x="5209921" y="2411539"/>
                  </a:moveTo>
                  <a:lnTo>
                    <a:pt x="0" y="2411539"/>
                  </a:lnTo>
                  <a:lnTo>
                    <a:pt x="0" y="2824175"/>
                  </a:lnTo>
                  <a:lnTo>
                    <a:pt x="5791" y="2855836"/>
                  </a:lnTo>
                  <a:lnTo>
                    <a:pt x="21577" y="2881693"/>
                  </a:lnTo>
                  <a:lnTo>
                    <a:pt x="44996" y="2899118"/>
                  </a:lnTo>
                  <a:lnTo>
                    <a:pt x="73685" y="2905506"/>
                  </a:lnTo>
                  <a:lnTo>
                    <a:pt x="5136235" y="2905506"/>
                  </a:lnTo>
                  <a:lnTo>
                    <a:pt x="5164912" y="2899118"/>
                  </a:lnTo>
                  <a:lnTo>
                    <a:pt x="5188331" y="2881693"/>
                  </a:lnTo>
                  <a:lnTo>
                    <a:pt x="5204130" y="2855836"/>
                  </a:lnTo>
                  <a:lnTo>
                    <a:pt x="5209921" y="2824175"/>
                  </a:lnTo>
                  <a:lnTo>
                    <a:pt x="5209921" y="2411539"/>
                  </a:lnTo>
                  <a:close/>
                </a:path>
                <a:path w="5210175" h="2905759">
                  <a:moveTo>
                    <a:pt x="5209921" y="49809"/>
                  </a:moveTo>
                  <a:lnTo>
                    <a:pt x="5206365" y="30429"/>
                  </a:lnTo>
                  <a:lnTo>
                    <a:pt x="5196700" y="14592"/>
                  </a:lnTo>
                  <a:lnTo>
                    <a:pt x="5182349" y="3924"/>
                  </a:lnTo>
                  <a:lnTo>
                    <a:pt x="5164785" y="0"/>
                  </a:lnTo>
                  <a:lnTo>
                    <a:pt x="45135" y="0"/>
                  </a:lnTo>
                  <a:lnTo>
                    <a:pt x="27559" y="3924"/>
                  </a:lnTo>
                  <a:lnTo>
                    <a:pt x="13208" y="14592"/>
                  </a:lnTo>
                  <a:lnTo>
                    <a:pt x="3543" y="30429"/>
                  </a:lnTo>
                  <a:lnTo>
                    <a:pt x="0" y="49809"/>
                  </a:lnTo>
                  <a:lnTo>
                    <a:pt x="5209921" y="49809"/>
                  </a:lnTo>
                  <a:close/>
                </a:path>
              </a:pathLst>
            </a:custGeom>
            <a:solidFill>
              <a:srgbClr val="EF7C00"/>
            </a:solidFill>
          </p:spPr>
          <p:txBody>
            <a:bodyPr wrap="square" lIns="0" tIns="0" rIns="0" bIns="0" rtlCol="0"/>
            <a:lstStyle/>
            <a:p>
              <a:endParaRPr sz="2250"/>
            </a:p>
          </p:txBody>
        </p:sp>
        <p:sp>
          <p:nvSpPr>
            <p:cNvPr id="60" name="object 21"/>
            <p:cNvSpPr/>
            <p:nvPr/>
          </p:nvSpPr>
          <p:spPr>
            <a:xfrm>
              <a:off x="7917357" y="5631764"/>
              <a:ext cx="413384" cy="0"/>
            </a:xfrm>
            <a:custGeom>
              <a:avLst/>
              <a:gdLst/>
              <a:ahLst/>
              <a:cxnLst/>
              <a:rect l="l" t="t" r="r" b="b"/>
              <a:pathLst>
                <a:path w="413384">
                  <a:moveTo>
                    <a:pt x="0" y="0"/>
                  </a:moveTo>
                  <a:lnTo>
                    <a:pt x="413016" y="0"/>
                  </a:lnTo>
                </a:path>
              </a:pathLst>
            </a:custGeom>
            <a:ln w="3175">
              <a:solidFill>
                <a:srgbClr val="606060"/>
              </a:solidFill>
            </a:ln>
          </p:spPr>
          <p:txBody>
            <a:bodyPr wrap="square" lIns="0" tIns="0" rIns="0" bIns="0" rtlCol="0"/>
            <a:lstStyle/>
            <a:p>
              <a:endParaRPr sz="2250"/>
            </a:p>
          </p:txBody>
        </p:sp>
        <p:sp>
          <p:nvSpPr>
            <p:cNvPr id="61" name="object 22"/>
            <p:cNvSpPr/>
            <p:nvPr/>
          </p:nvSpPr>
          <p:spPr>
            <a:xfrm>
              <a:off x="7917357" y="5384787"/>
              <a:ext cx="413384" cy="0"/>
            </a:xfrm>
            <a:custGeom>
              <a:avLst/>
              <a:gdLst/>
              <a:ahLst/>
              <a:cxnLst/>
              <a:rect l="l" t="t" r="r" b="b"/>
              <a:pathLst>
                <a:path w="413384">
                  <a:moveTo>
                    <a:pt x="0" y="0"/>
                  </a:moveTo>
                  <a:lnTo>
                    <a:pt x="413016" y="0"/>
                  </a:lnTo>
                </a:path>
              </a:pathLst>
            </a:custGeom>
            <a:ln w="3175">
              <a:solidFill>
                <a:srgbClr val="606060"/>
              </a:solidFill>
            </a:ln>
          </p:spPr>
          <p:txBody>
            <a:bodyPr wrap="square" lIns="0" tIns="0" rIns="0" bIns="0" rtlCol="0"/>
            <a:lstStyle/>
            <a:p>
              <a:endParaRPr sz="2250"/>
            </a:p>
          </p:txBody>
        </p:sp>
        <p:sp>
          <p:nvSpPr>
            <p:cNvPr id="62" name="object 23"/>
            <p:cNvSpPr/>
            <p:nvPr/>
          </p:nvSpPr>
          <p:spPr>
            <a:xfrm>
              <a:off x="3924439" y="3626192"/>
              <a:ext cx="6781800" cy="3916679"/>
            </a:xfrm>
            <a:custGeom>
              <a:avLst/>
              <a:gdLst/>
              <a:ahLst/>
              <a:cxnLst/>
              <a:rect l="l" t="t" r="r" b="b"/>
              <a:pathLst>
                <a:path w="6781800" h="3916679">
                  <a:moveTo>
                    <a:pt x="659307" y="3586823"/>
                  </a:moveTo>
                  <a:lnTo>
                    <a:pt x="655726" y="3538105"/>
                  </a:lnTo>
                  <a:lnTo>
                    <a:pt x="645337" y="3491611"/>
                  </a:lnTo>
                  <a:lnTo>
                    <a:pt x="628662" y="3447846"/>
                  </a:lnTo>
                  <a:lnTo>
                    <a:pt x="606196" y="3407321"/>
                  </a:lnTo>
                  <a:lnTo>
                    <a:pt x="578434" y="3370542"/>
                  </a:lnTo>
                  <a:lnTo>
                    <a:pt x="545922" y="3338017"/>
                  </a:lnTo>
                  <a:lnTo>
                    <a:pt x="509143" y="3310267"/>
                  </a:lnTo>
                  <a:lnTo>
                    <a:pt x="468617" y="3287801"/>
                  </a:lnTo>
                  <a:lnTo>
                    <a:pt x="424853" y="3271126"/>
                  </a:lnTo>
                  <a:lnTo>
                    <a:pt x="378358" y="3260737"/>
                  </a:lnTo>
                  <a:lnTo>
                    <a:pt x="329653" y="3257169"/>
                  </a:lnTo>
                  <a:lnTo>
                    <a:pt x="280936" y="3260737"/>
                  </a:lnTo>
                  <a:lnTo>
                    <a:pt x="234442" y="3271126"/>
                  </a:lnTo>
                  <a:lnTo>
                    <a:pt x="190677" y="3287801"/>
                  </a:lnTo>
                  <a:lnTo>
                    <a:pt x="150139" y="3310267"/>
                  </a:lnTo>
                  <a:lnTo>
                    <a:pt x="113372" y="3338017"/>
                  </a:lnTo>
                  <a:lnTo>
                    <a:pt x="80848" y="3370542"/>
                  </a:lnTo>
                  <a:lnTo>
                    <a:pt x="53098" y="3407321"/>
                  </a:lnTo>
                  <a:lnTo>
                    <a:pt x="30632" y="3447846"/>
                  </a:lnTo>
                  <a:lnTo>
                    <a:pt x="13944" y="3491611"/>
                  </a:lnTo>
                  <a:lnTo>
                    <a:pt x="3568" y="3538105"/>
                  </a:lnTo>
                  <a:lnTo>
                    <a:pt x="0" y="3586823"/>
                  </a:lnTo>
                  <a:lnTo>
                    <a:pt x="3568" y="3635527"/>
                  </a:lnTo>
                  <a:lnTo>
                    <a:pt x="13944" y="3682022"/>
                  </a:lnTo>
                  <a:lnTo>
                    <a:pt x="30632" y="3725799"/>
                  </a:lnTo>
                  <a:lnTo>
                    <a:pt x="53098" y="3766324"/>
                  </a:lnTo>
                  <a:lnTo>
                    <a:pt x="80848" y="3803091"/>
                  </a:lnTo>
                  <a:lnTo>
                    <a:pt x="113372" y="3835616"/>
                  </a:lnTo>
                  <a:lnTo>
                    <a:pt x="150139" y="3863365"/>
                  </a:lnTo>
                  <a:lnTo>
                    <a:pt x="190677" y="3885831"/>
                  </a:lnTo>
                  <a:lnTo>
                    <a:pt x="234442" y="3902519"/>
                  </a:lnTo>
                  <a:lnTo>
                    <a:pt x="280936" y="3912895"/>
                  </a:lnTo>
                  <a:lnTo>
                    <a:pt x="329653" y="3916476"/>
                  </a:lnTo>
                  <a:lnTo>
                    <a:pt x="378358" y="3912895"/>
                  </a:lnTo>
                  <a:lnTo>
                    <a:pt x="424853" y="3902519"/>
                  </a:lnTo>
                  <a:lnTo>
                    <a:pt x="468617" y="3885831"/>
                  </a:lnTo>
                  <a:lnTo>
                    <a:pt x="509143" y="3863365"/>
                  </a:lnTo>
                  <a:lnTo>
                    <a:pt x="545922" y="3835616"/>
                  </a:lnTo>
                  <a:lnTo>
                    <a:pt x="578434" y="3803091"/>
                  </a:lnTo>
                  <a:lnTo>
                    <a:pt x="606196" y="3766324"/>
                  </a:lnTo>
                  <a:lnTo>
                    <a:pt x="628662" y="3725799"/>
                  </a:lnTo>
                  <a:lnTo>
                    <a:pt x="645337" y="3682022"/>
                  </a:lnTo>
                  <a:lnTo>
                    <a:pt x="655726" y="3635527"/>
                  </a:lnTo>
                  <a:lnTo>
                    <a:pt x="659307" y="3586823"/>
                  </a:lnTo>
                  <a:close/>
                </a:path>
                <a:path w="6781800" h="3916679">
                  <a:moveTo>
                    <a:pt x="659307" y="329653"/>
                  </a:moveTo>
                  <a:lnTo>
                    <a:pt x="655726" y="280949"/>
                  </a:lnTo>
                  <a:lnTo>
                    <a:pt x="645337" y="234454"/>
                  </a:lnTo>
                  <a:lnTo>
                    <a:pt x="628662" y="190690"/>
                  </a:lnTo>
                  <a:lnTo>
                    <a:pt x="606196" y="150164"/>
                  </a:lnTo>
                  <a:lnTo>
                    <a:pt x="578434" y="113385"/>
                  </a:lnTo>
                  <a:lnTo>
                    <a:pt x="545922" y="80873"/>
                  </a:lnTo>
                  <a:lnTo>
                    <a:pt x="509143" y="53111"/>
                  </a:lnTo>
                  <a:lnTo>
                    <a:pt x="468617" y="30645"/>
                  </a:lnTo>
                  <a:lnTo>
                    <a:pt x="424853" y="13970"/>
                  </a:lnTo>
                  <a:lnTo>
                    <a:pt x="378358" y="3581"/>
                  </a:lnTo>
                  <a:lnTo>
                    <a:pt x="329653" y="0"/>
                  </a:lnTo>
                  <a:lnTo>
                    <a:pt x="280936" y="3581"/>
                  </a:lnTo>
                  <a:lnTo>
                    <a:pt x="234442" y="13970"/>
                  </a:lnTo>
                  <a:lnTo>
                    <a:pt x="190677" y="30645"/>
                  </a:lnTo>
                  <a:lnTo>
                    <a:pt x="150139" y="53111"/>
                  </a:lnTo>
                  <a:lnTo>
                    <a:pt x="113372" y="80873"/>
                  </a:lnTo>
                  <a:lnTo>
                    <a:pt x="80848" y="113385"/>
                  </a:lnTo>
                  <a:lnTo>
                    <a:pt x="53098" y="150164"/>
                  </a:lnTo>
                  <a:lnTo>
                    <a:pt x="30632" y="190690"/>
                  </a:lnTo>
                  <a:lnTo>
                    <a:pt x="13944" y="234454"/>
                  </a:lnTo>
                  <a:lnTo>
                    <a:pt x="3568" y="280949"/>
                  </a:lnTo>
                  <a:lnTo>
                    <a:pt x="0" y="329653"/>
                  </a:lnTo>
                  <a:lnTo>
                    <a:pt x="3568" y="378371"/>
                  </a:lnTo>
                  <a:lnTo>
                    <a:pt x="13944" y="424865"/>
                  </a:lnTo>
                  <a:lnTo>
                    <a:pt x="30632" y="468630"/>
                  </a:lnTo>
                  <a:lnTo>
                    <a:pt x="53098" y="509168"/>
                  </a:lnTo>
                  <a:lnTo>
                    <a:pt x="80848" y="545934"/>
                  </a:lnTo>
                  <a:lnTo>
                    <a:pt x="113372" y="578459"/>
                  </a:lnTo>
                  <a:lnTo>
                    <a:pt x="150139" y="606209"/>
                  </a:lnTo>
                  <a:lnTo>
                    <a:pt x="190677" y="628675"/>
                  </a:lnTo>
                  <a:lnTo>
                    <a:pt x="234442" y="645363"/>
                  </a:lnTo>
                  <a:lnTo>
                    <a:pt x="280936" y="655739"/>
                  </a:lnTo>
                  <a:lnTo>
                    <a:pt x="329653" y="659307"/>
                  </a:lnTo>
                  <a:lnTo>
                    <a:pt x="378358" y="655739"/>
                  </a:lnTo>
                  <a:lnTo>
                    <a:pt x="424853" y="645363"/>
                  </a:lnTo>
                  <a:lnTo>
                    <a:pt x="468617" y="628675"/>
                  </a:lnTo>
                  <a:lnTo>
                    <a:pt x="509143" y="606209"/>
                  </a:lnTo>
                  <a:lnTo>
                    <a:pt x="545922" y="578459"/>
                  </a:lnTo>
                  <a:lnTo>
                    <a:pt x="578434" y="545934"/>
                  </a:lnTo>
                  <a:lnTo>
                    <a:pt x="606196" y="509168"/>
                  </a:lnTo>
                  <a:lnTo>
                    <a:pt x="628662" y="468630"/>
                  </a:lnTo>
                  <a:lnTo>
                    <a:pt x="645337" y="424865"/>
                  </a:lnTo>
                  <a:lnTo>
                    <a:pt x="655726" y="378371"/>
                  </a:lnTo>
                  <a:lnTo>
                    <a:pt x="659307" y="329653"/>
                  </a:lnTo>
                  <a:close/>
                </a:path>
                <a:path w="6781800" h="3916679">
                  <a:moveTo>
                    <a:pt x="6781533" y="3586823"/>
                  </a:moveTo>
                  <a:lnTo>
                    <a:pt x="6777952" y="3538105"/>
                  </a:lnTo>
                  <a:lnTo>
                    <a:pt x="6767563" y="3491611"/>
                  </a:lnTo>
                  <a:lnTo>
                    <a:pt x="6750888" y="3447846"/>
                  </a:lnTo>
                  <a:lnTo>
                    <a:pt x="6728422" y="3407321"/>
                  </a:lnTo>
                  <a:lnTo>
                    <a:pt x="6700660" y="3370542"/>
                  </a:lnTo>
                  <a:lnTo>
                    <a:pt x="6668148" y="3338017"/>
                  </a:lnTo>
                  <a:lnTo>
                    <a:pt x="6631368" y="3310267"/>
                  </a:lnTo>
                  <a:lnTo>
                    <a:pt x="6590843" y="3287801"/>
                  </a:lnTo>
                  <a:lnTo>
                    <a:pt x="6547078" y="3271126"/>
                  </a:lnTo>
                  <a:lnTo>
                    <a:pt x="6500584" y="3260737"/>
                  </a:lnTo>
                  <a:lnTo>
                    <a:pt x="6451879" y="3257169"/>
                  </a:lnTo>
                  <a:lnTo>
                    <a:pt x="6403162" y="3260737"/>
                  </a:lnTo>
                  <a:lnTo>
                    <a:pt x="6356667" y="3271126"/>
                  </a:lnTo>
                  <a:lnTo>
                    <a:pt x="6312903" y="3287801"/>
                  </a:lnTo>
                  <a:lnTo>
                    <a:pt x="6272365" y="3310267"/>
                  </a:lnTo>
                  <a:lnTo>
                    <a:pt x="6235598" y="3338017"/>
                  </a:lnTo>
                  <a:lnTo>
                    <a:pt x="6203073" y="3370542"/>
                  </a:lnTo>
                  <a:lnTo>
                    <a:pt x="6175324" y="3407321"/>
                  </a:lnTo>
                  <a:lnTo>
                    <a:pt x="6152858" y="3447846"/>
                  </a:lnTo>
                  <a:lnTo>
                    <a:pt x="6136170" y="3491611"/>
                  </a:lnTo>
                  <a:lnTo>
                    <a:pt x="6125794" y="3538105"/>
                  </a:lnTo>
                  <a:lnTo>
                    <a:pt x="6122225" y="3586823"/>
                  </a:lnTo>
                  <a:lnTo>
                    <a:pt x="6125794" y="3635527"/>
                  </a:lnTo>
                  <a:lnTo>
                    <a:pt x="6136170" y="3682022"/>
                  </a:lnTo>
                  <a:lnTo>
                    <a:pt x="6152858" y="3725799"/>
                  </a:lnTo>
                  <a:lnTo>
                    <a:pt x="6175324" y="3766324"/>
                  </a:lnTo>
                  <a:lnTo>
                    <a:pt x="6203073" y="3803091"/>
                  </a:lnTo>
                  <a:lnTo>
                    <a:pt x="6235598" y="3835616"/>
                  </a:lnTo>
                  <a:lnTo>
                    <a:pt x="6272365" y="3863365"/>
                  </a:lnTo>
                  <a:lnTo>
                    <a:pt x="6312903" y="3885831"/>
                  </a:lnTo>
                  <a:lnTo>
                    <a:pt x="6356667" y="3902519"/>
                  </a:lnTo>
                  <a:lnTo>
                    <a:pt x="6403162" y="3912895"/>
                  </a:lnTo>
                  <a:lnTo>
                    <a:pt x="6451879" y="3916476"/>
                  </a:lnTo>
                  <a:lnTo>
                    <a:pt x="6500584" y="3912895"/>
                  </a:lnTo>
                  <a:lnTo>
                    <a:pt x="6547078" y="3902519"/>
                  </a:lnTo>
                  <a:lnTo>
                    <a:pt x="6590843" y="3885831"/>
                  </a:lnTo>
                  <a:lnTo>
                    <a:pt x="6631368" y="3863365"/>
                  </a:lnTo>
                  <a:lnTo>
                    <a:pt x="6668148" y="3835616"/>
                  </a:lnTo>
                  <a:lnTo>
                    <a:pt x="6700660" y="3803091"/>
                  </a:lnTo>
                  <a:lnTo>
                    <a:pt x="6728422" y="3766324"/>
                  </a:lnTo>
                  <a:lnTo>
                    <a:pt x="6750888" y="3725799"/>
                  </a:lnTo>
                  <a:lnTo>
                    <a:pt x="6767563" y="3682022"/>
                  </a:lnTo>
                  <a:lnTo>
                    <a:pt x="6777952" y="3635527"/>
                  </a:lnTo>
                  <a:lnTo>
                    <a:pt x="6781533" y="3586823"/>
                  </a:lnTo>
                  <a:close/>
                </a:path>
                <a:path w="6781800" h="3916679">
                  <a:moveTo>
                    <a:pt x="6781533" y="329653"/>
                  </a:moveTo>
                  <a:lnTo>
                    <a:pt x="6777952" y="280949"/>
                  </a:lnTo>
                  <a:lnTo>
                    <a:pt x="6767563" y="234454"/>
                  </a:lnTo>
                  <a:lnTo>
                    <a:pt x="6750888" y="190690"/>
                  </a:lnTo>
                  <a:lnTo>
                    <a:pt x="6728422" y="150164"/>
                  </a:lnTo>
                  <a:lnTo>
                    <a:pt x="6700660" y="113385"/>
                  </a:lnTo>
                  <a:lnTo>
                    <a:pt x="6668148" y="80873"/>
                  </a:lnTo>
                  <a:lnTo>
                    <a:pt x="6631368" y="53111"/>
                  </a:lnTo>
                  <a:lnTo>
                    <a:pt x="6590843" y="30645"/>
                  </a:lnTo>
                  <a:lnTo>
                    <a:pt x="6547078" y="13970"/>
                  </a:lnTo>
                  <a:lnTo>
                    <a:pt x="6500584" y="3581"/>
                  </a:lnTo>
                  <a:lnTo>
                    <a:pt x="6451879" y="0"/>
                  </a:lnTo>
                  <a:lnTo>
                    <a:pt x="6403162" y="3581"/>
                  </a:lnTo>
                  <a:lnTo>
                    <a:pt x="6356667" y="13970"/>
                  </a:lnTo>
                  <a:lnTo>
                    <a:pt x="6312903" y="30645"/>
                  </a:lnTo>
                  <a:lnTo>
                    <a:pt x="6272365" y="53111"/>
                  </a:lnTo>
                  <a:lnTo>
                    <a:pt x="6235598" y="80873"/>
                  </a:lnTo>
                  <a:lnTo>
                    <a:pt x="6203073" y="113385"/>
                  </a:lnTo>
                  <a:lnTo>
                    <a:pt x="6175324" y="150164"/>
                  </a:lnTo>
                  <a:lnTo>
                    <a:pt x="6152858" y="190690"/>
                  </a:lnTo>
                  <a:lnTo>
                    <a:pt x="6136170" y="234454"/>
                  </a:lnTo>
                  <a:lnTo>
                    <a:pt x="6125794" y="280949"/>
                  </a:lnTo>
                  <a:lnTo>
                    <a:pt x="6122225" y="329653"/>
                  </a:lnTo>
                  <a:lnTo>
                    <a:pt x="6125794" y="378371"/>
                  </a:lnTo>
                  <a:lnTo>
                    <a:pt x="6136170" y="424865"/>
                  </a:lnTo>
                  <a:lnTo>
                    <a:pt x="6152858" y="468630"/>
                  </a:lnTo>
                  <a:lnTo>
                    <a:pt x="6175324" y="509168"/>
                  </a:lnTo>
                  <a:lnTo>
                    <a:pt x="6203073" y="545934"/>
                  </a:lnTo>
                  <a:lnTo>
                    <a:pt x="6235598" y="578459"/>
                  </a:lnTo>
                  <a:lnTo>
                    <a:pt x="6272365" y="606209"/>
                  </a:lnTo>
                  <a:lnTo>
                    <a:pt x="6312903" y="628675"/>
                  </a:lnTo>
                  <a:lnTo>
                    <a:pt x="6356667" y="645363"/>
                  </a:lnTo>
                  <a:lnTo>
                    <a:pt x="6403162" y="655739"/>
                  </a:lnTo>
                  <a:lnTo>
                    <a:pt x="6451879" y="659307"/>
                  </a:lnTo>
                  <a:lnTo>
                    <a:pt x="6500584" y="655739"/>
                  </a:lnTo>
                  <a:lnTo>
                    <a:pt x="6547078" y="645363"/>
                  </a:lnTo>
                  <a:lnTo>
                    <a:pt x="6590843" y="628675"/>
                  </a:lnTo>
                  <a:lnTo>
                    <a:pt x="6631368" y="606209"/>
                  </a:lnTo>
                  <a:lnTo>
                    <a:pt x="6668148" y="578459"/>
                  </a:lnTo>
                  <a:lnTo>
                    <a:pt x="6700660" y="545934"/>
                  </a:lnTo>
                  <a:lnTo>
                    <a:pt x="6728422" y="509168"/>
                  </a:lnTo>
                  <a:lnTo>
                    <a:pt x="6750888" y="468630"/>
                  </a:lnTo>
                  <a:lnTo>
                    <a:pt x="6767563" y="424865"/>
                  </a:lnTo>
                  <a:lnTo>
                    <a:pt x="6777952" y="378371"/>
                  </a:lnTo>
                  <a:lnTo>
                    <a:pt x="6781533" y="329653"/>
                  </a:lnTo>
                  <a:close/>
                </a:path>
              </a:pathLst>
            </a:custGeom>
            <a:solidFill>
              <a:srgbClr val="EF7C00"/>
            </a:solidFill>
          </p:spPr>
          <p:txBody>
            <a:bodyPr wrap="square" lIns="0" tIns="0" rIns="0" bIns="0" rtlCol="0"/>
            <a:lstStyle/>
            <a:p>
              <a:endParaRPr sz="2250"/>
            </a:p>
          </p:txBody>
        </p:sp>
      </p:grpSp>
      <p:sp>
        <p:nvSpPr>
          <p:cNvPr id="63" name="object 24"/>
          <p:cNvSpPr txBox="1"/>
          <p:nvPr/>
        </p:nvSpPr>
        <p:spPr>
          <a:xfrm>
            <a:off x="2418709" y="8788277"/>
            <a:ext cx="6154557" cy="454516"/>
          </a:xfrm>
          <a:prstGeom prst="rect">
            <a:avLst/>
          </a:prstGeom>
        </p:spPr>
        <p:txBody>
          <a:bodyPr vert="horz" wrap="square" lIns="0" tIns="21431" rIns="0" bIns="0" rtlCol="0">
            <a:spAutoFit/>
          </a:bodyPr>
          <a:lstStyle/>
          <a:p>
            <a:pPr marL="15875">
              <a:spcBef>
                <a:spcPts val="169"/>
              </a:spcBef>
            </a:pPr>
            <a:r>
              <a:rPr sz="2813" b="1" dirty="0">
                <a:solidFill>
                  <a:srgbClr val="FFFFFF"/>
                </a:solidFill>
                <a:latin typeface="Cambria" panose="02040503050406030204" pitchFamily="18" charset="0"/>
                <a:ea typeface="Cambria" panose="02040503050406030204" pitchFamily="18" charset="0"/>
                <a:cs typeface="Carlito"/>
              </a:rPr>
              <a:t>Dahej</a:t>
            </a:r>
            <a:r>
              <a:rPr sz="2813" b="1" spc="50" dirty="0">
                <a:solidFill>
                  <a:srgbClr val="FFFFFF"/>
                </a:solidFill>
                <a:latin typeface="Cambria" panose="02040503050406030204" pitchFamily="18" charset="0"/>
                <a:ea typeface="Cambria" panose="02040503050406030204" pitchFamily="18" charset="0"/>
                <a:cs typeface="Carlito"/>
              </a:rPr>
              <a:t> </a:t>
            </a:r>
            <a:r>
              <a:rPr sz="2813" b="1" dirty="0">
                <a:solidFill>
                  <a:srgbClr val="FFFFFF"/>
                </a:solidFill>
                <a:latin typeface="Cambria" panose="02040503050406030204" pitchFamily="18" charset="0"/>
                <a:ea typeface="Cambria" panose="02040503050406030204" pitchFamily="18" charset="0"/>
                <a:cs typeface="Carlito"/>
              </a:rPr>
              <a:t>Indusrial</a:t>
            </a:r>
            <a:r>
              <a:rPr sz="2813" b="1" spc="63" dirty="0">
                <a:solidFill>
                  <a:srgbClr val="FFFFFF"/>
                </a:solidFill>
                <a:latin typeface="Cambria" panose="02040503050406030204" pitchFamily="18" charset="0"/>
                <a:ea typeface="Cambria" panose="02040503050406030204" pitchFamily="18" charset="0"/>
                <a:cs typeface="Carlito"/>
              </a:rPr>
              <a:t> </a:t>
            </a:r>
            <a:r>
              <a:rPr sz="2813" b="1" dirty="0">
                <a:solidFill>
                  <a:srgbClr val="FFFFFF"/>
                </a:solidFill>
                <a:latin typeface="Cambria" panose="02040503050406030204" pitchFamily="18" charset="0"/>
                <a:ea typeface="Cambria" panose="02040503050406030204" pitchFamily="18" charset="0"/>
                <a:cs typeface="Carlito"/>
              </a:rPr>
              <a:t>Expo,</a:t>
            </a:r>
            <a:r>
              <a:rPr sz="2813" b="1" spc="69" dirty="0">
                <a:solidFill>
                  <a:srgbClr val="FFFFFF"/>
                </a:solidFill>
                <a:latin typeface="Cambria" panose="02040503050406030204" pitchFamily="18" charset="0"/>
                <a:ea typeface="Cambria" panose="02040503050406030204" pitchFamily="18" charset="0"/>
                <a:cs typeface="Carlito"/>
              </a:rPr>
              <a:t> </a:t>
            </a:r>
            <a:r>
              <a:rPr sz="2813" b="1" spc="-25" dirty="0">
                <a:solidFill>
                  <a:srgbClr val="FFFFFF"/>
                </a:solidFill>
                <a:latin typeface="Cambria" panose="02040503050406030204" pitchFamily="18" charset="0"/>
                <a:ea typeface="Cambria" panose="02040503050406030204" pitchFamily="18" charset="0"/>
                <a:cs typeface="Carlito"/>
              </a:rPr>
              <a:t>2023</a:t>
            </a:r>
            <a:endParaRPr sz="2813" dirty="0">
              <a:latin typeface="Cambria" panose="02040503050406030204" pitchFamily="18" charset="0"/>
              <a:ea typeface="Cambria" panose="02040503050406030204" pitchFamily="18" charset="0"/>
              <a:cs typeface="Carlito"/>
            </a:endParaRPr>
          </a:p>
        </p:txBody>
      </p:sp>
      <p:sp>
        <p:nvSpPr>
          <p:cNvPr id="64" name="object 25"/>
          <p:cNvSpPr txBox="1"/>
          <p:nvPr/>
        </p:nvSpPr>
        <p:spPr>
          <a:xfrm>
            <a:off x="10672274" y="8788277"/>
            <a:ext cx="4447383" cy="454516"/>
          </a:xfrm>
          <a:prstGeom prst="rect">
            <a:avLst/>
          </a:prstGeom>
        </p:spPr>
        <p:txBody>
          <a:bodyPr vert="horz" wrap="square" lIns="0" tIns="21431" rIns="0" bIns="0" rtlCol="0">
            <a:spAutoFit/>
          </a:bodyPr>
          <a:lstStyle/>
          <a:p>
            <a:pPr marL="15875">
              <a:spcBef>
                <a:spcPts val="169"/>
              </a:spcBef>
            </a:pPr>
            <a:r>
              <a:rPr sz="2813" b="1" spc="-63" dirty="0">
                <a:solidFill>
                  <a:srgbClr val="FFFFFF"/>
                </a:solidFill>
                <a:latin typeface="Cambria" panose="02040503050406030204" pitchFamily="18" charset="0"/>
                <a:ea typeface="Cambria" panose="02040503050406030204" pitchFamily="18" charset="0"/>
                <a:cs typeface="Carlito"/>
              </a:rPr>
              <a:t>IFAT</a:t>
            </a:r>
            <a:r>
              <a:rPr sz="2813" b="1" spc="19" dirty="0">
                <a:solidFill>
                  <a:srgbClr val="FFFFFF"/>
                </a:solidFill>
                <a:latin typeface="Cambria" panose="02040503050406030204" pitchFamily="18" charset="0"/>
                <a:ea typeface="Cambria" panose="02040503050406030204" pitchFamily="18" charset="0"/>
                <a:cs typeface="Carlito"/>
              </a:rPr>
              <a:t> </a:t>
            </a:r>
            <a:r>
              <a:rPr sz="2813" b="1" dirty="0">
                <a:solidFill>
                  <a:srgbClr val="FFFFFF"/>
                </a:solidFill>
                <a:latin typeface="Cambria" panose="02040503050406030204" pitchFamily="18" charset="0"/>
                <a:ea typeface="Cambria" panose="02040503050406030204" pitchFamily="18" charset="0"/>
                <a:cs typeface="Carlito"/>
              </a:rPr>
              <a:t>Mumbai,</a:t>
            </a:r>
            <a:r>
              <a:rPr sz="2813" b="1" spc="13" dirty="0">
                <a:solidFill>
                  <a:srgbClr val="FFFFFF"/>
                </a:solidFill>
                <a:latin typeface="Cambria" panose="02040503050406030204" pitchFamily="18" charset="0"/>
                <a:ea typeface="Cambria" panose="02040503050406030204" pitchFamily="18" charset="0"/>
                <a:cs typeface="Carlito"/>
              </a:rPr>
              <a:t> </a:t>
            </a:r>
            <a:r>
              <a:rPr sz="2813" b="1" spc="-25" dirty="0">
                <a:solidFill>
                  <a:srgbClr val="FFFFFF"/>
                </a:solidFill>
                <a:latin typeface="Cambria" panose="02040503050406030204" pitchFamily="18" charset="0"/>
                <a:ea typeface="Cambria" panose="02040503050406030204" pitchFamily="18" charset="0"/>
                <a:cs typeface="Carlito"/>
              </a:rPr>
              <a:t>2023</a:t>
            </a:r>
            <a:endParaRPr sz="2813" dirty="0">
              <a:latin typeface="Cambria" panose="02040503050406030204" pitchFamily="18" charset="0"/>
              <a:ea typeface="Cambria" panose="02040503050406030204" pitchFamily="18" charset="0"/>
              <a:cs typeface="Carlito"/>
            </a:endParaRPr>
          </a:p>
        </p:txBody>
      </p:sp>
      <p:sp>
        <p:nvSpPr>
          <p:cNvPr id="65" name="object 26"/>
          <p:cNvSpPr txBox="1"/>
          <p:nvPr/>
        </p:nvSpPr>
        <p:spPr>
          <a:xfrm>
            <a:off x="3346255" y="4760779"/>
            <a:ext cx="3500434" cy="454516"/>
          </a:xfrm>
          <a:prstGeom prst="rect">
            <a:avLst/>
          </a:prstGeom>
        </p:spPr>
        <p:txBody>
          <a:bodyPr vert="horz" wrap="square" lIns="0" tIns="21431" rIns="0" bIns="0" rtlCol="0">
            <a:spAutoFit/>
          </a:bodyPr>
          <a:lstStyle/>
          <a:p>
            <a:pPr marL="15875">
              <a:spcBef>
                <a:spcPts val="169"/>
              </a:spcBef>
            </a:pPr>
            <a:r>
              <a:rPr sz="2813" b="1" dirty="0">
                <a:solidFill>
                  <a:srgbClr val="FFFFFF"/>
                </a:solidFill>
                <a:latin typeface="Cambria" panose="02040503050406030204" pitchFamily="18" charset="0"/>
                <a:ea typeface="Cambria" panose="02040503050406030204" pitchFamily="18" charset="0"/>
                <a:cs typeface="Carlito"/>
              </a:rPr>
              <a:t>AIA</a:t>
            </a:r>
            <a:r>
              <a:rPr sz="2813" b="1" spc="44" dirty="0">
                <a:solidFill>
                  <a:srgbClr val="FFFFFF"/>
                </a:solidFill>
                <a:latin typeface="Cambria" panose="02040503050406030204" pitchFamily="18" charset="0"/>
                <a:ea typeface="Cambria" panose="02040503050406030204" pitchFamily="18" charset="0"/>
                <a:cs typeface="Carlito"/>
              </a:rPr>
              <a:t> </a:t>
            </a:r>
            <a:r>
              <a:rPr sz="2813" b="1" dirty="0">
                <a:solidFill>
                  <a:srgbClr val="FFFFFF"/>
                </a:solidFill>
                <a:latin typeface="Cambria" panose="02040503050406030204" pitchFamily="18" charset="0"/>
                <a:ea typeface="Cambria" panose="02040503050406030204" pitchFamily="18" charset="0"/>
                <a:cs typeface="Carlito"/>
              </a:rPr>
              <a:t>Expo,</a:t>
            </a:r>
            <a:r>
              <a:rPr sz="2813" b="1" spc="38" dirty="0">
                <a:solidFill>
                  <a:srgbClr val="FFFFFF"/>
                </a:solidFill>
                <a:latin typeface="Cambria" panose="02040503050406030204" pitchFamily="18" charset="0"/>
                <a:ea typeface="Cambria" panose="02040503050406030204" pitchFamily="18" charset="0"/>
                <a:cs typeface="Carlito"/>
              </a:rPr>
              <a:t> </a:t>
            </a:r>
            <a:r>
              <a:rPr sz="2813" b="1" spc="-25" dirty="0">
                <a:solidFill>
                  <a:srgbClr val="FFFFFF"/>
                </a:solidFill>
                <a:latin typeface="Cambria" panose="02040503050406030204" pitchFamily="18" charset="0"/>
                <a:ea typeface="Cambria" panose="02040503050406030204" pitchFamily="18" charset="0"/>
                <a:cs typeface="Carlito"/>
              </a:rPr>
              <a:t>2024</a:t>
            </a:r>
            <a:endParaRPr sz="2813">
              <a:latin typeface="Cambria" panose="02040503050406030204" pitchFamily="18" charset="0"/>
              <a:ea typeface="Cambria" panose="02040503050406030204" pitchFamily="18" charset="0"/>
              <a:cs typeface="Carlito"/>
            </a:endParaRPr>
          </a:p>
        </p:txBody>
      </p:sp>
      <p:sp>
        <p:nvSpPr>
          <p:cNvPr id="66" name="object 27"/>
          <p:cNvSpPr txBox="1"/>
          <p:nvPr/>
        </p:nvSpPr>
        <p:spPr>
          <a:xfrm>
            <a:off x="10176332" y="4772202"/>
            <a:ext cx="5865987" cy="454516"/>
          </a:xfrm>
          <a:prstGeom prst="rect">
            <a:avLst/>
          </a:prstGeom>
        </p:spPr>
        <p:txBody>
          <a:bodyPr vert="horz" wrap="square" lIns="0" tIns="21431" rIns="0" bIns="0" rtlCol="0">
            <a:spAutoFit/>
          </a:bodyPr>
          <a:lstStyle/>
          <a:p>
            <a:pPr marL="15875">
              <a:spcBef>
                <a:spcPts val="169"/>
              </a:spcBef>
            </a:pPr>
            <a:r>
              <a:rPr sz="2813" b="1" dirty="0">
                <a:solidFill>
                  <a:srgbClr val="FFFFFF"/>
                </a:solidFill>
                <a:latin typeface="Cambria" panose="02040503050406030204" pitchFamily="18" charset="0"/>
                <a:ea typeface="Cambria" panose="02040503050406030204" pitchFamily="18" charset="0"/>
                <a:cs typeface="Carlito"/>
              </a:rPr>
              <a:t>ChemTech</a:t>
            </a:r>
            <a:r>
              <a:rPr sz="2813" b="1" spc="-19" dirty="0">
                <a:solidFill>
                  <a:srgbClr val="FFFFFF"/>
                </a:solidFill>
                <a:latin typeface="Cambria" panose="02040503050406030204" pitchFamily="18" charset="0"/>
                <a:ea typeface="Cambria" panose="02040503050406030204" pitchFamily="18" charset="0"/>
                <a:cs typeface="Carlito"/>
              </a:rPr>
              <a:t> </a:t>
            </a:r>
            <a:r>
              <a:rPr sz="2813" b="1" dirty="0">
                <a:solidFill>
                  <a:srgbClr val="FFFFFF"/>
                </a:solidFill>
                <a:latin typeface="Cambria" panose="02040503050406030204" pitchFamily="18" charset="0"/>
                <a:ea typeface="Cambria" panose="02040503050406030204" pitchFamily="18" charset="0"/>
                <a:cs typeface="Carlito"/>
              </a:rPr>
              <a:t>Mumbai,</a:t>
            </a:r>
            <a:r>
              <a:rPr sz="2813" b="1" spc="-19" dirty="0">
                <a:solidFill>
                  <a:srgbClr val="FFFFFF"/>
                </a:solidFill>
                <a:latin typeface="Cambria" panose="02040503050406030204" pitchFamily="18" charset="0"/>
                <a:ea typeface="Cambria" panose="02040503050406030204" pitchFamily="18" charset="0"/>
                <a:cs typeface="Carlito"/>
              </a:rPr>
              <a:t> </a:t>
            </a:r>
            <a:r>
              <a:rPr sz="2813" b="1" spc="-25" dirty="0">
                <a:solidFill>
                  <a:srgbClr val="FFFFFF"/>
                </a:solidFill>
                <a:latin typeface="Cambria" panose="02040503050406030204" pitchFamily="18" charset="0"/>
                <a:ea typeface="Cambria" panose="02040503050406030204" pitchFamily="18" charset="0"/>
                <a:cs typeface="Carlito"/>
              </a:rPr>
              <a:t>2024</a:t>
            </a:r>
            <a:endParaRPr sz="2813" dirty="0">
              <a:latin typeface="Cambria" panose="02040503050406030204" pitchFamily="18" charset="0"/>
              <a:ea typeface="Cambria" panose="02040503050406030204" pitchFamily="18" charset="0"/>
              <a:cs typeface="Carlito"/>
            </a:endParaRPr>
          </a:p>
        </p:txBody>
      </p:sp>
      <p:sp>
        <p:nvSpPr>
          <p:cNvPr id="7" name="Footer Placeholder 6">
            <a:extLst>
              <a:ext uri="{FF2B5EF4-FFF2-40B4-BE49-F238E27FC236}">
                <a16:creationId xmlns:a16="http://schemas.microsoft.com/office/drawing/2014/main" id="{3851CF30-5292-8BA1-F610-742EA751CD38}"/>
              </a:ext>
            </a:extLst>
          </p:cNvPr>
          <p:cNvSpPr>
            <a:spLocks noGrp="1"/>
          </p:cNvSpPr>
          <p:nvPr>
            <p:ph type="ftr" sz="quarter" idx="11"/>
          </p:nvPr>
        </p:nvSpPr>
        <p:spPr/>
        <p:txBody>
          <a:bodyPr/>
          <a:lstStyle/>
          <a:p>
            <a:r>
              <a:rPr lang="en-US"/>
              <a:t>https://www.aeroncomposites.com</a:t>
            </a:r>
          </a:p>
        </p:txBody>
      </p:sp>
      <p:sp>
        <p:nvSpPr>
          <p:cNvPr id="8" name="Footer Placeholder 4">
            <a:extLst>
              <a:ext uri="{FF2B5EF4-FFF2-40B4-BE49-F238E27FC236}">
                <a16:creationId xmlns:a16="http://schemas.microsoft.com/office/drawing/2014/main" id="{3D600DC4-BD4F-A34E-54F9-368CAB5FBBC7}"/>
              </a:ext>
            </a:extLst>
          </p:cNvPr>
          <p:cNvSpPr txBox="1">
            <a:spLocks/>
          </p:cNvSpPr>
          <p:nvPr/>
        </p:nvSpPr>
        <p:spPr>
          <a:xfrm>
            <a:off x="7768767" y="985988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3468041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g object 16"/>
          <p:cNvPicPr/>
          <p:nvPr/>
        </p:nvPicPr>
        <p:blipFill rotWithShape="1">
          <a:blip r:embed="rId2" cstate="print"/>
          <a:srcRect l="17172"/>
          <a:stretch/>
        </p:blipFill>
        <p:spPr>
          <a:xfrm rot="16200000">
            <a:off x="2359962" y="-2359961"/>
            <a:ext cx="3307976" cy="8027897"/>
          </a:xfrm>
          <a:prstGeom prst="rect">
            <a:avLst/>
          </a:prstGeom>
        </p:spPr>
      </p:pic>
      <p:pic>
        <p:nvPicPr>
          <p:cNvPr id="5" name="bg object 16"/>
          <p:cNvPicPr/>
          <p:nvPr/>
        </p:nvPicPr>
        <p:blipFill rotWithShape="1">
          <a:blip r:embed="rId2" cstate="print"/>
          <a:srcRect r="17845"/>
          <a:stretch/>
        </p:blipFill>
        <p:spPr>
          <a:xfrm rot="16200000" flipH="1" flipV="1">
            <a:off x="11503960" y="-3476061"/>
            <a:ext cx="3307977" cy="10260102"/>
          </a:xfrm>
          <a:prstGeom prst="rect">
            <a:avLst/>
          </a:prstGeom>
        </p:spPr>
      </p:pic>
      <p:pic>
        <p:nvPicPr>
          <p:cNvPr id="6" name="bg object 16"/>
          <p:cNvPicPr/>
          <p:nvPr/>
        </p:nvPicPr>
        <p:blipFill rotWithShape="1">
          <a:blip r:embed="rId2" cstate="print"/>
          <a:srcRect l="17172"/>
          <a:stretch/>
        </p:blipFill>
        <p:spPr>
          <a:xfrm rot="16200000">
            <a:off x="2359963" y="4619060"/>
            <a:ext cx="3307976" cy="8027897"/>
          </a:xfrm>
          <a:prstGeom prst="rect">
            <a:avLst/>
          </a:prstGeom>
        </p:spPr>
      </p:pic>
      <p:pic>
        <p:nvPicPr>
          <p:cNvPr id="7" name="bg object 16"/>
          <p:cNvPicPr/>
          <p:nvPr/>
        </p:nvPicPr>
        <p:blipFill rotWithShape="1">
          <a:blip r:embed="rId2" cstate="print"/>
          <a:srcRect r="17845"/>
          <a:stretch/>
        </p:blipFill>
        <p:spPr>
          <a:xfrm rot="16200000" flipH="1" flipV="1">
            <a:off x="11503961" y="3502960"/>
            <a:ext cx="3307977" cy="10260102"/>
          </a:xfrm>
          <a:prstGeom prst="rect">
            <a:avLst/>
          </a:prstGeom>
        </p:spPr>
      </p:pic>
      <p:pic>
        <p:nvPicPr>
          <p:cNvPr id="8" name="Picture 4" descr="Image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9" t="29912" b="15277"/>
          <a:stretch/>
        </p:blipFill>
        <p:spPr bwMode="auto">
          <a:xfrm>
            <a:off x="1237131" y="3431757"/>
            <a:ext cx="4424081" cy="3423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32" b="1339"/>
          <a:stretch/>
        </p:blipFill>
        <p:spPr bwMode="auto">
          <a:xfrm rot="16200000">
            <a:off x="6894609" y="2315064"/>
            <a:ext cx="3418699" cy="5652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previe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592" b="19248"/>
          <a:stretch/>
        </p:blipFill>
        <p:spPr bwMode="auto">
          <a:xfrm>
            <a:off x="11546704" y="3431756"/>
            <a:ext cx="5665532" cy="3411398"/>
          </a:xfrm>
          <a:prstGeom prst="rect">
            <a:avLst/>
          </a:prstGeom>
          <a:noFill/>
          <a:extLst>
            <a:ext uri="{909E8E84-426E-40DD-AFC4-6F175D3DCCD1}">
              <a14:hiddenFill xmlns:a14="http://schemas.microsoft.com/office/drawing/2010/main">
                <a:solidFill>
                  <a:srgbClr val="FFFFFF"/>
                </a:solidFill>
              </a14:hiddenFill>
            </a:ext>
          </a:extLst>
        </p:spPr>
      </p:pic>
      <p:pic>
        <p:nvPicPr>
          <p:cNvPr id="11" name="bg object 18"/>
          <p:cNvPicPr>
            <a:picLocks noChangeAspect="1"/>
          </p:cNvPicPr>
          <p:nvPr/>
        </p:nvPicPr>
        <p:blipFill>
          <a:blip r:embed="rId6" cstate="print"/>
          <a:stretch>
            <a:fillRect/>
          </a:stretch>
        </p:blipFill>
        <p:spPr>
          <a:xfrm>
            <a:off x="1351430" y="352609"/>
            <a:ext cx="4195482" cy="2602755"/>
          </a:xfrm>
          <a:prstGeom prst="rect">
            <a:avLst/>
          </a:prstGeom>
        </p:spPr>
      </p:pic>
      <p:sp>
        <p:nvSpPr>
          <p:cNvPr id="12" name="TextBox 11">
            <a:extLst>
              <a:ext uri="{FF2B5EF4-FFF2-40B4-BE49-F238E27FC236}">
                <a16:creationId xmlns:a16="http://schemas.microsoft.com/office/drawing/2014/main" id="{6EA90A64-F680-80D7-3E5F-72B7FAF10700}"/>
              </a:ext>
            </a:extLst>
          </p:cNvPr>
          <p:cNvSpPr txBox="1"/>
          <p:nvPr/>
        </p:nvSpPr>
        <p:spPr>
          <a:xfrm>
            <a:off x="9184099" y="549794"/>
            <a:ext cx="7947697" cy="20928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1200"/>
              </a:spcAft>
            </a:pPr>
            <a:r>
              <a:rPr lang="en-US" sz="2800" b="1" dirty="0">
                <a:solidFill>
                  <a:srgbClr val="843F06"/>
                </a:solidFill>
                <a:latin typeface="Cambria" panose="02040503050406030204" pitchFamily="18" charset="0"/>
                <a:ea typeface="Cambria" panose="02040503050406030204" pitchFamily="18" charset="0"/>
              </a:rPr>
              <a:t>Aeron Composite Limited</a:t>
            </a:r>
          </a:p>
          <a:p>
            <a:pPr algn="r">
              <a:spcAft>
                <a:spcPts val="1200"/>
              </a:spcAft>
            </a:pPr>
            <a:r>
              <a:rPr lang="en-US" sz="2400" dirty="0">
                <a:latin typeface="Cambria" panose="02040503050406030204" pitchFamily="18" charset="0"/>
                <a:ea typeface="Cambria" panose="02040503050406030204" pitchFamily="18" charset="0"/>
              </a:rPr>
              <a:t>Tel: +91-9909988266</a:t>
            </a:r>
          </a:p>
          <a:p>
            <a:pPr algn="r">
              <a:spcAft>
                <a:spcPts val="1200"/>
              </a:spcAft>
            </a:pPr>
            <a:r>
              <a:rPr lang="en-US" sz="2400" dirty="0">
                <a:latin typeface="Cambria" panose="02040503050406030204" pitchFamily="18" charset="0"/>
                <a:ea typeface="Cambria" panose="02040503050406030204" pitchFamily="18" charset="0"/>
              </a:rPr>
              <a:t>Email: </a:t>
            </a:r>
            <a:r>
              <a:rPr lang="en-US" sz="2400" dirty="0" err="1">
                <a:latin typeface="Cambria" panose="02040503050406030204" pitchFamily="18" charset="0"/>
                <a:ea typeface="Cambria" panose="02040503050406030204" pitchFamily="18" charset="0"/>
              </a:rPr>
              <a:t>cs@aeroncomposite.com</a:t>
            </a:r>
            <a:endParaRPr lang="en-IN" sz="2400" b="1" dirty="0">
              <a:latin typeface="Cambria" panose="02040503050406030204" pitchFamily="18" charset="0"/>
              <a:ea typeface="Cambria" panose="02040503050406030204" pitchFamily="18" charset="0"/>
              <a:hlinkClick r:id="rId7">
                <a:extLst>
                  <a:ext uri="{A12FA001-AC4F-418D-AE19-62706E023703}">
                    <ahyp:hlinkClr xmlns:ahyp="http://schemas.microsoft.com/office/drawing/2018/hyperlinkcolor" val="tx"/>
                  </a:ext>
                </a:extLst>
              </a:hlinkClick>
            </a:endParaRPr>
          </a:p>
          <a:p>
            <a:pPr algn="r">
              <a:spcAft>
                <a:spcPts val="1200"/>
              </a:spcAft>
            </a:pPr>
            <a:r>
              <a:rPr lang="en-IN" sz="2400" b="1" dirty="0">
                <a:latin typeface="Cambria" panose="02040503050406030204" pitchFamily="18" charset="0"/>
                <a:ea typeface="Cambria" panose="02040503050406030204" pitchFamily="18" charset="0"/>
                <a:hlinkClick r:id="rId8"/>
              </a:rPr>
              <a:t>www. aeroncomposite.com</a:t>
            </a:r>
            <a:r>
              <a:rPr lang="en-IN" sz="2400" b="1" dirty="0">
                <a:latin typeface="Cambria" panose="02040503050406030204" pitchFamily="18" charset="0"/>
                <a:ea typeface="Cambria" panose="02040503050406030204" pitchFamily="18" charset="0"/>
              </a:rPr>
              <a:t> </a:t>
            </a:r>
          </a:p>
        </p:txBody>
      </p:sp>
      <p:sp>
        <p:nvSpPr>
          <p:cNvPr id="14" name="Rectangle 13"/>
          <p:cNvSpPr/>
          <p:nvPr/>
        </p:nvSpPr>
        <p:spPr>
          <a:xfrm>
            <a:off x="1351430" y="7676208"/>
            <a:ext cx="11668492" cy="646331"/>
          </a:xfrm>
          <a:prstGeom prst="rect">
            <a:avLst/>
          </a:prstGeom>
        </p:spPr>
        <p:txBody>
          <a:bodyPr wrap="square">
            <a:spAutoFit/>
          </a:bodyPr>
          <a:lstStyle/>
          <a:p>
            <a:pPr>
              <a:spcAft>
                <a:spcPts val="600"/>
              </a:spcAft>
            </a:pPr>
            <a:r>
              <a:rPr lang="en-US" sz="3600" b="1" dirty="0">
                <a:solidFill>
                  <a:srgbClr val="E46C0A"/>
                </a:solidFill>
                <a:latin typeface="Cambria" panose="02040503050406030204" pitchFamily="18" charset="0"/>
                <a:ea typeface="Cambria" panose="02040503050406030204" pitchFamily="18" charset="0"/>
              </a:rPr>
              <a:t>For further information, please contact</a:t>
            </a:r>
          </a:p>
        </p:txBody>
      </p:sp>
      <p:sp>
        <p:nvSpPr>
          <p:cNvPr id="15" name="TextBox 25"/>
          <p:cNvSpPr txBox="1"/>
          <p:nvPr/>
        </p:nvSpPr>
        <p:spPr>
          <a:xfrm>
            <a:off x="13664160" y="8383335"/>
            <a:ext cx="5102540" cy="410369"/>
          </a:xfrm>
          <a:prstGeom prst="rect">
            <a:avLst/>
          </a:prstGeom>
        </p:spPr>
        <p:txBody>
          <a:bodyPr lIns="0" tIns="0" rIns="0" bIns="0" rtlCol="0" anchor="t">
            <a:spAutoFit/>
          </a:bodyPr>
          <a:lstStyle/>
          <a:p>
            <a:pPr>
              <a:lnSpc>
                <a:spcPts val="3220"/>
              </a:lnSpc>
            </a:pPr>
            <a:r>
              <a:rPr lang="en-US" sz="2300" b="1" dirty="0">
                <a:solidFill>
                  <a:srgbClr val="000000"/>
                </a:solidFill>
                <a:latin typeface="Cambria" panose="02040503050406030204" pitchFamily="18" charset="0"/>
                <a:ea typeface="Cambria" panose="02040503050406030204" pitchFamily="18" charset="0"/>
                <a:cs typeface="Garet"/>
                <a:sym typeface="Garet"/>
              </a:rPr>
              <a:t>+91 22 62640831</a:t>
            </a:r>
          </a:p>
        </p:txBody>
      </p:sp>
      <p:sp>
        <p:nvSpPr>
          <p:cNvPr id="16" name="TextBox 26"/>
          <p:cNvSpPr txBox="1"/>
          <p:nvPr/>
        </p:nvSpPr>
        <p:spPr>
          <a:xfrm>
            <a:off x="13664160" y="9019725"/>
            <a:ext cx="5102540" cy="410369"/>
          </a:xfrm>
          <a:prstGeom prst="rect">
            <a:avLst/>
          </a:prstGeom>
        </p:spPr>
        <p:txBody>
          <a:bodyPr lIns="0" tIns="0" rIns="0" bIns="0" rtlCol="0" anchor="t">
            <a:spAutoFit/>
          </a:bodyPr>
          <a:lstStyle/>
          <a:p>
            <a:pPr>
              <a:lnSpc>
                <a:spcPts val="3220"/>
              </a:lnSpc>
            </a:pPr>
            <a:r>
              <a:rPr lang="en-US" sz="2300" b="1">
                <a:solidFill>
                  <a:srgbClr val="000000"/>
                </a:solidFill>
                <a:latin typeface="Cambria" panose="02040503050406030204" pitchFamily="18" charset="0"/>
                <a:ea typeface="Cambria" panose="02040503050406030204" pitchFamily="18" charset="0"/>
                <a:cs typeface="Garet"/>
                <a:sym typeface="Garet"/>
              </a:rPr>
              <a:t>www.goindiaadvisors.com</a:t>
            </a:r>
          </a:p>
        </p:txBody>
      </p:sp>
      <p:sp>
        <p:nvSpPr>
          <p:cNvPr id="17" name="Freeform 29"/>
          <p:cNvSpPr/>
          <p:nvPr/>
        </p:nvSpPr>
        <p:spPr>
          <a:xfrm>
            <a:off x="12994954" y="8993921"/>
            <a:ext cx="488488" cy="488488"/>
          </a:xfrm>
          <a:custGeom>
            <a:avLst/>
            <a:gdLst/>
            <a:ahLst/>
            <a:cxnLst/>
            <a:rect l="l" t="t" r="r" b="b"/>
            <a:pathLst>
              <a:path w="488488" h="488488">
                <a:moveTo>
                  <a:pt x="0" y="0"/>
                </a:moveTo>
                <a:lnTo>
                  <a:pt x="488488" y="0"/>
                </a:lnTo>
                <a:lnTo>
                  <a:pt x="488488" y="488488"/>
                </a:lnTo>
                <a:lnTo>
                  <a:pt x="0" y="488488"/>
                </a:lnTo>
                <a:lnTo>
                  <a:pt x="0" y="0"/>
                </a:lnTo>
                <a:close/>
              </a:path>
            </a:pathLst>
          </a:custGeom>
          <a:blipFill>
            <a:blip r:embed="rId9">
              <a:biLevel thresh="50000"/>
              <a:extLst>
                <a:ext uri="{96DAC541-7B7A-43D3-8B79-37D633B846F1}">
                  <asvg:svgBlip xmlns:asvg="http://schemas.microsoft.com/office/drawing/2016/SVG/main" r:embed="rId10"/>
                </a:ext>
              </a:extLst>
            </a:blip>
            <a:stretch>
              <a:fillRect/>
            </a:stretch>
          </a:blipFill>
        </p:spPr>
        <p:txBody>
          <a:bodyPr/>
          <a:lstStyle/>
          <a:p>
            <a:endParaRPr lang="en-IN">
              <a:latin typeface="Cambria" panose="02040503050406030204" pitchFamily="18" charset="0"/>
              <a:ea typeface="Cambria" panose="02040503050406030204" pitchFamily="18" charset="0"/>
            </a:endParaRPr>
          </a:p>
        </p:txBody>
      </p:sp>
      <p:pic>
        <p:nvPicPr>
          <p:cNvPr id="18" name="Picture 2" descr="https://encrypted-tbn0.gstatic.com/images?q=tbn:ANd9GcQE0GZ2dKfnpLXotVEV8UvNGKTxfFSfcb280A&amp;s"/>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65383" y="8346439"/>
            <a:ext cx="510672" cy="510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E6E7D5-58D8-BA06-D6FD-CAC1B9FD4324}"/>
              </a:ext>
            </a:extLst>
          </p:cNvPr>
          <p:cNvSpPr txBox="1"/>
          <p:nvPr/>
        </p:nvSpPr>
        <p:spPr>
          <a:xfrm>
            <a:off x="1351430" y="8322539"/>
            <a:ext cx="5607183" cy="18004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IN" sz="2400" dirty="0">
              <a:latin typeface="Cambria" panose="02040503050406030204" pitchFamily="18" charset="0"/>
              <a:ea typeface="Cambria" panose="02040503050406030204" pitchFamily="18" charset="0"/>
            </a:endParaRPr>
          </a:p>
          <a:p>
            <a:pPr>
              <a:spcAft>
                <a:spcPts val="600"/>
              </a:spcAft>
            </a:pPr>
            <a:r>
              <a:rPr lang="en-US" sz="2400" b="1" dirty="0">
                <a:latin typeface="Cambria" panose="02040503050406030204" pitchFamily="18" charset="0"/>
                <a:ea typeface="Cambria" panose="02040503050406030204" pitchFamily="18" charset="0"/>
              </a:rPr>
              <a:t>Sakshi Katoch</a:t>
            </a:r>
          </a:p>
          <a:p>
            <a:pPr>
              <a:spcAft>
                <a:spcPts val="600"/>
              </a:spcAft>
            </a:pPr>
            <a:r>
              <a:rPr lang="en-US" sz="2400" dirty="0">
                <a:latin typeface="Cambria" panose="02040503050406030204" pitchFamily="18" charset="0"/>
                <a:ea typeface="Cambria" panose="02040503050406030204" pitchFamily="18" charset="0"/>
              </a:rPr>
              <a:t>Email: </a:t>
            </a:r>
            <a:r>
              <a:rPr lang="en-US" sz="2400" b="1" dirty="0">
                <a:latin typeface="Cambria" panose="02040503050406030204" pitchFamily="18" charset="0"/>
                <a:ea typeface="Cambria" panose="02040503050406030204" pitchFamily="18" charset="0"/>
                <a:hlinkClick r:id="rId12">
                  <a:extLst>
                    <a:ext uri="{A12FA001-AC4F-418D-AE19-62706E023703}">
                      <ahyp:hlinkClr xmlns:ahyp="http://schemas.microsoft.com/office/drawing/2018/hyperlinkcolor" val="tx"/>
                    </a:ext>
                  </a:extLst>
                </a:hlinkClick>
              </a:rPr>
              <a:t>sakshi@goindiaadvisors.com</a:t>
            </a:r>
            <a:endParaRPr lang="en-US" sz="2400" b="1" dirty="0">
              <a:latin typeface="Cambria" panose="02040503050406030204" pitchFamily="18" charset="0"/>
              <a:ea typeface="Cambria" panose="02040503050406030204" pitchFamily="18" charset="0"/>
            </a:endParaRPr>
          </a:p>
          <a:p>
            <a:pPr>
              <a:spcAft>
                <a:spcPts val="600"/>
              </a:spcAft>
            </a:pPr>
            <a:endParaRPr lang="en-US" sz="2400" dirty="0">
              <a:latin typeface="Cambria" panose="02040503050406030204" pitchFamily="18" charset="0"/>
              <a:ea typeface="Cambria" panose="02040503050406030204" pitchFamily="18" charset="0"/>
            </a:endParaRPr>
          </a:p>
        </p:txBody>
      </p:sp>
      <p:sp>
        <p:nvSpPr>
          <p:cNvPr id="21" name="Footer Placeholder 20">
            <a:extLst>
              <a:ext uri="{FF2B5EF4-FFF2-40B4-BE49-F238E27FC236}">
                <a16:creationId xmlns:a16="http://schemas.microsoft.com/office/drawing/2014/main" id="{0F406EA7-4A42-FDCC-7695-A5C24DB67B67}"/>
              </a:ext>
            </a:extLst>
          </p:cNvPr>
          <p:cNvSpPr>
            <a:spLocks noGrp="1"/>
          </p:cNvSpPr>
          <p:nvPr>
            <p:ph type="ftr" sz="quarter" idx="11"/>
          </p:nvPr>
        </p:nvSpPr>
        <p:spPr/>
        <p:txBody>
          <a:bodyPr/>
          <a:lstStyle/>
          <a:p>
            <a:r>
              <a:rPr lang="en-US"/>
              <a:t>https://www.aeroncomposites.com</a:t>
            </a:r>
          </a:p>
        </p:txBody>
      </p:sp>
      <p:sp>
        <p:nvSpPr>
          <p:cNvPr id="22" name="Slide Number Placeholder 21">
            <a:extLst>
              <a:ext uri="{FF2B5EF4-FFF2-40B4-BE49-F238E27FC236}">
                <a16:creationId xmlns:a16="http://schemas.microsoft.com/office/drawing/2014/main" id="{8A48FFAF-5D67-4E1B-F35A-DA70C7EA5A81}"/>
              </a:ext>
            </a:extLst>
          </p:cNvPr>
          <p:cNvSpPr>
            <a:spLocks noGrp="1"/>
          </p:cNvSpPr>
          <p:nvPr>
            <p:ph type="sldNum" sz="quarter" idx="12"/>
          </p:nvPr>
        </p:nvSpPr>
        <p:spPr/>
        <p:txBody>
          <a:bodyPr/>
          <a:lstStyle/>
          <a:p>
            <a:fld id="{B6F15528-21DE-4FAA-801E-634DDDAF4B2B}" type="slidenum">
              <a:rPr lang="en-US" smtClean="0"/>
              <a:pPr/>
              <a:t>36</a:t>
            </a:fld>
            <a:endParaRPr lang="en-US"/>
          </a:p>
        </p:txBody>
      </p:sp>
      <p:sp>
        <p:nvSpPr>
          <p:cNvPr id="23" name="Footer Placeholder 4">
            <a:extLst>
              <a:ext uri="{FF2B5EF4-FFF2-40B4-BE49-F238E27FC236}">
                <a16:creationId xmlns:a16="http://schemas.microsoft.com/office/drawing/2014/main" id="{32EB21DA-B595-0BC1-F8B0-B8B58AD6AF48}"/>
              </a:ext>
            </a:extLst>
          </p:cNvPr>
          <p:cNvSpPr txBox="1">
            <a:spLocks/>
          </p:cNvSpPr>
          <p:nvPr/>
        </p:nvSpPr>
        <p:spPr>
          <a:xfrm>
            <a:off x="7768767" y="985988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157825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9AACA-815C-0545-CF9D-8DBBD932E397}"/>
            </a:ext>
          </a:extLst>
        </p:cNvPr>
        <p:cNvGrpSpPr/>
        <p:nvPr/>
      </p:nvGrpSpPr>
      <p:grpSpPr>
        <a:xfrm>
          <a:off x="0" y="0"/>
          <a:ext cx="0" cy="0"/>
          <a:chOff x="0" y="0"/>
          <a:chExt cx="0" cy="0"/>
        </a:xfrm>
      </p:grpSpPr>
      <p:pic>
        <p:nvPicPr>
          <p:cNvPr id="11" name="Picture 10" descr="A building with a large roof&#10;&#10;Description automatically generated with medium confidence">
            <a:extLst>
              <a:ext uri="{FF2B5EF4-FFF2-40B4-BE49-F238E27FC236}">
                <a16:creationId xmlns:a16="http://schemas.microsoft.com/office/drawing/2014/main" id="{C69B66A6-9379-E1CB-CF4B-A45140ED0EE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2883" r="14058" b="25135"/>
          <a:stretch/>
        </p:blipFill>
        <p:spPr>
          <a:xfrm>
            <a:off x="0" y="1279112"/>
            <a:ext cx="18288000" cy="7728776"/>
          </a:xfrm>
          <a:prstGeom prst="roundRect">
            <a:avLst>
              <a:gd name="adj" fmla="val 0"/>
            </a:avLst>
          </a:prstGeom>
        </p:spPr>
      </p:pic>
      <p:sp>
        <p:nvSpPr>
          <p:cNvPr id="4" name="Slide Number Placeholder 3">
            <a:extLst>
              <a:ext uri="{FF2B5EF4-FFF2-40B4-BE49-F238E27FC236}">
                <a16:creationId xmlns:a16="http://schemas.microsoft.com/office/drawing/2014/main" id="{BAAC6A27-6532-1DDA-30D0-D866FDA844AF}"/>
              </a:ext>
            </a:extLst>
          </p:cNvPr>
          <p:cNvSpPr>
            <a:spLocks noGrp="1"/>
          </p:cNvSpPr>
          <p:nvPr>
            <p:ph type="sldNum" sz="quarter" idx="12"/>
          </p:nvPr>
        </p:nvSpPr>
        <p:spPr/>
        <p:txBody>
          <a:bodyPr/>
          <a:lstStyle/>
          <a:p>
            <a:fld id="{B6F15528-21DE-4FAA-801E-634DDDAF4B2B}" type="slidenum">
              <a:rPr lang="en-US" smtClean="0"/>
              <a:pPr/>
              <a:t>4</a:t>
            </a:fld>
            <a:endParaRPr lang="en-US"/>
          </a:p>
        </p:txBody>
      </p:sp>
      <p:grpSp>
        <p:nvGrpSpPr>
          <p:cNvPr id="6" name="Group 5">
            <a:extLst>
              <a:ext uri="{FF2B5EF4-FFF2-40B4-BE49-F238E27FC236}">
                <a16:creationId xmlns:a16="http://schemas.microsoft.com/office/drawing/2014/main" id="{3C2144FD-7788-1A18-44F9-073D1E07A4E2}"/>
              </a:ext>
            </a:extLst>
          </p:cNvPr>
          <p:cNvGrpSpPr/>
          <p:nvPr/>
        </p:nvGrpSpPr>
        <p:grpSpPr>
          <a:xfrm>
            <a:off x="0" y="1279113"/>
            <a:ext cx="18288000" cy="7728774"/>
            <a:chOff x="0" y="852742"/>
            <a:chExt cx="12192000" cy="5152516"/>
          </a:xfrm>
        </p:grpSpPr>
        <p:sp>
          <p:nvSpPr>
            <p:cNvPr id="7" name="Rectangle 6">
              <a:extLst>
                <a:ext uri="{FF2B5EF4-FFF2-40B4-BE49-F238E27FC236}">
                  <a16:creationId xmlns:a16="http://schemas.microsoft.com/office/drawing/2014/main" id="{20A0DD98-AB90-1F13-46CA-A125A7620869}"/>
                </a:ext>
              </a:extLst>
            </p:cNvPr>
            <p:cNvSpPr/>
            <p:nvPr/>
          </p:nvSpPr>
          <p:spPr>
            <a:xfrm>
              <a:off x="1" y="852742"/>
              <a:ext cx="12191999" cy="5152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Rectangle 7">
              <a:extLst>
                <a:ext uri="{FF2B5EF4-FFF2-40B4-BE49-F238E27FC236}">
                  <a16:creationId xmlns:a16="http://schemas.microsoft.com/office/drawing/2014/main" id="{DEB1C912-9FC7-5AC1-5CC0-9EEE6567B519}"/>
                </a:ext>
              </a:extLst>
            </p:cNvPr>
            <p:cNvSpPr/>
            <p:nvPr/>
          </p:nvSpPr>
          <p:spPr>
            <a:xfrm>
              <a:off x="0" y="852742"/>
              <a:ext cx="3367314" cy="5152516"/>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9" name="Rectangle 8">
              <a:extLst>
                <a:ext uri="{FF2B5EF4-FFF2-40B4-BE49-F238E27FC236}">
                  <a16:creationId xmlns:a16="http://schemas.microsoft.com/office/drawing/2014/main" id="{EA517A42-3490-9272-F949-2B2AB84EAF61}"/>
                </a:ext>
              </a:extLst>
            </p:cNvPr>
            <p:cNvSpPr/>
            <p:nvPr/>
          </p:nvSpPr>
          <p:spPr>
            <a:xfrm>
              <a:off x="2043907" y="2389459"/>
              <a:ext cx="6394062" cy="1641475"/>
            </a:xfrm>
            <a:prstGeom prst="rect">
              <a:avLst/>
            </a:prstGeom>
          </p:spPr>
          <p:txBody>
            <a:bodyPr wrap="square" lIns="0" tIns="0" rIns="0" bIns="0">
              <a:spAutoFit/>
            </a:bodyPr>
            <a:lstStyle/>
            <a:p>
              <a:r>
                <a:rPr lang="en-ID" sz="8000" b="1" dirty="0">
                  <a:latin typeface="Cambria" panose="02040503050406030204" pitchFamily="18" charset="0"/>
                  <a:ea typeface="Cambria" panose="02040503050406030204" pitchFamily="18" charset="0"/>
                  <a:cs typeface="Segoe UI" panose="020B0502040204020203" pitchFamily="34" charset="0"/>
                </a:rPr>
                <a:t>Business Overview &amp; Financials </a:t>
              </a:r>
            </a:p>
          </p:txBody>
        </p:sp>
      </p:grpSp>
      <p:pic>
        <p:nvPicPr>
          <p:cNvPr id="10" name="bg object 18"/>
          <p:cNvPicPr>
            <a:picLocks noChangeAspect="1"/>
          </p:cNvPicPr>
          <p:nvPr/>
        </p:nvPicPr>
        <p:blipFill>
          <a:blip r:embed="rId3" cstate="print"/>
          <a:stretch>
            <a:fillRect/>
          </a:stretch>
        </p:blipFill>
        <p:spPr>
          <a:xfrm>
            <a:off x="11497236" y="5182001"/>
            <a:ext cx="4374518" cy="2713822"/>
          </a:xfrm>
          <a:prstGeom prst="rect">
            <a:avLst/>
          </a:prstGeom>
        </p:spPr>
      </p:pic>
      <p:sp>
        <p:nvSpPr>
          <p:cNvPr id="12" name="Footer Placeholder 11">
            <a:extLst>
              <a:ext uri="{FF2B5EF4-FFF2-40B4-BE49-F238E27FC236}">
                <a16:creationId xmlns:a16="http://schemas.microsoft.com/office/drawing/2014/main" id="{E8A4A273-3325-BE41-1EE6-7B6715EA7891}"/>
              </a:ext>
            </a:extLst>
          </p:cNvPr>
          <p:cNvSpPr>
            <a:spLocks noGrp="1"/>
          </p:cNvSpPr>
          <p:nvPr>
            <p:ph type="ftr" sz="quarter" idx="11"/>
          </p:nvPr>
        </p:nvSpPr>
        <p:spPr/>
        <p:txBody>
          <a:bodyPr/>
          <a:lstStyle/>
          <a:p>
            <a:r>
              <a:rPr lang="en-US"/>
              <a:t>https://www.aeroncomposites.com</a:t>
            </a:r>
          </a:p>
        </p:txBody>
      </p:sp>
      <p:sp>
        <p:nvSpPr>
          <p:cNvPr id="13" name="Footer Placeholder 4">
            <a:extLst>
              <a:ext uri="{FF2B5EF4-FFF2-40B4-BE49-F238E27FC236}">
                <a16:creationId xmlns:a16="http://schemas.microsoft.com/office/drawing/2014/main" id="{836927BD-9A3A-96AC-66A1-E4D81E5F2F9D}"/>
              </a:ext>
            </a:extLst>
          </p:cNvPr>
          <p:cNvSpPr txBox="1">
            <a:spLocks/>
          </p:cNvSpPr>
          <p:nvPr/>
        </p:nvSpPr>
        <p:spPr>
          <a:xfrm>
            <a:off x="7768767" y="9881152"/>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353894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7" name="object 6"/>
          <p:cNvSpPr txBox="1"/>
          <p:nvPr/>
        </p:nvSpPr>
        <p:spPr>
          <a:xfrm>
            <a:off x="674371" y="1544151"/>
            <a:ext cx="3457665" cy="388568"/>
          </a:xfrm>
          <a:prstGeom prst="rect">
            <a:avLst/>
          </a:prstGeom>
        </p:spPr>
        <p:txBody>
          <a:bodyPr vert="horz" wrap="square" lIns="0" tIns="19050" rIns="0" bIns="0" rtlCol="0">
            <a:spAutoFit/>
          </a:bodyPr>
          <a:lstStyle/>
          <a:p>
            <a:pPr marL="19050">
              <a:spcBef>
                <a:spcPts val="150"/>
              </a:spcBef>
              <a:tabLst>
                <a:tab pos="8780145" algn="l"/>
              </a:tabLst>
            </a:pPr>
            <a:r>
              <a:rPr lang="en-IN" sz="2400" b="1" dirty="0">
                <a:solidFill>
                  <a:srgbClr val="EF7F19"/>
                </a:solidFill>
                <a:latin typeface="Cambria" panose="02040503050406030204" pitchFamily="18" charset="0"/>
                <a:ea typeface="Cambria" panose="02040503050406030204" pitchFamily="18" charset="0"/>
                <a:cs typeface="Times New Roman" panose="02020603050405020304" pitchFamily="18" charset="0"/>
              </a:rPr>
              <a:t>Business Summary</a:t>
            </a:r>
            <a:endParaRPr sz="2400" b="1" dirty="0">
              <a:solidFill>
                <a:srgbClr val="EF7F1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object 7"/>
          <p:cNvSpPr/>
          <p:nvPr/>
        </p:nvSpPr>
        <p:spPr>
          <a:xfrm>
            <a:off x="664846" y="2130557"/>
            <a:ext cx="6912000" cy="0"/>
          </a:xfrm>
          <a:custGeom>
            <a:avLst/>
            <a:gdLst/>
            <a:ahLst/>
            <a:cxnLst/>
            <a:rect l="l" t="t" r="r" b="b"/>
            <a:pathLst>
              <a:path w="4752340">
                <a:moveTo>
                  <a:pt x="0" y="0"/>
                </a:moveTo>
                <a:lnTo>
                  <a:pt x="4751999" y="0"/>
                </a:lnTo>
              </a:path>
            </a:pathLst>
          </a:custGeom>
          <a:ln w="9524">
            <a:solidFill>
              <a:srgbClr val="262626"/>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1" name="object 11"/>
          <p:cNvSpPr txBox="1"/>
          <p:nvPr/>
        </p:nvSpPr>
        <p:spPr>
          <a:xfrm>
            <a:off x="8613467" y="1565221"/>
            <a:ext cx="8858540" cy="388568"/>
          </a:xfrm>
          <a:prstGeom prst="rect">
            <a:avLst/>
          </a:prstGeom>
        </p:spPr>
        <p:txBody>
          <a:bodyPr vert="horz" wrap="square" lIns="0" tIns="19050" rIns="0" bIns="0" rtlCol="0">
            <a:spAutoFit/>
          </a:bodyPr>
          <a:lstStyle/>
          <a:p>
            <a:pPr marL="19050">
              <a:spcBef>
                <a:spcPts val="150"/>
              </a:spcBef>
              <a:tabLst>
                <a:tab pos="8780145" algn="l"/>
              </a:tabLst>
            </a:pPr>
            <a:r>
              <a:rPr lang="en-IN" sz="2400" b="1" dirty="0">
                <a:solidFill>
                  <a:srgbClr val="EF7F19"/>
                </a:solidFill>
                <a:latin typeface="Cambria" panose="02040503050406030204" pitchFamily="18" charset="0"/>
                <a:ea typeface="Cambria" panose="02040503050406030204" pitchFamily="18" charset="0"/>
                <a:cs typeface="Times New Roman" panose="02020603050405020304" pitchFamily="18" charset="0"/>
              </a:rPr>
              <a:t>Financial Highlights                                          </a:t>
            </a:r>
            <a:r>
              <a:rPr lang="en-IN" sz="2000" i="1" dirty="0">
                <a:latin typeface="Cambria" panose="02040503050406030204" pitchFamily="18" charset="0"/>
                <a:ea typeface="Cambria" panose="02040503050406030204" pitchFamily="18" charset="0"/>
                <a:cs typeface="Segoe UI" panose="020B0502040204020203" pitchFamily="34" charset="0"/>
              </a:rPr>
              <a:t>(During the FY 2023-24)</a:t>
            </a:r>
            <a:r>
              <a:rPr lang="en-IN" sz="2000" i="1" dirty="0">
                <a:solidFill>
                  <a:srgbClr val="EF7F19"/>
                </a:solidFill>
                <a:latin typeface="Cambria" panose="02040503050406030204" pitchFamily="18" charset="0"/>
                <a:ea typeface="Cambria" panose="02040503050406030204" pitchFamily="18" charset="0"/>
                <a:cs typeface="Times New Roman" panose="02020603050405020304" pitchFamily="18" charset="0"/>
              </a:rPr>
              <a:t> </a:t>
            </a:r>
            <a:endParaRPr lang="en-IN" sz="2400" i="1" dirty="0">
              <a:solidFill>
                <a:srgbClr val="EF7F1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object 12"/>
          <p:cNvSpPr/>
          <p:nvPr/>
        </p:nvSpPr>
        <p:spPr>
          <a:xfrm>
            <a:off x="8603940" y="2129146"/>
            <a:ext cx="8046000" cy="0"/>
          </a:xfrm>
          <a:custGeom>
            <a:avLst/>
            <a:gdLst/>
            <a:ahLst/>
            <a:cxnLst/>
            <a:rect l="l" t="t" r="r" b="b"/>
            <a:pathLst>
              <a:path w="4752340">
                <a:moveTo>
                  <a:pt x="0" y="0"/>
                </a:moveTo>
                <a:lnTo>
                  <a:pt x="4751999" y="0"/>
                </a:lnTo>
              </a:path>
            </a:pathLst>
          </a:custGeom>
          <a:ln w="9524">
            <a:solidFill>
              <a:srgbClr val="262626"/>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4" name="object 35"/>
          <p:cNvSpPr txBox="1"/>
          <p:nvPr/>
        </p:nvSpPr>
        <p:spPr>
          <a:xfrm>
            <a:off x="8613467" y="3039416"/>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Revenue</a:t>
            </a:r>
            <a:endParaRPr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15" name="object 37"/>
          <p:cNvSpPr/>
          <p:nvPr/>
        </p:nvSpPr>
        <p:spPr>
          <a:xfrm>
            <a:off x="8632518" y="2903603"/>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6" name="object 90"/>
          <p:cNvSpPr txBox="1"/>
          <p:nvPr/>
        </p:nvSpPr>
        <p:spPr>
          <a:xfrm>
            <a:off x="8613467" y="2352824"/>
            <a:ext cx="1911083" cy="434734"/>
          </a:xfrm>
          <a:prstGeom prst="rect">
            <a:avLst/>
          </a:prstGeom>
        </p:spPr>
        <p:txBody>
          <a:bodyPr vert="horz" wrap="square" lIns="0" tIns="19050" rIns="0" bIns="0" rtlCol="0">
            <a:spAutoFit/>
          </a:bodyPr>
          <a:lstStyle/>
          <a:p>
            <a:pPr marL="19050">
              <a:spcBef>
                <a:spcPts val="150"/>
              </a:spcBef>
            </a:pPr>
            <a:r>
              <a:rPr lang="en-IN" sz="2700" b="1" spc="-38" dirty="0" err="1">
                <a:solidFill>
                  <a:srgbClr val="EF7F19"/>
                </a:solidFill>
                <a:latin typeface="Cambria" panose="02040503050406030204" pitchFamily="18" charset="0"/>
                <a:ea typeface="Cambria" panose="02040503050406030204" pitchFamily="18" charset="0"/>
                <a:cs typeface="Segoe UI" panose="020B0502040204020203" pitchFamily="34" charset="0"/>
              </a:rPr>
              <a:t>Rs</a:t>
            </a: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 200 Cr</a:t>
            </a:r>
          </a:p>
        </p:txBody>
      </p:sp>
      <p:sp>
        <p:nvSpPr>
          <p:cNvPr id="17" name="object 35"/>
          <p:cNvSpPr txBox="1"/>
          <p:nvPr/>
        </p:nvSpPr>
        <p:spPr>
          <a:xfrm>
            <a:off x="11769678" y="3026486"/>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EBITDA</a:t>
            </a:r>
            <a:endParaRPr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18" name="object 37"/>
          <p:cNvSpPr/>
          <p:nvPr/>
        </p:nvSpPr>
        <p:spPr>
          <a:xfrm>
            <a:off x="11788729" y="2890673"/>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9" name="object 90"/>
          <p:cNvSpPr txBox="1"/>
          <p:nvPr/>
        </p:nvSpPr>
        <p:spPr>
          <a:xfrm>
            <a:off x="11769678" y="2339894"/>
            <a:ext cx="1911083" cy="434734"/>
          </a:xfrm>
          <a:prstGeom prst="rect">
            <a:avLst/>
          </a:prstGeom>
        </p:spPr>
        <p:txBody>
          <a:bodyPr vert="horz" wrap="square" lIns="0" tIns="19050" rIns="0" bIns="0" rtlCol="0">
            <a:spAutoFit/>
          </a:bodyPr>
          <a:lstStyle/>
          <a:p>
            <a:pPr marL="19050">
              <a:spcBef>
                <a:spcPts val="150"/>
              </a:spcBef>
            </a:pP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Rs 15.5 Cr</a:t>
            </a:r>
          </a:p>
        </p:txBody>
      </p:sp>
      <p:sp>
        <p:nvSpPr>
          <p:cNvPr id="20" name="object 35"/>
          <p:cNvSpPr txBox="1"/>
          <p:nvPr/>
        </p:nvSpPr>
        <p:spPr>
          <a:xfrm>
            <a:off x="15058434" y="3022733"/>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PAT</a:t>
            </a:r>
            <a:endParaRPr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21" name="object 37"/>
          <p:cNvSpPr/>
          <p:nvPr/>
        </p:nvSpPr>
        <p:spPr>
          <a:xfrm>
            <a:off x="15077485" y="2886920"/>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22" name="object 90"/>
          <p:cNvSpPr txBox="1"/>
          <p:nvPr/>
        </p:nvSpPr>
        <p:spPr>
          <a:xfrm>
            <a:off x="15058434" y="2336141"/>
            <a:ext cx="1911083" cy="434734"/>
          </a:xfrm>
          <a:prstGeom prst="rect">
            <a:avLst/>
          </a:prstGeom>
        </p:spPr>
        <p:txBody>
          <a:bodyPr vert="horz" wrap="square" lIns="0" tIns="19050" rIns="0" bIns="0" rtlCol="0">
            <a:spAutoFit/>
          </a:bodyPr>
          <a:lstStyle/>
          <a:p>
            <a:pPr marL="19050">
              <a:spcBef>
                <a:spcPts val="150"/>
              </a:spcBef>
            </a:pP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Rs 10.1 Cr</a:t>
            </a:r>
          </a:p>
        </p:txBody>
      </p:sp>
      <p:sp>
        <p:nvSpPr>
          <p:cNvPr id="23" name="object 35"/>
          <p:cNvSpPr txBox="1"/>
          <p:nvPr/>
        </p:nvSpPr>
        <p:spPr>
          <a:xfrm>
            <a:off x="8613467" y="4442983"/>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EBITDA Margin </a:t>
            </a:r>
            <a:endParaRPr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24" name="object 37"/>
          <p:cNvSpPr/>
          <p:nvPr/>
        </p:nvSpPr>
        <p:spPr>
          <a:xfrm>
            <a:off x="8632518" y="4307170"/>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b="1">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25" name="object 90"/>
          <p:cNvSpPr txBox="1"/>
          <p:nvPr/>
        </p:nvSpPr>
        <p:spPr>
          <a:xfrm>
            <a:off x="8613467" y="3756391"/>
            <a:ext cx="1911083" cy="434734"/>
          </a:xfrm>
          <a:prstGeom prst="rect">
            <a:avLst/>
          </a:prstGeom>
        </p:spPr>
        <p:txBody>
          <a:bodyPr vert="horz" wrap="square" lIns="0" tIns="19050" rIns="0" bIns="0" rtlCol="0">
            <a:spAutoFit/>
          </a:bodyPr>
          <a:lstStyle/>
          <a:p>
            <a:pPr marL="19050">
              <a:spcBef>
                <a:spcPts val="150"/>
              </a:spcBef>
            </a:pP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7.8%</a:t>
            </a:r>
          </a:p>
        </p:txBody>
      </p:sp>
      <p:sp>
        <p:nvSpPr>
          <p:cNvPr id="26" name="object 35"/>
          <p:cNvSpPr txBox="1"/>
          <p:nvPr/>
        </p:nvSpPr>
        <p:spPr>
          <a:xfrm>
            <a:off x="11769678" y="4430054"/>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ROE</a:t>
            </a:r>
            <a:endParaRPr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27" name="object 37"/>
          <p:cNvSpPr/>
          <p:nvPr/>
        </p:nvSpPr>
        <p:spPr>
          <a:xfrm>
            <a:off x="11788729" y="4294240"/>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b="1">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28" name="object 90"/>
          <p:cNvSpPr txBox="1"/>
          <p:nvPr/>
        </p:nvSpPr>
        <p:spPr>
          <a:xfrm>
            <a:off x="11769678" y="3743462"/>
            <a:ext cx="1911083" cy="434734"/>
          </a:xfrm>
          <a:prstGeom prst="rect">
            <a:avLst/>
          </a:prstGeom>
        </p:spPr>
        <p:txBody>
          <a:bodyPr vert="horz" wrap="square" lIns="0" tIns="19050" rIns="0" bIns="0" rtlCol="0">
            <a:spAutoFit/>
          </a:bodyPr>
          <a:lstStyle/>
          <a:p>
            <a:pPr marL="19050">
              <a:spcBef>
                <a:spcPts val="150"/>
              </a:spcBef>
            </a:pP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33.2%</a:t>
            </a:r>
          </a:p>
        </p:txBody>
      </p:sp>
      <p:sp>
        <p:nvSpPr>
          <p:cNvPr id="29" name="object 35"/>
          <p:cNvSpPr txBox="1"/>
          <p:nvPr/>
        </p:nvSpPr>
        <p:spPr>
          <a:xfrm>
            <a:off x="15058434" y="4426301"/>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ROCE</a:t>
            </a:r>
          </a:p>
        </p:txBody>
      </p:sp>
      <p:sp>
        <p:nvSpPr>
          <p:cNvPr id="30" name="object 37"/>
          <p:cNvSpPr/>
          <p:nvPr/>
        </p:nvSpPr>
        <p:spPr>
          <a:xfrm>
            <a:off x="15077485" y="4290487"/>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b="1">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31" name="object 90"/>
          <p:cNvSpPr txBox="1"/>
          <p:nvPr/>
        </p:nvSpPr>
        <p:spPr>
          <a:xfrm>
            <a:off x="15058434" y="3739708"/>
            <a:ext cx="1911083" cy="434734"/>
          </a:xfrm>
          <a:prstGeom prst="rect">
            <a:avLst/>
          </a:prstGeom>
        </p:spPr>
        <p:txBody>
          <a:bodyPr vert="horz" wrap="square" lIns="0" tIns="19050" rIns="0" bIns="0" rtlCol="0">
            <a:spAutoFit/>
          </a:bodyPr>
          <a:lstStyle/>
          <a:p>
            <a:pPr marL="19050">
              <a:spcBef>
                <a:spcPts val="150"/>
              </a:spcBef>
            </a:pPr>
            <a:r>
              <a:rPr lang="en-IN" sz="2700" b="1" spc="-38" dirty="0">
                <a:solidFill>
                  <a:srgbClr val="EF7F19"/>
                </a:solidFill>
                <a:latin typeface="Cambria" panose="02040503050406030204" pitchFamily="18" charset="0"/>
                <a:ea typeface="Cambria" panose="02040503050406030204" pitchFamily="18" charset="0"/>
                <a:cs typeface="Segoe UI" panose="020B0502040204020203" pitchFamily="34" charset="0"/>
              </a:rPr>
              <a:t>32.2%</a:t>
            </a:r>
            <a:endParaRPr sz="2700"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32" name="object 11"/>
          <p:cNvSpPr txBox="1"/>
          <p:nvPr/>
        </p:nvSpPr>
        <p:spPr>
          <a:xfrm>
            <a:off x="8613467" y="5239373"/>
            <a:ext cx="8567454" cy="388568"/>
          </a:xfrm>
          <a:prstGeom prst="rect">
            <a:avLst/>
          </a:prstGeom>
        </p:spPr>
        <p:txBody>
          <a:bodyPr vert="horz" wrap="square" lIns="0" tIns="19050" rIns="0" bIns="0" rtlCol="0">
            <a:spAutoFit/>
          </a:bodyPr>
          <a:lstStyle/>
          <a:p>
            <a:pPr marL="19050">
              <a:spcBef>
                <a:spcPts val="150"/>
              </a:spcBef>
              <a:tabLst>
                <a:tab pos="8780145" algn="l"/>
              </a:tabLst>
            </a:pPr>
            <a:r>
              <a:rPr lang="en-IN" sz="2400" b="1" dirty="0">
                <a:solidFill>
                  <a:srgbClr val="EF7F19"/>
                </a:solidFill>
                <a:latin typeface="Cambria" panose="02040503050406030204" pitchFamily="18" charset="0"/>
                <a:ea typeface="Cambria" panose="02040503050406030204" pitchFamily="18" charset="0"/>
                <a:cs typeface="Times New Roman" panose="02020603050405020304" pitchFamily="18" charset="0"/>
              </a:rPr>
              <a:t>Operational Highlights</a:t>
            </a:r>
          </a:p>
        </p:txBody>
      </p:sp>
      <p:sp>
        <p:nvSpPr>
          <p:cNvPr id="33" name="object 12"/>
          <p:cNvSpPr/>
          <p:nvPr/>
        </p:nvSpPr>
        <p:spPr>
          <a:xfrm>
            <a:off x="8603940" y="5803298"/>
            <a:ext cx="8046000" cy="0"/>
          </a:xfrm>
          <a:custGeom>
            <a:avLst/>
            <a:gdLst/>
            <a:ahLst/>
            <a:cxnLst/>
            <a:rect l="l" t="t" r="r" b="b"/>
            <a:pathLst>
              <a:path w="4752340">
                <a:moveTo>
                  <a:pt x="0" y="0"/>
                </a:moveTo>
                <a:lnTo>
                  <a:pt x="4751999" y="0"/>
                </a:lnTo>
              </a:path>
            </a:pathLst>
          </a:custGeom>
          <a:ln w="9524">
            <a:solidFill>
              <a:srgbClr val="262626"/>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34" name="object 35"/>
          <p:cNvSpPr txBox="1"/>
          <p:nvPr/>
        </p:nvSpPr>
        <p:spPr>
          <a:xfrm>
            <a:off x="8640361" y="6796324"/>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Products</a:t>
            </a:r>
          </a:p>
        </p:txBody>
      </p:sp>
      <p:sp>
        <p:nvSpPr>
          <p:cNvPr id="35" name="object 37"/>
          <p:cNvSpPr/>
          <p:nvPr/>
        </p:nvSpPr>
        <p:spPr>
          <a:xfrm>
            <a:off x="8659412" y="6660510"/>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36" name="object 90"/>
          <p:cNvSpPr txBox="1"/>
          <p:nvPr/>
        </p:nvSpPr>
        <p:spPr>
          <a:xfrm>
            <a:off x="9105188" y="6109731"/>
            <a:ext cx="1446256" cy="434734"/>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11</a:t>
            </a:r>
            <a:endParaRPr sz="2700" dirty="0">
              <a:solidFill>
                <a:srgbClr val="E46C0A"/>
              </a:solidFill>
              <a:latin typeface="Cambria" panose="02040503050406030204" pitchFamily="18" charset="0"/>
              <a:ea typeface="Cambria" panose="02040503050406030204" pitchFamily="18" charset="0"/>
              <a:cs typeface="Segoe UI" panose="020B0502040204020203" pitchFamily="34" charset="0"/>
            </a:endParaRPr>
          </a:p>
        </p:txBody>
      </p:sp>
      <p:grpSp>
        <p:nvGrpSpPr>
          <p:cNvPr id="54" name="Group 53"/>
          <p:cNvGrpSpPr/>
          <p:nvPr/>
        </p:nvGrpSpPr>
        <p:grpSpPr>
          <a:xfrm>
            <a:off x="404145" y="2363320"/>
            <a:ext cx="7669457" cy="6725497"/>
            <a:chOff x="9423923" y="2339817"/>
            <a:chExt cx="7669457" cy="6725497"/>
          </a:xfrm>
        </p:grpSpPr>
        <p:sp>
          <p:nvSpPr>
            <p:cNvPr id="55" name="Rectangle 54">
              <a:extLst>
                <a:ext uri="{FF2B5EF4-FFF2-40B4-BE49-F238E27FC236}">
                  <a16:creationId xmlns:a16="http://schemas.microsoft.com/office/drawing/2014/main" id="{E4E96E16-5DB0-4D72-99F3-38A068EBCA51}"/>
                </a:ext>
              </a:extLst>
            </p:cNvPr>
            <p:cNvSpPr/>
            <p:nvPr/>
          </p:nvSpPr>
          <p:spPr>
            <a:xfrm>
              <a:off x="10682066" y="5488587"/>
              <a:ext cx="5950852" cy="1292662"/>
            </a:xfrm>
            <a:prstGeom prst="rect">
              <a:avLst/>
            </a:prstGeom>
          </p:spPr>
          <p:txBody>
            <a:bodyPr wrap="square" lIns="0" tIns="0" rIns="0" bIns="0">
              <a:spAutoFit/>
            </a:bodyPr>
            <a:lstStyle/>
            <a:p>
              <a:r>
                <a:rPr lang="en-US" sz="2100" dirty="0">
                  <a:latin typeface="Cambria" panose="02040503050406030204" pitchFamily="18" charset="0"/>
                  <a:ea typeface="Cambria" panose="02040503050406030204" pitchFamily="18" charset="0"/>
                  <a:cs typeface="Segoe UI" panose="020B0502040204020203" pitchFamily="34" charset="0"/>
                </a:rPr>
                <a:t>The company provides comprehensive solutions encompassing </a:t>
              </a:r>
              <a:r>
                <a:rPr lang="en-US" sz="2100" b="1" dirty="0">
                  <a:latin typeface="Cambria" panose="02040503050406030204" pitchFamily="18" charset="0"/>
                  <a:ea typeface="Cambria" panose="02040503050406030204" pitchFamily="18" charset="0"/>
                  <a:cs typeface="Segoe UI" panose="020B0502040204020203" pitchFamily="34" charset="0"/>
                </a:rPr>
                <a:t>design, prototype development, testing, manufacturing, logistics, installation, and after-sales service</a:t>
              </a:r>
            </a:p>
          </p:txBody>
        </p:sp>
        <p:sp>
          <p:nvSpPr>
            <p:cNvPr id="56" name="Rectangle 55">
              <a:extLst>
                <a:ext uri="{FF2B5EF4-FFF2-40B4-BE49-F238E27FC236}">
                  <a16:creationId xmlns:a16="http://schemas.microsoft.com/office/drawing/2014/main" id="{A9782812-2D0D-4496-97E9-5C2A9CC179DA}"/>
                </a:ext>
              </a:extLst>
            </p:cNvPr>
            <p:cNvSpPr/>
            <p:nvPr/>
          </p:nvSpPr>
          <p:spPr>
            <a:xfrm>
              <a:off x="10682066" y="7108468"/>
              <a:ext cx="6157808" cy="969496"/>
            </a:xfrm>
            <a:prstGeom prst="rect">
              <a:avLst/>
            </a:prstGeom>
          </p:spPr>
          <p:txBody>
            <a:bodyPr wrap="square" lIns="0" tIns="0" rIns="0" bIns="0">
              <a:spAutoFit/>
            </a:bodyPr>
            <a:lstStyle/>
            <a:p>
              <a:r>
                <a:rPr lang="en-US" sz="2100" b="1" dirty="0">
                  <a:latin typeface="Cambria" panose="02040503050406030204" pitchFamily="18" charset="0"/>
                  <a:ea typeface="Cambria" panose="02040503050406030204" pitchFamily="18" charset="0"/>
                  <a:cs typeface="Segoe UI" panose="020B0502040204020203" pitchFamily="34" charset="0"/>
                </a:rPr>
                <a:t>ISO 9001:2015 </a:t>
              </a:r>
              <a:r>
                <a:rPr lang="en-US" sz="2100" dirty="0">
                  <a:latin typeface="Cambria" panose="02040503050406030204" pitchFamily="18" charset="0"/>
                  <a:ea typeface="Cambria" panose="02040503050406030204" pitchFamily="18" charset="0"/>
                  <a:cs typeface="Segoe UI" panose="020B0502040204020203" pitchFamily="34" charset="0"/>
                </a:rPr>
                <a:t>certified manufacturing facility with</a:t>
              </a:r>
              <a:r>
                <a:rPr lang="en-US" sz="2100" b="1" dirty="0">
                  <a:latin typeface="Cambria" panose="02040503050406030204" pitchFamily="18" charset="0"/>
                  <a:ea typeface="Cambria" panose="02040503050406030204" pitchFamily="18" charset="0"/>
                  <a:cs typeface="Segoe UI" panose="020B0502040204020203" pitchFamily="34" charset="0"/>
                </a:rPr>
                <a:t> in-house R&amp;D unit</a:t>
              </a:r>
              <a:r>
                <a:rPr lang="en-US" sz="2100" dirty="0">
                  <a:latin typeface="Cambria" panose="02040503050406030204" pitchFamily="18" charset="0"/>
                  <a:ea typeface="Cambria" panose="02040503050406030204" pitchFamily="18" charset="0"/>
                  <a:cs typeface="Segoe UI" panose="020B0502040204020203" pitchFamily="34" charset="0"/>
                </a:rPr>
                <a:t> registered with the Department of Scientific &amp; Industrial Research</a:t>
              </a:r>
            </a:p>
          </p:txBody>
        </p:sp>
        <p:sp>
          <p:nvSpPr>
            <p:cNvPr id="57" name="Rectangle 56">
              <a:extLst>
                <a:ext uri="{FF2B5EF4-FFF2-40B4-BE49-F238E27FC236}">
                  <a16:creationId xmlns:a16="http://schemas.microsoft.com/office/drawing/2014/main" id="{AFFFEEBB-1F2F-4991-BBEA-8CE19DC83992}"/>
                </a:ext>
              </a:extLst>
            </p:cNvPr>
            <p:cNvSpPr/>
            <p:nvPr/>
          </p:nvSpPr>
          <p:spPr>
            <a:xfrm>
              <a:off x="10682066" y="8418983"/>
              <a:ext cx="6190630" cy="646331"/>
            </a:xfrm>
            <a:prstGeom prst="rect">
              <a:avLst/>
            </a:prstGeom>
          </p:spPr>
          <p:txBody>
            <a:bodyPr wrap="square" lIns="0" tIns="0" rIns="0" bIns="0">
              <a:spAutoFit/>
            </a:bodyPr>
            <a:lstStyle/>
            <a:p>
              <a:r>
                <a:rPr lang="en-US" sz="2100" b="1" dirty="0">
                  <a:latin typeface="Cambria" panose="02040503050406030204" pitchFamily="18" charset="0"/>
                  <a:ea typeface="Cambria" panose="02040503050406030204" pitchFamily="18" charset="0"/>
                  <a:cs typeface="Segoe UI" panose="020B0502040204020203" pitchFamily="34" charset="0"/>
                </a:rPr>
                <a:t>“Two Star Export House” </a:t>
              </a:r>
              <a:r>
                <a:rPr lang="en-US" sz="2100" dirty="0">
                  <a:latin typeface="Cambria" panose="02040503050406030204" pitchFamily="18" charset="0"/>
                  <a:ea typeface="Cambria" panose="02040503050406030204" pitchFamily="18" charset="0"/>
                  <a:cs typeface="Segoe UI" panose="020B0502040204020203" pitchFamily="34" charset="0"/>
                </a:rPr>
                <a:t>recognition under the Foreign Trade Policy 2023</a:t>
              </a:r>
            </a:p>
          </p:txBody>
        </p:sp>
        <p:cxnSp>
          <p:nvCxnSpPr>
            <p:cNvPr id="58" name="Straight Connector 57">
              <a:extLst>
                <a:ext uri="{FF2B5EF4-FFF2-40B4-BE49-F238E27FC236}">
                  <a16:creationId xmlns:a16="http://schemas.microsoft.com/office/drawing/2014/main" id="{BC214823-A3C3-4B51-950D-CE3EF901E49C}"/>
                </a:ext>
              </a:extLst>
            </p:cNvPr>
            <p:cNvCxnSpPr>
              <a:cxnSpLocks/>
            </p:cNvCxnSpPr>
            <p:nvPr/>
          </p:nvCxnSpPr>
          <p:spPr>
            <a:xfrm>
              <a:off x="9600946" y="6917560"/>
              <a:ext cx="7164000" cy="0"/>
            </a:xfrm>
            <a:prstGeom prst="line">
              <a:avLst/>
            </a:prstGeom>
            <a:ln>
              <a:solidFill>
                <a:srgbClr val="E46C0A"/>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9042D6-C936-48CE-849A-980D9DBF0448}"/>
                </a:ext>
              </a:extLst>
            </p:cNvPr>
            <p:cNvCxnSpPr>
              <a:cxnSpLocks/>
            </p:cNvCxnSpPr>
            <p:nvPr/>
          </p:nvCxnSpPr>
          <p:spPr>
            <a:xfrm>
              <a:off x="9600946" y="8241525"/>
              <a:ext cx="7164000" cy="0"/>
            </a:xfrm>
            <a:prstGeom prst="line">
              <a:avLst/>
            </a:prstGeom>
            <a:ln>
              <a:solidFill>
                <a:srgbClr val="E46C0A"/>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4E96E16-5DB0-4D72-99F3-38A068EBCA51}"/>
                </a:ext>
              </a:extLst>
            </p:cNvPr>
            <p:cNvSpPr/>
            <p:nvPr/>
          </p:nvSpPr>
          <p:spPr>
            <a:xfrm>
              <a:off x="10682065" y="2364367"/>
              <a:ext cx="5950853" cy="646331"/>
            </a:xfrm>
            <a:prstGeom prst="rect">
              <a:avLst/>
            </a:prstGeom>
          </p:spPr>
          <p:txBody>
            <a:bodyPr wrap="square" lIns="0" tIns="0" rIns="0" bIns="0">
              <a:spAutoFit/>
            </a:bodyPr>
            <a:lstStyle/>
            <a:p>
              <a:r>
                <a:rPr lang="en-US" sz="2100" dirty="0">
                  <a:latin typeface="Cambria" panose="02040503050406030204" pitchFamily="18" charset="0"/>
                  <a:ea typeface="Cambria" panose="02040503050406030204" pitchFamily="18" charset="0"/>
                  <a:cs typeface="Segoe UI" panose="020B0502040204020203" pitchFamily="34" charset="0"/>
                </a:rPr>
                <a:t>Established in 2011, </a:t>
              </a:r>
              <a:r>
                <a:rPr lang="en-US" sz="2100" b="1" dirty="0">
                  <a:latin typeface="Cambria" panose="02040503050406030204" pitchFamily="18" charset="0"/>
                  <a:ea typeface="Cambria" panose="02040503050406030204" pitchFamily="18" charset="0"/>
                  <a:cs typeface="Segoe UI" panose="020B0502040204020203" pitchFamily="34" charset="0"/>
                </a:rPr>
                <a:t>manufactures and supplies Fiber Glass Reinforced Polymer (FRP) products</a:t>
              </a:r>
              <a:endParaRPr lang="en-ID"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61" name="Rectangle 60">
              <a:extLst>
                <a:ext uri="{FF2B5EF4-FFF2-40B4-BE49-F238E27FC236}">
                  <a16:creationId xmlns:a16="http://schemas.microsoft.com/office/drawing/2014/main" id="{874BFFEB-9AF4-4482-966E-70E989B38EA2}"/>
                </a:ext>
              </a:extLst>
            </p:cNvPr>
            <p:cNvSpPr/>
            <p:nvPr/>
          </p:nvSpPr>
          <p:spPr>
            <a:xfrm>
              <a:off x="10682064" y="3284922"/>
              <a:ext cx="6190632" cy="646331"/>
            </a:xfrm>
            <a:prstGeom prst="rect">
              <a:avLst/>
            </a:prstGeom>
          </p:spPr>
          <p:txBody>
            <a:bodyPr wrap="square" lIns="0" tIns="0" rIns="0" bIns="0">
              <a:spAutoFit/>
            </a:bodyPr>
            <a:lstStyle/>
            <a:p>
              <a:r>
                <a:rPr lang="en-US" sz="2100" dirty="0">
                  <a:latin typeface="Cambria" panose="02040503050406030204" pitchFamily="18" charset="0"/>
                  <a:ea typeface="Cambria" panose="02040503050406030204" pitchFamily="18" charset="0"/>
                  <a:cs typeface="Segoe UI" panose="020B0502040204020203" pitchFamily="34" charset="0"/>
                </a:rPr>
                <a:t>The range of FRP products includes </a:t>
              </a:r>
              <a:r>
                <a:rPr lang="en-US" sz="2100" b="1" dirty="0" err="1">
                  <a:latin typeface="Cambria" panose="02040503050406030204" pitchFamily="18" charset="0"/>
                  <a:ea typeface="Cambria" panose="02040503050406030204" pitchFamily="18" charset="0"/>
                  <a:cs typeface="Segoe UI" panose="020B0502040204020203" pitchFamily="34" charset="0"/>
                </a:rPr>
                <a:t>Pultruded</a:t>
              </a:r>
              <a:r>
                <a:rPr lang="en-US" sz="2100" b="1" dirty="0">
                  <a:latin typeface="Cambria" panose="02040503050406030204" pitchFamily="18" charset="0"/>
                  <a:ea typeface="Cambria" panose="02040503050406030204" pitchFamily="18" charset="0"/>
                  <a:cs typeface="Segoe UI" panose="020B0502040204020203" pitchFamily="34" charset="0"/>
                </a:rPr>
                <a:t> Products</a:t>
              </a:r>
              <a:r>
                <a:rPr lang="en-US" sz="2100" dirty="0">
                  <a:latin typeface="Cambria" panose="02040503050406030204" pitchFamily="18" charset="0"/>
                  <a:ea typeface="Cambria" panose="02040503050406030204" pitchFamily="18" charset="0"/>
                  <a:cs typeface="Segoe UI" panose="020B0502040204020203" pitchFamily="34" charset="0"/>
                </a:rPr>
                <a:t>, </a:t>
              </a:r>
              <a:r>
                <a:rPr lang="en-US" sz="2100" b="1" dirty="0" err="1">
                  <a:latin typeface="Cambria" panose="02040503050406030204" pitchFamily="18" charset="0"/>
                  <a:ea typeface="Cambria" panose="02040503050406030204" pitchFamily="18" charset="0"/>
                  <a:cs typeface="Segoe UI" panose="020B0502040204020203" pitchFamily="34" charset="0"/>
                </a:rPr>
                <a:t>Moulded</a:t>
              </a:r>
              <a:r>
                <a:rPr lang="en-US" sz="2100" b="1" dirty="0">
                  <a:latin typeface="Cambria" panose="02040503050406030204" pitchFamily="18" charset="0"/>
                  <a:ea typeface="Cambria" panose="02040503050406030204" pitchFamily="18" charset="0"/>
                  <a:cs typeface="Segoe UI" panose="020B0502040204020203" pitchFamily="34" charset="0"/>
                </a:rPr>
                <a:t> Gratings</a:t>
              </a:r>
              <a:r>
                <a:rPr lang="en-US" sz="2100" dirty="0">
                  <a:latin typeface="Cambria" panose="02040503050406030204" pitchFamily="18" charset="0"/>
                  <a:ea typeface="Cambria" panose="02040503050406030204" pitchFamily="18" charset="0"/>
                  <a:cs typeface="Segoe UI" panose="020B0502040204020203" pitchFamily="34" charset="0"/>
                </a:rPr>
                <a:t>, and </a:t>
              </a:r>
              <a:r>
                <a:rPr lang="en-US" sz="2100" b="1" dirty="0">
                  <a:latin typeface="Cambria" panose="02040503050406030204" pitchFamily="18" charset="0"/>
                  <a:ea typeface="Cambria" panose="02040503050406030204" pitchFamily="18" charset="0"/>
                  <a:cs typeface="Segoe UI" panose="020B0502040204020203" pitchFamily="34" charset="0"/>
                </a:rPr>
                <a:t>Rods</a:t>
              </a:r>
              <a:endParaRPr lang="en-ID" sz="2100" b="1" dirty="0">
                <a:latin typeface="Cambria" panose="02040503050406030204" pitchFamily="18" charset="0"/>
                <a:ea typeface="Cambria" panose="02040503050406030204" pitchFamily="18" charset="0"/>
                <a:cs typeface="Segoe UI" panose="020B0502040204020203" pitchFamily="34" charset="0"/>
              </a:endParaRPr>
            </a:p>
          </p:txBody>
        </p:sp>
        <p:sp>
          <p:nvSpPr>
            <p:cNvPr id="62" name="Rectangle 61">
              <a:extLst>
                <a:ext uri="{FF2B5EF4-FFF2-40B4-BE49-F238E27FC236}">
                  <a16:creationId xmlns:a16="http://schemas.microsoft.com/office/drawing/2014/main" id="{A9782812-2D0D-4496-97E9-5C2A9CC179DA}"/>
                </a:ext>
              </a:extLst>
            </p:cNvPr>
            <p:cNvSpPr/>
            <p:nvPr/>
          </p:nvSpPr>
          <p:spPr>
            <a:xfrm>
              <a:off x="10682064" y="4205477"/>
              <a:ext cx="6411316" cy="969496"/>
            </a:xfrm>
            <a:prstGeom prst="rect">
              <a:avLst/>
            </a:prstGeom>
          </p:spPr>
          <p:txBody>
            <a:bodyPr wrap="square" lIns="0" tIns="0" rIns="0" bIns="0">
              <a:spAutoFit/>
            </a:bodyPr>
            <a:lstStyle/>
            <a:p>
              <a:r>
                <a:rPr lang="en-US" sz="2100" dirty="0">
                  <a:latin typeface="Cambria" panose="02040503050406030204" pitchFamily="18" charset="0"/>
                  <a:ea typeface="Cambria" panose="02040503050406030204" pitchFamily="18" charset="0"/>
                  <a:cs typeface="Segoe UI" panose="020B0502040204020203" pitchFamily="34" charset="0"/>
                </a:rPr>
                <a:t>Product advantage includes </a:t>
              </a:r>
              <a:r>
                <a:rPr lang="en-US" sz="2100" b="1" dirty="0">
                  <a:latin typeface="Cambria" panose="02040503050406030204" pitchFamily="18" charset="0"/>
                  <a:ea typeface="Cambria" panose="02040503050406030204" pitchFamily="18" charset="0"/>
                  <a:cs typeface="Segoe UI" panose="020B0502040204020203" pitchFamily="34" charset="0"/>
                </a:rPr>
                <a:t>corrosion </a:t>
              </a:r>
              <a:r>
                <a:rPr lang="en-US" sz="2100" dirty="0">
                  <a:latin typeface="Cambria" panose="02040503050406030204" pitchFamily="18" charset="0"/>
                  <a:ea typeface="Cambria" panose="02040503050406030204" pitchFamily="18" charset="0"/>
                  <a:cs typeface="Segoe UI" panose="020B0502040204020203" pitchFamily="34" charset="0"/>
                </a:rPr>
                <a:t>and </a:t>
              </a:r>
              <a:r>
                <a:rPr lang="en-US" sz="2100" b="1" dirty="0">
                  <a:latin typeface="Cambria" panose="02040503050406030204" pitchFamily="18" charset="0"/>
                  <a:ea typeface="Cambria" panose="02040503050406030204" pitchFamily="18" charset="0"/>
                  <a:cs typeface="Segoe UI" panose="020B0502040204020203" pitchFamily="34" charset="0"/>
                </a:rPr>
                <a:t>chemical resistance, high strength, lightweight and ease of application</a:t>
              </a:r>
            </a:p>
          </p:txBody>
        </p:sp>
        <p:cxnSp>
          <p:nvCxnSpPr>
            <p:cNvPr id="63" name="Straight Connector 62">
              <a:extLst>
                <a:ext uri="{FF2B5EF4-FFF2-40B4-BE49-F238E27FC236}">
                  <a16:creationId xmlns:a16="http://schemas.microsoft.com/office/drawing/2014/main" id="{50EFC0B3-42FF-4F4B-8911-2488EF516F03}"/>
                </a:ext>
              </a:extLst>
            </p:cNvPr>
            <p:cNvCxnSpPr>
              <a:cxnSpLocks/>
            </p:cNvCxnSpPr>
            <p:nvPr/>
          </p:nvCxnSpPr>
          <p:spPr>
            <a:xfrm>
              <a:off x="9600945" y="3147805"/>
              <a:ext cx="7164000" cy="0"/>
            </a:xfrm>
            <a:prstGeom prst="line">
              <a:avLst/>
            </a:prstGeom>
            <a:ln>
              <a:solidFill>
                <a:srgbClr val="E46C0A"/>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C214823-A3C3-4B51-950D-CE3EF901E49C}"/>
                </a:ext>
              </a:extLst>
            </p:cNvPr>
            <p:cNvCxnSpPr>
              <a:cxnSpLocks/>
            </p:cNvCxnSpPr>
            <p:nvPr/>
          </p:nvCxnSpPr>
          <p:spPr>
            <a:xfrm>
              <a:off x="9600945" y="4068359"/>
              <a:ext cx="7164000" cy="0"/>
            </a:xfrm>
            <a:prstGeom prst="line">
              <a:avLst/>
            </a:prstGeom>
            <a:ln>
              <a:solidFill>
                <a:srgbClr val="E46C0A"/>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19042D6-C936-48CE-849A-980D9DBF0448}"/>
                </a:ext>
              </a:extLst>
            </p:cNvPr>
            <p:cNvCxnSpPr>
              <a:cxnSpLocks/>
            </p:cNvCxnSpPr>
            <p:nvPr/>
          </p:nvCxnSpPr>
          <p:spPr>
            <a:xfrm>
              <a:off x="9600945" y="5321616"/>
              <a:ext cx="7164000" cy="0"/>
            </a:xfrm>
            <a:prstGeom prst="line">
              <a:avLst/>
            </a:prstGeom>
            <a:ln>
              <a:solidFill>
                <a:srgbClr val="E46C0A"/>
              </a:solidFill>
              <a:prstDash val="dash"/>
            </a:ln>
          </p:spPr>
          <p:style>
            <a:lnRef idx="1">
              <a:schemeClr val="accent1"/>
            </a:lnRef>
            <a:fillRef idx="0">
              <a:schemeClr val="accent1"/>
            </a:fillRef>
            <a:effectRef idx="0">
              <a:schemeClr val="accent1"/>
            </a:effectRef>
            <a:fontRef idx="minor">
              <a:schemeClr val="tx1"/>
            </a:fontRef>
          </p:style>
        </p:cxnSp>
        <p:pic>
          <p:nvPicPr>
            <p:cNvPr id="66" name="object 16"/>
            <p:cNvPicPr>
              <a:picLocks noChangeAspect="1"/>
            </p:cNvPicPr>
            <p:nvPr/>
          </p:nvPicPr>
          <p:blipFill>
            <a:blip r:embed="rId2" cstate="print">
              <a:duotone>
                <a:schemeClr val="accent6">
                  <a:shade val="45000"/>
                  <a:satMod val="135000"/>
                </a:schemeClr>
                <a:prstClr val="white"/>
              </a:duotone>
            </a:blip>
            <a:stretch>
              <a:fillRect/>
            </a:stretch>
          </p:blipFill>
          <p:spPr>
            <a:xfrm>
              <a:off x="9736351" y="2339817"/>
              <a:ext cx="505539" cy="578093"/>
            </a:xfrm>
            <a:prstGeom prst="rect">
              <a:avLst/>
            </a:prstGeom>
          </p:spPr>
        </p:pic>
        <p:pic>
          <p:nvPicPr>
            <p:cNvPr id="67" name="object 17"/>
            <p:cNvPicPr>
              <a:picLocks noChangeAspect="1"/>
            </p:cNvPicPr>
            <p:nvPr/>
          </p:nvPicPr>
          <p:blipFill>
            <a:blip r:embed="rId3" cstate="print">
              <a:duotone>
                <a:schemeClr val="accent6">
                  <a:shade val="45000"/>
                  <a:satMod val="135000"/>
                </a:schemeClr>
                <a:prstClr val="white"/>
              </a:duotone>
            </a:blip>
            <a:stretch>
              <a:fillRect/>
            </a:stretch>
          </p:blipFill>
          <p:spPr>
            <a:xfrm>
              <a:off x="9730394" y="3325205"/>
              <a:ext cx="518892" cy="518880"/>
            </a:xfrm>
            <a:prstGeom prst="rect">
              <a:avLst/>
            </a:prstGeom>
          </p:spPr>
        </p:pic>
        <p:pic>
          <p:nvPicPr>
            <p:cNvPr id="68" name="Picture 67"/>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9423923" y="4104972"/>
              <a:ext cx="1100897" cy="852947"/>
            </a:xfrm>
            <a:prstGeom prst="rect">
              <a:avLst/>
            </a:prstGeom>
          </p:spPr>
        </p:pic>
        <p:pic>
          <p:nvPicPr>
            <p:cNvPr id="69" name="Picture 68"/>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blip>
            <a:stretch>
              <a:fillRect/>
            </a:stretch>
          </p:blipFill>
          <p:spPr>
            <a:xfrm>
              <a:off x="9651700" y="5530377"/>
              <a:ext cx="917146" cy="830827"/>
            </a:xfrm>
            <a:prstGeom prst="rect">
              <a:avLst/>
            </a:prstGeom>
          </p:spPr>
        </p:pic>
        <p:pic>
          <p:nvPicPr>
            <p:cNvPr id="70" name="Picture 69"/>
            <p:cNvPicPr>
              <a:picLocks noChangeAspect="1"/>
            </p:cNvPicPr>
            <p:nvPr/>
          </p:nvPicPr>
          <p:blipFill>
            <a:blip r:embed="rId6">
              <a:duotone>
                <a:schemeClr val="accent6">
                  <a:shade val="45000"/>
                  <a:satMod val="135000"/>
                </a:schemeClr>
                <a:prstClr val="white"/>
              </a:duotone>
            </a:blip>
            <a:stretch>
              <a:fillRect/>
            </a:stretch>
          </p:blipFill>
          <p:spPr>
            <a:xfrm>
              <a:off x="9605416" y="7147127"/>
              <a:ext cx="799523" cy="777313"/>
            </a:xfrm>
            <a:prstGeom prst="rect">
              <a:avLst/>
            </a:prstGeom>
          </p:spPr>
        </p:pic>
        <p:pic>
          <p:nvPicPr>
            <p:cNvPr id="71" name="Picture 70"/>
            <p:cNvPicPr>
              <a:picLocks noChangeAspect="1"/>
            </p:cNvPicPr>
            <p:nvPr/>
          </p:nvPicPr>
          <p:blipFill>
            <a:blip r:embed="rId7">
              <a:duotone>
                <a:schemeClr val="accent6">
                  <a:shade val="45000"/>
                  <a:satMod val="135000"/>
                </a:schemeClr>
                <a:prstClr val="white"/>
              </a:duotone>
            </a:blip>
            <a:stretch>
              <a:fillRect/>
            </a:stretch>
          </p:blipFill>
          <p:spPr>
            <a:xfrm>
              <a:off x="9651700" y="8302113"/>
              <a:ext cx="750341" cy="682128"/>
            </a:xfrm>
            <a:prstGeom prst="rect">
              <a:avLst/>
            </a:prstGeom>
          </p:spPr>
        </p:pic>
      </p:grpSp>
      <p:sp>
        <p:nvSpPr>
          <p:cNvPr id="72"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5835313" cy="1171575"/>
          </a:xfrm>
        </p:spPr>
        <p:txBody>
          <a:bodyPr>
            <a:noAutofit/>
          </a:bodyPr>
          <a:lstStyle/>
          <a:p>
            <a:pPr>
              <a:lnSpc>
                <a:spcPct val="112000"/>
              </a:lnSpc>
            </a:pP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Aeron - </a:t>
            </a:r>
            <a:r>
              <a:rPr lang="en-US" dirty="0">
                <a:latin typeface="Cambria" panose="02040503050406030204" pitchFamily="18" charset="0"/>
                <a:ea typeface="Cambria" panose="02040503050406030204" pitchFamily="18" charset="0"/>
                <a:cs typeface="Segoe UI" panose="020B0502040204020203" pitchFamily="34" charset="0"/>
              </a:rPr>
              <a:t>Leading the Future of Composite Solutions</a:t>
            </a:r>
            <a:endParaRPr lang="en-ID" b="1" dirty="0">
              <a:latin typeface="Cambria" panose="02040503050406030204" pitchFamily="18" charset="0"/>
              <a:ea typeface="Cambria" panose="02040503050406030204" pitchFamily="18" charset="0"/>
              <a:cs typeface="Segoe UI" panose="020B0502040204020203" pitchFamily="34" charset="0"/>
            </a:endParaRPr>
          </a:p>
        </p:txBody>
      </p:sp>
      <p:pic>
        <p:nvPicPr>
          <p:cNvPr id="77" name="Picture 76"/>
          <p:cNvPicPr>
            <a:picLocks noChangeAspect="1"/>
          </p:cNvPicPr>
          <p:nvPr/>
        </p:nvPicPr>
        <p:blipFill>
          <a:blip r:embed="rId8">
            <a:clrChange>
              <a:clrFrom>
                <a:srgbClr val="F9F9F9"/>
              </a:clrFrom>
              <a:clrTo>
                <a:srgbClr val="F9F9F9">
                  <a:alpha val="0"/>
                </a:srgbClr>
              </a:clrTo>
            </a:clrChange>
          </a:blip>
          <a:stretch>
            <a:fillRect/>
          </a:stretch>
        </p:blipFill>
        <p:spPr>
          <a:xfrm>
            <a:off x="8484587" y="5809166"/>
            <a:ext cx="620601" cy="868843"/>
          </a:xfrm>
          <a:prstGeom prst="rect">
            <a:avLst/>
          </a:prstGeom>
        </p:spPr>
      </p:pic>
      <p:sp>
        <p:nvSpPr>
          <p:cNvPr id="78" name="object 35"/>
          <p:cNvSpPr txBox="1"/>
          <p:nvPr/>
        </p:nvSpPr>
        <p:spPr>
          <a:xfrm>
            <a:off x="11246772" y="6796324"/>
            <a:ext cx="2808711"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Installed Capacity</a:t>
            </a:r>
          </a:p>
        </p:txBody>
      </p:sp>
      <p:sp>
        <p:nvSpPr>
          <p:cNvPr id="79" name="object 37"/>
          <p:cNvSpPr/>
          <p:nvPr/>
        </p:nvSpPr>
        <p:spPr>
          <a:xfrm>
            <a:off x="11265823" y="6660510"/>
            <a:ext cx="270000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80" name="object 90"/>
          <p:cNvSpPr txBox="1"/>
          <p:nvPr/>
        </p:nvSpPr>
        <p:spPr>
          <a:xfrm>
            <a:off x="11741095" y="6109731"/>
            <a:ext cx="3499738" cy="434734"/>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18,845 MT</a:t>
            </a:r>
          </a:p>
        </p:txBody>
      </p:sp>
      <p:pic>
        <p:nvPicPr>
          <p:cNvPr id="84" name="Picture 83"/>
          <p:cNvPicPr>
            <a:picLocks noChangeAspect="1"/>
          </p:cNvPicPr>
          <p:nvPr/>
        </p:nvPicPr>
        <p:blipFill>
          <a:blip r:embed="rId9">
            <a:clrChange>
              <a:clrFrom>
                <a:srgbClr val="F4F4F4"/>
              </a:clrFrom>
              <a:clrTo>
                <a:srgbClr val="F4F4F4">
                  <a:alpha val="0"/>
                </a:srgbClr>
              </a:clrTo>
            </a:clrChange>
          </a:blip>
          <a:stretch>
            <a:fillRect/>
          </a:stretch>
        </p:blipFill>
        <p:spPr>
          <a:xfrm>
            <a:off x="11206045" y="5932248"/>
            <a:ext cx="756370" cy="690021"/>
          </a:xfrm>
          <a:prstGeom prst="rect">
            <a:avLst/>
          </a:prstGeom>
        </p:spPr>
      </p:pic>
      <p:pic>
        <p:nvPicPr>
          <p:cNvPr id="112" name="Picture 111"/>
          <p:cNvPicPr>
            <a:picLocks noChangeAspect="1"/>
          </p:cNvPicPr>
          <p:nvPr/>
        </p:nvPicPr>
        <p:blipFill>
          <a:blip r:embed="rId10">
            <a:clrChange>
              <a:clrFrom>
                <a:srgbClr val="FFFFFF"/>
              </a:clrFrom>
              <a:clrTo>
                <a:srgbClr val="FFFFFF">
                  <a:alpha val="0"/>
                </a:srgbClr>
              </a:clrTo>
            </a:clrChange>
          </a:blip>
          <a:stretch>
            <a:fillRect/>
          </a:stretch>
        </p:blipFill>
        <p:spPr>
          <a:xfrm>
            <a:off x="8310425" y="7391897"/>
            <a:ext cx="1112602" cy="1087316"/>
          </a:xfrm>
          <a:prstGeom prst="rect">
            <a:avLst/>
          </a:prstGeom>
        </p:spPr>
      </p:pic>
      <p:sp>
        <p:nvSpPr>
          <p:cNvPr id="116" name="object 35"/>
          <p:cNvSpPr txBox="1"/>
          <p:nvPr/>
        </p:nvSpPr>
        <p:spPr>
          <a:xfrm>
            <a:off x="8690350" y="8629288"/>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Exports </a:t>
            </a:r>
          </a:p>
        </p:txBody>
      </p:sp>
      <p:sp>
        <p:nvSpPr>
          <p:cNvPr id="117" name="object 37"/>
          <p:cNvSpPr/>
          <p:nvPr/>
        </p:nvSpPr>
        <p:spPr>
          <a:xfrm>
            <a:off x="8709401" y="8493474"/>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18" name="object 90"/>
          <p:cNvSpPr txBox="1"/>
          <p:nvPr/>
        </p:nvSpPr>
        <p:spPr>
          <a:xfrm>
            <a:off x="9155176" y="7603485"/>
            <a:ext cx="1466491" cy="742511"/>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30 </a:t>
            </a:r>
            <a:r>
              <a:rPr lang="en-IN" sz="2000" b="1" dirty="0">
                <a:solidFill>
                  <a:srgbClr val="E46C0A"/>
                </a:solidFill>
                <a:latin typeface="Cambria" panose="02040503050406030204" pitchFamily="18" charset="0"/>
                <a:ea typeface="Cambria" panose="02040503050406030204" pitchFamily="18" charset="0"/>
                <a:cs typeface="Segoe UI" panose="020B0502040204020203" pitchFamily="34" charset="0"/>
              </a:rPr>
              <a:t>Countries</a:t>
            </a:r>
            <a:endParaRPr sz="2000" b="1" dirty="0">
              <a:solidFill>
                <a:srgbClr val="E46C0A"/>
              </a:solidFill>
              <a:latin typeface="Cambria" panose="02040503050406030204" pitchFamily="18" charset="0"/>
              <a:ea typeface="Cambria" panose="02040503050406030204" pitchFamily="18" charset="0"/>
              <a:cs typeface="Segoe UI" panose="020B0502040204020203" pitchFamily="34" charset="0"/>
            </a:endParaRPr>
          </a:p>
        </p:txBody>
      </p:sp>
      <p:sp>
        <p:nvSpPr>
          <p:cNvPr id="122" name="object 35"/>
          <p:cNvSpPr txBox="1"/>
          <p:nvPr/>
        </p:nvSpPr>
        <p:spPr>
          <a:xfrm>
            <a:off x="15044088" y="6824644"/>
            <a:ext cx="2136833"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Team Size</a:t>
            </a:r>
          </a:p>
        </p:txBody>
      </p:sp>
      <p:sp>
        <p:nvSpPr>
          <p:cNvPr id="123" name="object 37"/>
          <p:cNvSpPr/>
          <p:nvPr/>
        </p:nvSpPr>
        <p:spPr>
          <a:xfrm>
            <a:off x="15063139" y="6688830"/>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24" name="object 90"/>
          <p:cNvSpPr txBox="1"/>
          <p:nvPr/>
        </p:nvSpPr>
        <p:spPr>
          <a:xfrm>
            <a:off x="15673764" y="6120096"/>
            <a:ext cx="1446256" cy="434734"/>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450+</a:t>
            </a:r>
          </a:p>
        </p:txBody>
      </p:sp>
      <p:sp>
        <p:nvSpPr>
          <p:cNvPr id="126" name="object 35"/>
          <p:cNvSpPr txBox="1"/>
          <p:nvPr/>
        </p:nvSpPr>
        <p:spPr>
          <a:xfrm>
            <a:off x="14961244" y="8540280"/>
            <a:ext cx="2650176" cy="665567"/>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Customers across Globe</a:t>
            </a:r>
          </a:p>
        </p:txBody>
      </p:sp>
      <p:sp>
        <p:nvSpPr>
          <p:cNvPr id="127" name="object 37"/>
          <p:cNvSpPr/>
          <p:nvPr/>
        </p:nvSpPr>
        <p:spPr>
          <a:xfrm>
            <a:off x="15000923" y="8406733"/>
            <a:ext cx="144399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28" name="object 90"/>
          <p:cNvSpPr txBox="1"/>
          <p:nvPr/>
        </p:nvSpPr>
        <p:spPr>
          <a:xfrm>
            <a:off x="15609683" y="7676186"/>
            <a:ext cx="1446256" cy="434734"/>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800</a:t>
            </a:r>
            <a:endParaRPr sz="2700" dirty="0">
              <a:solidFill>
                <a:srgbClr val="E46C0A"/>
              </a:solidFill>
              <a:latin typeface="Cambria" panose="02040503050406030204" pitchFamily="18" charset="0"/>
              <a:ea typeface="Cambria" panose="02040503050406030204" pitchFamily="18" charset="0"/>
              <a:cs typeface="Segoe UI" panose="020B0502040204020203" pitchFamily="34" charset="0"/>
            </a:endParaRPr>
          </a:p>
        </p:txBody>
      </p:sp>
      <p:grpSp>
        <p:nvGrpSpPr>
          <p:cNvPr id="133" name="Group 132"/>
          <p:cNvGrpSpPr/>
          <p:nvPr/>
        </p:nvGrpSpPr>
        <p:grpSpPr>
          <a:xfrm>
            <a:off x="14999210" y="7676186"/>
            <a:ext cx="478352" cy="471070"/>
            <a:chOff x="17598278" y="7918889"/>
            <a:chExt cx="478352" cy="471070"/>
          </a:xfrm>
        </p:grpSpPr>
        <p:sp>
          <p:nvSpPr>
            <p:cNvPr id="134" name="object 33"/>
            <p:cNvSpPr/>
            <p:nvPr/>
          </p:nvSpPr>
          <p:spPr>
            <a:xfrm>
              <a:off x="17598278" y="8125799"/>
              <a:ext cx="444500" cy="264160"/>
            </a:xfrm>
            <a:custGeom>
              <a:avLst/>
              <a:gdLst/>
              <a:ahLst/>
              <a:cxnLst/>
              <a:rect l="l" t="t" r="r" b="b"/>
              <a:pathLst>
                <a:path w="444500" h="264160">
                  <a:moveTo>
                    <a:pt x="70583" y="86980"/>
                  </a:moveTo>
                  <a:lnTo>
                    <a:pt x="60591" y="88045"/>
                  </a:lnTo>
                  <a:lnTo>
                    <a:pt x="51454" y="92223"/>
                  </a:lnTo>
                  <a:lnTo>
                    <a:pt x="43035" y="99312"/>
                  </a:lnTo>
                  <a:lnTo>
                    <a:pt x="33778" y="108830"/>
                  </a:lnTo>
                  <a:lnTo>
                    <a:pt x="24401" y="118232"/>
                  </a:lnTo>
                  <a:lnTo>
                    <a:pt x="5595" y="136980"/>
                  </a:lnTo>
                  <a:lnTo>
                    <a:pt x="1385" y="142441"/>
                  </a:lnTo>
                  <a:lnTo>
                    <a:pt x="0" y="147674"/>
                  </a:lnTo>
                  <a:lnTo>
                    <a:pt x="1450" y="152925"/>
                  </a:lnTo>
                  <a:lnTo>
                    <a:pt x="5748" y="158443"/>
                  </a:lnTo>
                  <a:lnTo>
                    <a:pt x="105265" y="257960"/>
                  </a:lnTo>
                  <a:lnTo>
                    <a:pt x="110874" y="262344"/>
                  </a:lnTo>
                  <a:lnTo>
                    <a:pt x="116184" y="263766"/>
                  </a:lnTo>
                  <a:lnTo>
                    <a:pt x="121517" y="262238"/>
                  </a:lnTo>
                  <a:lnTo>
                    <a:pt x="127198" y="257770"/>
                  </a:lnTo>
                  <a:lnTo>
                    <a:pt x="143907" y="241057"/>
                  </a:lnTo>
                  <a:lnTo>
                    <a:pt x="116530" y="241057"/>
                  </a:lnTo>
                  <a:lnTo>
                    <a:pt x="22791" y="147381"/>
                  </a:lnTo>
                  <a:lnTo>
                    <a:pt x="51675" y="118132"/>
                  </a:lnTo>
                  <a:lnTo>
                    <a:pt x="60739" y="109205"/>
                  </a:lnTo>
                  <a:lnTo>
                    <a:pt x="66200" y="103909"/>
                  </a:lnTo>
                  <a:lnTo>
                    <a:pt x="100156" y="103909"/>
                  </a:lnTo>
                  <a:lnTo>
                    <a:pt x="97810" y="101560"/>
                  </a:lnTo>
                  <a:lnTo>
                    <a:pt x="107074" y="89228"/>
                  </a:lnTo>
                  <a:lnTo>
                    <a:pt x="81567" y="89228"/>
                  </a:lnTo>
                  <a:lnTo>
                    <a:pt x="70583" y="86980"/>
                  </a:lnTo>
                  <a:close/>
                </a:path>
                <a:path w="444500" h="264160">
                  <a:moveTo>
                    <a:pt x="100156" y="103909"/>
                  </a:moveTo>
                  <a:lnTo>
                    <a:pt x="66200" y="103909"/>
                  </a:lnTo>
                  <a:lnTo>
                    <a:pt x="73159" y="104900"/>
                  </a:lnTo>
                  <a:lnTo>
                    <a:pt x="89531" y="121170"/>
                  </a:lnTo>
                  <a:lnTo>
                    <a:pt x="119493" y="151174"/>
                  </a:lnTo>
                  <a:lnTo>
                    <a:pt x="152204" y="183881"/>
                  </a:lnTo>
                  <a:lnTo>
                    <a:pt x="156517" y="189486"/>
                  </a:lnTo>
                  <a:lnTo>
                    <a:pt x="119273" y="238529"/>
                  </a:lnTo>
                  <a:lnTo>
                    <a:pt x="117724" y="239939"/>
                  </a:lnTo>
                  <a:lnTo>
                    <a:pt x="116530" y="241057"/>
                  </a:lnTo>
                  <a:lnTo>
                    <a:pt x="143907" y="241057"/>
                  </a:lnTo>
                  <a:lnTo>
                    <a:pt x="156373" y="228588"/>
                  </a:lnTo>
                  <a:lnTo>
                    <a:pt x="166149" y="218908"/>
                  </a:lnTo>
                  <a:lnTo>
                    <a:pt x="171489" y="212460"/>
                  </a:lnTo>
                  <a:lnTo>
                    <a:pt x="175001" y="205412"/>
                  </a:lnTo>
                  <a:lnTo>
                    <a:pt x="176722" y="197725"/>
                  </a:lnTo>
                  <a:lnTo>
                    <a:pt x="176690" y="189355"/>
                  </a:lnTo>
                  <a:lnTo>
                    <a:pt x="176461" y="187094"/>
                  </a:lnTo>
                  <a:lnTo>
                    <a:pt x="177668" y="184021"/>
                  </a:lnTo>
                  <a:lnTo>
                    <a:pt x="210573" y="170229"/>
                  </a:lnTo>
                  <a:lnTo>
                    <a:pt x="327650" y="170229"/>
                  </a:lnTo>
                  <a:lnTo>
                    <a:pt x="334249" y="169675"/>
                  </a:lnTo>
                  <a:lnTo>
                    <a:pt x="336424" y="169035"/>
                  </a:lnTo>
                  <a:lnTo>
                    <a:pt x="165184" y="169035"/>
                  </a:lnTo>
                  <a:lnTo>
                    <a:pt x="100156" y="103909"/>
                  </a:lnTo>
                  <a:close/>
                </a:path>
                <a:path w="444500" h="264160">
                  <a:moveTo>
                    <a:pt x="327650" y="170229"/>
                  </a:moveTo>
                  <a:lnTo>
                    <a:pt x="210573" y="170229"/>
                  </a:lnTo>
                  <a:lnTo>
                    <a:pt x="327045" y="170280"/>
                  </a:lnTo>
                  <a:lnTo>
                    <a:pt x="327650" y="170229"/>
                  </a:lnTo>
                  <a:close/>
                </a:path>
                <a:path w="444500" h="264160">
                  <a:moveTo>
                    <a:pt x="214168" y="150925"/>
                  </a:moveTo>
                  <a:lnTo>
                    <a:pt x="200474" y="151660"/>
                  </a:lnTo>
                  <a:lnTo>
                    <a:pt x="187694" y="154593"/>
                  </a:lnTo>
                  <a:lnTo>
                    <a:pt x="175906" y="160221"/>
                  </a:lnTo>
                  <a:lnTo>
                    <a:pt x="165184" y="169035"/>
                  </a:lnTo>
                  <a:lnTo>
                    <a:pt x="336424" y="169035"/>
                  </a:lnTo>
                  <a:lnTo>
                    <a:pt x="340839" y="167736"/>
                  </a:lnTo>
                  <a:lnTo>
                    <a:pt x="346746" y="164336"/>
                  </a:lnTo>
                  <a:lnTo>
                    <a:pt x="351899" y="159345"/>
                  </a:lnTo>
                  <a:lnTo>
                    <a:pt x="358559" y="151174"/>
                  </a:lnTo>
                  <a:lnTo>
                    <a:pt x="270144" y="151174"/>
                  </a:lnTo>
                  <a:lnTo>
                    <a:pt x="214168" y="150925"/>
                  </a:lnTo>
                  <a:close/>
                </a:path>
                <a:path w="444500" h="264160">
                  <a:moveTo>
                    <a:pt x="298137" y="151119"/>
                  </a:moveTo>
                  <a:lnTo>
                    <a:pt x="270144" y="151174"/>
                  </a:lnTo>
                  <a:lnTo>
                    <a:pt x="358559" y="151174"/>
                  </a:lnTo>
                  <a:lnTo>
                    <a:pt x="298137" y="151119"/>
                  </a:lnTo>
                  <a:close/>
                </a:path>
                <a:path w="444500" h="264160">
                  <a:moveTo>
                    <a:pt x="439112" y="17537"/>
                  </a:moveTo>
                  <a:lnTo>
                    <a:pt x="413926" y="17537"/>
                  </a:lnTo>
                  <a:lnTo>
                    <a:pt x="426143" y="28929"/>
                  </a:lnTo>
                  <a:lnTo>
                    <a:pt x="426486" y="37171"/>
                  </a:lnTo>
                  <a:lnTo>
                    <a:pt x="358246" y="121170"/>
                  </a:lnTo>
                  <a:lnTo>
                    <a:pt x="335364" y="149452"/>
                  </a:lnTo>
                  <a:lnTo>
                    <a:pt x="331465" y="151141"/>
                  </a:lnTo>
                  <a:lnTo>
                    <a:pt x="358587" y="151141"/>
                  </a:lnTo>
                  <a:lnTo>
                    <a:pt x="385466" y="118132"/>
                  </a:lnTo>
                  <a:lnTo>
                    <a:pt x="422950" y="71867"/>
                  </a:lnTo>
                  <a:lnTo>
                    <a:pt x="444055" y="33808"/>
                  </a:lnTo>
                  <a:lnTo>
                    <a:pt x="442110" y="22963"/>
                  </a:lnTo>
                  <a:lnTo>
                    <a:pt x="439112" y="17537"/>
                  </a:lnTo>
                  <a:close/>
                </a:path>
                <a:path w="444500" h="264160">
                  <a:moveTo>
                    <a:pt x="304411" y="121105"/>
                  </a:moveTo>
                  <a:lnTo>
                    <a:pt x="235783" y="121105"/>
                  </a:lnTo>
                  <a:lnTo>
                    <a:pt x="271605" y="121170"/>
                  </a:lnTo>
                  <a:lnTo>
                    <a:pt x="304411" y="121105"/>
                  </a:lnTo>
                  <a:close/>
                </a:path>
                <a:path w="444500" h="264160">
                  <a:moveTo>
                    <a:pt x="233624" y="102030"/>
                  </a:moveTo>
                  <a:lnTo>
                    <a:pt x="226410" y="102703"/>
                  </a:lnTo>
                  <a:lnTo>
                    <a:pt x="223527" y="106043"/>
                  </a:lnTo>
                  <a:lnTo>
                    <a:pt x="222981" y="116317"/>
                  </a:lnTo>
                  <a:lnTo>
                    <a:pt x="225877" y="119861"/>
                  </a:lnTo>
                  <a:lnTo>
                    <a:pt x="232773" y="121131"/>
                  </a:lnTo>
                  <a:lnTo>
                    <a:pt x="307436" y="121092"/>
                  </a:lnTo>
                  <a:lnTo>
                    <a:pt x="322835" y="118132"/>
                  </a:lnTo>
                  <a:lnTo>
                    <a:pt x="334406" y="110067"/>
                  </a:lnTo>
                  <a:lnTo>
                    <a:pt x="338971" y="102068"/>
                  </a:lnTo>
                  <a:lnTo>
                    <a:pt x="235554" y="102068"/>
                  </a:lnTo>
                  <a:lnTo>
                    <a:pt x="233624" y="102030"/>
                  </a:lnTo>
                  <a:close/>
                </a:path>
                <a:path w="444500" h="264160">
                  <a:moveTo>
                    <a:pt x="349306" y="71867"/>
                  </a:moveTo>
                  <a:lnTo>
                    <a:pt x="312504" y="71867"/>
                  </a:lnTo>
                  <a:lnTo>
                    <a:pt x="317990" y="73518"/>
                  </a:lnTo>
                  <a:lnTo>
                    <a:pt x="324734" y="83615"/>
                  </a:lnTo>
                  <a:lnTo>
                    <a:pt x="324975" y="88631"/>
                  </a:lnTo>
                  <a:lnTo>
                    <a:pt x="319400" y="99871"/>
                  </a:lnTo>
                  <a:lnTo>
                    <a:pt x="313863" y="102042"/>
                  </a:lnTo>
                  <a:lnTo>
                    <a:pt x="235554" y="102068"/>
                  </a:lnTo>
                  <a:lnTo>
                    <a:pt x="338971" y="102068"/>
                  </a:lnTo>
                  <a:lnTo>
                    <a:pt x="341417" y="97781"/>
                  </a:lnTo>
                  <a:lnTo>
                    <a:pt x="343136" y="82154"/>
                  </a:lnTo>
                  <a:lnTo>
                    <a:pt x="342984" y="80008"/>
                  </a:lnTo>
                  <a:lnTo>
                    <a:pt x="343936" y="77125"/>
                  </a:lnTo>
                  <a:lnTo>
                    <a:pt x="349306" y="71867"/>
                  </a:lnTo>
                  <a:close/>
                </a:path>
                <a:path w="444500" h="264160">
                  <a:moveTo>
                    <a:pt x="179704" y="39184"/>
                  </a:moveTo>
                  <a:lnTo>
                    <a:pt x="116058" y="54128"/>
                  </a:lnTo>
                  <a:lnTo>
                    <a:pt x="87447" y="81024"/>
                  </a:lnTo>
                  <a:lnTo>
                    <a:pt x="84564" y="85190"/>
                  </a:lnTo>
                  <a:lnTo>
                    <a:pt x="81567" y="89228"/>
                  </a:lnTo>
                  <a:lnTo>
                    <a:pt x="107074" y="89228"/>
                  </a:lnTo>
                  <a:lnTo>
                    <a:pt x="115645" y="77819"/>
                  </a:lnTo>
                  <a:lnTo>
                    <a:pt x="141893" y="62720"/>
                  </a:lnTo>
                  <a:lnTo>
                    <a:pt x="172250" y="57865"/>
                  </a:lnTo>
                  <a:lnTo>
                    <a:pt x="326116" y="57865"/>
                  </a:lnTo>
                  <a:lnTo>
                    <a:pt x="325044" y="57144"/>
                  </a:lnTo>
                  <a:lnTo>
                    <a:pt x="317739" y="54329"/>
                  </a:lnTo>
                  <a:lnTo>
                    <a:pt x="310106" y="52970"/>
                  </a:lnTo>
                  <a:lnTo>
                    <a:pt x="308106" y="52893"/>
                  </a:lnTo>
                  <a:lnTo>
                    <a:pt x="266963" y="52893"/>
                  </a:lnTo>
                  <a:lnTo>
                    <a:pt x="249365" y="52815"/>
                  </a:lnTo>
                  <a:lnTo>
                    <a:pt x="225382" y="52411"/>
                  </a:lnTo>
                  <a:lnTo>
                    <a:pt x="218549" y="50950"/>
                  </a:lnTo>
                  <a:lnTo>
                    <a:pt x="212758" y="48271"/>
                  </a:lnTo>
                  <a:lnTo>
                    <a:pt x="179704" y="39184"/>
                  </a:lnTo>
                  <a:close/>
                </a:path>
                <a:path w="444500" h="264160">
                  <a:moveTo>
                    <a:pt x="326116" y="57865"/>
                  </a:moveTo>
                  <a:lnTo>
                    <a:pt x="172250" y="57865"/>
                  </a:lnTo>
                  <a:lnTo>
                    <a:pt x="202407" y="64857"/>
                  </a:lnTo>
                  <a:lnTo>
                    <a:pt x="210342" y="68077"/>
                  </a:lnTo>
                  <a:lnTo>
                    <a:pt x="218387" y="70324"/>
                  </a:lnTo>
                  <a:lnTo>
                    <a:pt x="226618" y="71618"/>
                  </a:lnTo>
                  <a:lnTo>
                    <a:pt x="235110" y="71982"/>
                  </a:lnTo>
                  <a:lnTo>
                    <a:pt x="311242" y="71869"/>
                  </a:lnTo>
                  <a:lnTo>
                    <a:pt x="349306" y="71867"/>
                  </a:lnTo>
                  <a:lnTo>
                    <a:pt x="359571" y="61822"/>
                  </a:lnTo>
                  <a:lnTo>
                    <a:pt x="331998" y="61822"/>
                  </a:lnTo>
                  <a:lnTo>
                    <a:pt x="326116" y="57865"/>
                  </a:lnTo>
                  <a:close/>
                </a:path>
                <a:path w="444500" h="264160">
                  <a:moveTo>
                    <a:pt x="311242" y="71869"/>
                  </a:moveTo>
                  <a:lnTo>
                    <a:pt x="270619" y="71869"/>
                  </a:lnTo>
                  <a:lnTo>
                    <a:pt x="288374" y="71898"/>
                  </a:lnTo>
                  <a:lnTo>
                    <a:pt x="311242" y="71869"/>
                  </a:lnTo>
                  <a:close/>
                </a:path>
                <a:path w="444500" h="264160">
                  <a:moveTo>
                    <a:pt x="411981" y="0"/>
                  </a:moveTo>
                  <a:lnTo>
                    <a:pt x="398075" y="2175"/>
                  </a:lnTo>
                  <a:lnTo>
                    <a:pt x="385313" y="10298"/>
                  </a:lnTo>
                  <a:lnTo>
                    <a:pt x="372048" y="23033"/>
                  </a:lnTo>
                  <a:lnTo>
                    <a:pt x="331998" y="61822"/>
                  </a:lnTo>
                  <a:lnTo>
                    <a:pt x="359571" y="61822"/>
                  </a:lnTo>
                  <a:lnTo>
                    <a:pt x="369114" y="52551"/>
                  </a:lnTo>
                  <a:lnTo>
                    <a:pt x="399842" y="22963"/>
                  </a:lnTo>
                  <a:lnTo>
                    <a:pt x="405303" y="17727"/>
                  </a:lnTo>
                  <a:lnTo>
                    <a:pt x="413926" y="17537"/>
                  </a:lnTo>
                  <a:lnTo>
                    <a:pt x="439112" y="17537"/>
                  </a:lnTo>
                  <a:lnTo>
                    <a:pt x="436621" y="13028"/>
                  </a:lnTo>
                  <a:lnTo>
                    <a:pt x="425380" y="3656"/>
                  </a:lnTo>
                  <a:lnTo>
                    <a:pt x="411981" y="0"/>
                  </a:lnTo>
                  <a:close/>
                </a:path>
                <a:path w="444500" h="264160">
                  <a:moveTo>
                    <a:pt x="302166" y="52665"/>
                  </a:moveTo>
                  <a:lnTo>
                    <a:pt x="266963" y="52893"/>
                  </a:lnTo>
                  <a:lnTo>
                    <a:pt x="308106" y="52893"/>
                  </a:lnTo>
                  <a:lnTo>
                    <a:pt x="302166" y="52665"/>
                  </a:lnTo>
                  <a:close/>
                </a:path>
              </a:pathLst>
            </a:custGeom>
            <a:solidFill>
              <a:srgbClr val="E46C0A"/>
            </a:solidFill>
          </p:spPr>
          <p:txBody>
            <a:bodyPr wrap="square" lIns="0" tIns="0" rIns="0" bIns="0" rtlCol="0"/>
            <a:lstStyle/>
            <a:p>
              <a:endParaRPr/>
            </a:p>
          </p:txBody>
        </p:sp>
        <p:pic>
          <p:nvPicPr>
            <p:cNvPr id="135" name="object 34"/>
            <p:cNvPicPr/>
            <p:nvPr/>
          </p:nvPicPr>
          <p:blipFill>
            <a:blip r:embed="rId11" cstate="print">
              <a:duotone>
                <a:schemeClr val="accent6">
                  <a:shade val="45000"/>
                  <a:satMod val="135000"/>
                </a:schemeClr>
                <a:prstClr val="white"/>
              </a:duotone>
            </a:blip>
            <a:stretch>
              <a:fillRect/>
            </a:stretch>
          </p:blipFill>
          <p:spPr>
            <a:xfrm>
              <a:off x="17659842" y="7918889"/>
              <a:ext cx="416788" cy="216522"/>
            </a:xfrm>
            <a:prstGeom prst="rect">
              <a:avLst/>
            </a:prstGeom>
          </p:spPr>
        </p:pic>
      </p:grpSp>
      <p:pic>
        <p:nvPicPr>
          <p:cNvPr id="137" name="Picture 136"/>
          <p:cNvPicPr>
            <a:picLocks noChangeAspect="1"/>
          </p:cNvPicPr>
          <p:nvPr/>
        </p:nvPicPr>
        <p:blipFill>
          <a:blip r:embed="rId12">
            <a:clrChange>
              <a:clrFrom>
                <a:srgbClr val="F6F6F6"/>
              </a:clrFrom>
              <a:clrTo>
                <a:srgbClr val="F6F6F6">
                  <a:alpha val="0"/>
                </a:srgbClr>
              </a:clrTo>
            </a:clrChange>
          </a:blip>
          <a:stretch>
            <a:fillRect/>
          </a:stretch>
        </p:blipFill>
        <p:spPr>
          <a:xfrm>
            <a:off x="14886917" y="5894801"/>
            <a:ext cx="867108" cy="668100"/>
          </a:xfrm>
          <a:prstGeom prst="rect">
            <a:avLst/>
          </a:prstGeom>
        </p:spPr>
      </p:pic>
      <p:sp>
        <p:nvSpPr>
          <p:cNvPr id="138" name="object 35"/>
          <p:cNvSpPr txBox="1"/>
          <p:nvPr/>
        </p:nvSpPr>
        <p:spPr>
          <a:xfrm>
            <a:off x="11265823" y="8542547"/>
            <a:ext cx="3279237" cy="342401"/>
          </a:xfrm>
          <a:prstGeom prst="rect">
            <a:avLst/>
          </a:prstGeom>
        </p:spPr>
        <p:txBody>
          <a:bodyPr vert="horz" wrap="square" lIns="0" tIns="19050" rIns="0" bIns="0" rtlCol="0">
            <a:spAutoFit/>
          </a:bodyPr>
          <a:lstStyle/>
          <a:p>
            <a:pPr marL="19050">
              <a:spcBef>
                <a:spcPts val="150"/>
              </a:spcBef>
            </a:pPr>
            <a:r>
              <a:rPr lang="en-IN" sz="2100" b="1" dirty="0">
                <a:latin typeface="Cambria" panose="02040503050406030204" pitchFamily="18" charset="0"/>
                <a:ea typeface="Cambria" panose="02040503050406030204" pitchFamily="18" charset="0"/>
                <a:cs typeface="Segoe UI" panose="020B0502040204020203" pitchFamily="34" charset="0"/>
              </a:rPr>
              <a:t>Manufacturing Unit Area</a:t>
            </a:r>
          </a:p>
        </p:txBody>
      </p:sp>
      <p:sp>
        <p:nvSpPr>
          <p:cNvPr id="139" name="object 37"/>
          <p:cNvSpPr/>
          <p:nvPr/>
        </p:nvSpPr>
        <p:spPr>
          <a:xfrm>
            <a:off x="11284874" y="8406733"/>
            <a:ext cx="2700000" cy="0"/>
          </a:xfrm>
          <a:custGeom>
            <a:avLst/>
            <a:gdLst/>
            <a:ahLst/>
            <a:cxnLst/>
            <a:rect l="l" t="t" r="r" b="b"/>
            <a:pathLst>
              <a:path w="962659">
                <a:moveTo>
                  <a:pt x="0" y="0"/>
                </a:moveTo>
                <a:lnTo>
                  <a:pt x="962099" y="0"/>
                </a:lnTo>
              </a:path>
            </a:pathLst>
          </a:custGeom>
          <a:ln w="9524">
            <a:solidFill>
              <a:srgbClr val="D9D9D9"/>
            </a:solidFill>
          </a:ln>
        </p:spPr>
        <p:txBody>
          <a:bodyPr wrap="square" lIns="0" tIns="0" rIns="0" bIns="0" rtlCol="0"/>
          <a:lstStyle/>
          <a:p>
            <a:endParaRPr sz="2700">
              <a:latin typeface="Cambria" panose="02040503050406030204" pitchFamily="18" charset="0"/>
              <a:ea typeface="Cambria" panose="02040503050406030204" pitchFamily="18" charset="0"/>
              <a:cs typeface="Segoe UI" panose="020B0502040204020203" pitchFamily="34" charset="0"/>
            </a:endParaRPr>
          </a:p>
        </p:txBody>
      </p:sp>
      <p:sp>
        <p:nvSpPr>
          <p:cNvPr id="140" name="object 90"/>
          <p:cNvSpPr txBox="1"/>
          <p:nvPr/>
        </p:nvSpPr>
        <p:spPr>
          <a:xfrm>
            <a:off x="11819138" y="7775272"/>
            <a:ext cx="3499738" cy="434734"/>
          </a:xfrm>
          <a:prstGeom prst="rect">
            <a:avLst/>
          </a:prstGeom>
        </p:spPr>
        <p:txBody>
          <a:bodyPr vert="horz" wrap="square" lIns="0" tIns="19050" rIns="0" bIns="0" rtlCol="0">
            <a:spAutoFit/>
          </a:bodyPr>
          <a:lstStyle/>
          <a:p>
            <a:pPr marL="19050">
              <a:spcBef>
                <a:spcPts val="150"/>
              </a:spcBef>
            </a:pPr>
            <a:r>
              <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rPr>
              <a:t>26,320 Sq. </a:t>
            </a:r>
            <a:r>
              <a:rPr lang="en-IN" sz="2700" b="1" spc="-38" dirty="0" err="1">
                <a:solidFill>
                  <a:srgbClr val="E46C0A"/>
                </a:solidFill>
                <a:latin typeface="Cambria" panose="02040503050406030204" pitchFamily="18" charset="0"/>
                <a:ea typeface="Cambria" panose="02040503050406030204" pitchFamily="18" charset="0"/>
                <a:cs typeface="Segoe UI" panose="020B0502040204020203" pitchFamily="34" charset="0"/>
              </a:rPr>
              <a:t>mtr</a:t>
            </a:r>
            <a:endParaRPr lang="en-IN" sz="2700" b="1" spc="-38" dirty="0">
              <a:solidFill>
                <a:srgbClr val="E46C0A"/>
              </a:solidFill>
              <a:latin typeface="Cambria" panose="02040503050406030204" pitchFamily="18" charset="0"/>
              <a:ea typeface="Cambria" panose="02040503050406030204" pitchFamily="18" charset="0"/>
              <a:cs typeface="Segoe UI" panose="020B0502040204020203" pitchFamily="34" charset="0"/>
            </a:endParaRPr>
          </a:p>
        </p:txBody>
      </p:sp>
      <p:pic>
        <p:nvPicPr>
          <p:cNvPr id="141" name="Picture 140"/>
          <p:cNvPicPr>
            <a:picLocks noChangeAspect="1"/>
          </p:cNvPicPr>
          <p:nvPr/>
        </p:nvPicPr>
        <p:blipFill>
          <a:blip r:embed="rId13">
            <a:clrChange>
              <a:clrFrom>
                <a:srgbClr val="FFFFFF"/>
              </a:clrFrom>
              <a:clrTo>
                <a:srgbClr val="FFFFFF">
                  <a:alpha val="0"/>
                </a:srgbClr>
              </a:clrTo>
            </a:clrChange>
          </a:blip>
          <a:stretch>
            <a:fillRect/>
          </a:stretch>
        </p:blipFill>
        <p:spPr>
          <a:xfrm>
            <a:off x="11085264" y="7625879"/>
            <a:ext cx="896196" cy="561616"/>
          </a:xfrm>
          <a:prstGeom prst="rect">
            <a:avLst/>
          </a:prstGeom>
        </p:spPr>
      </p:pic>
      <p:sp>
        <p:nvSpPr>
          <p:cNvPr id="6" name="Footer Placeholder 5">
            <a:extLst>
              <a:ext uri="{FF2B5EF4-FFF2-40B4-BE49-F238E27FC236}">
                <a16:creationId xmlns:a16="http://schemas.microsoft.com/office/drawing/2014/main" id="{8D355EB3-D582-108B-EF85-EC5CE01B7DCE}"/>
              </a:ext>
            </a:extLst>
          </p:cNvPr>
          <p:cNvSpPr>
            <a:spLocks noGrp="1"/>
          </p:cNvSpPr>
          <p:nvPr>
            <p:ph type="ftr" sz="quarter" idx="11"/>
          </p:nvPr>
        </p:nvSpPr>
        <p:spPr/>
        <p:txBody>
          <a:bodyPr/>
          <a:lstStyle/>
          <a:p>
            <a:r>
              <a:rPr lang="en-US"/>
              <a:t>https://www.aeroncomposites.com</a:t>
            </a:r>
          </a:p>
        </p:txBody>
      </p:sp>
      <p:sp>
        <p:nvSpPr>
          <p:cNvPr id="9" name="Footer Placeholder 4">
            <a:extLst>
              <a:ext uri="{FF2B5EF4-FFF2-40B4-BE49-F238E27FC236}">
                <a16:creationId xmlns:a16="http://schemas.microsoft.com/office/drawing/2014/main" id="{9989C81F-5927-1AF4-D0B2-8DC608CA9786}"/>
              </a:ext>
            </a:extLst>
          </p:cNvPr>
          <p:cNvSpPr txBox="1">
            <a:spLocks/>
          </p:cNvSpPr>
          <p:nvPr/>
        </p:nvSpPr>
        <p:spPr>
          <a:xfrm>
            <a:off x="7768767" y="985988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155326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uilding with a large roof&#10;&#10;Description automatically generated with medium confidence">
            <a:extLst>
              <a:ext uri="{FF2B5EF4-FFF2-40B4-BE49-F238E27FC236}">
                <a16:creationId xmlns:a16="http://schemas.microsoft.com/office/drawing/2014/main" id="{E17274F4-0B5B-1E62-89A2-03CD1F78C05B}"/>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t="2883" r="14058" b="25135"/>
          <a:stretch/>
        </p:blipFill>
        <p:spPr>
          <a:xfrm>
            <a:off x="0" y="1279112"/>
            <a:ext cx="18288000" cy="7728776"/>
          </a:xfrm>
          <a:prstGeom prst="roundRect">
            <a:avLst>
              <a:gd name="adj" fmla="val 0"/>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grpSp>
        <p:nvGrpSpPr>
          <p:cNvPr id="6" name="Group 5">
            <a:extLst>
              <a:ext uri="{FF2B5EF4-FFF2-40B4-BE49-F238E27FC236}">
                <a16:creationId xmlns:a16="http://schemas.microsoft.com/office/drawing/2014/main" id="{E6826693-9573-4DBF-B42E-A6FF8D276DC2}"/>
              </a:ext>
            </a:extLst>
          </p:cNvPr>
          <p:cNvGrpSpPr/>
          <p:nvPr/>
        </p:nvGrpSpPr>
        <p:grpSpPr>
          <a:xfrm>
            <a:off x="0" y="1279112"/>
            <a:ext cx="18288000" cy="7728774"/>
            <a:chOff x="0" y="852742"/>
            <a:chExt cx="12192000" cy="5152516"/>
          </a:xfrm>
        </p:grpSpPr>
        <p:sp>
          <p:nvSpPr>
            <p:cNvPr id="7" name="Rectangle 6">
              <a:extLst>
                <a:ext uri="{FF2B5EF4-FFF2-40B4-BE49-F238E27FC236}">
                  <a16:creationId xmlns:a16="http://schemas.microsoft.com/office/drawing/2014/main" id="{F3E2A3EA-699A-4DE1-AD18-DEB14837D642}"/>
                </a:ext>
              </a:extLst>
            </p:cNvPr>
            <p:cNvSpPr/>
            <p:nvPr/>
          </p:nvSpPr>
          <p:spPr>
            <a:xfrm>
              <a:off x="1" y="852742"/>
              <a:ext cx="12191999" cy="515251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8" name="Rectangle 7">
              <a:extLst>
                <a:ext uri="{FF2B5EF4-FFF2-40B4-BE49-F238E27FC236}">
                  <a16:creationId xmlns:a16="http://schemas.microsoft.com/office/drawing/2014/main" id="{246DF740-9141-47DB-8122-1244DC922CC1}"/>
                </a:ext>
              </a:extLst>
            </p:cNvPr>
            <p:cNvSpPr/>
            <p:nvPr/>
          </p:nvSpPr>
          <p:spPr>
            <a:xfrm>
              <a:off x="0" y="852742"/>
              <a:ext cx="3367314" cy="5152516"/>
            </a:xfrm>
            <a:prstGeom prst="rect">
              <a:avLst/>
            </a:prstGeom>
            <a:solidFill>
              <a:srgbClr val="EF7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
          <p:nvSpPr>
            <p:cNvPr id="9" name="Rectangle 8">
              <a:extLst>
                <a:ext uri="{FF2B5EF4-FFF2-40B4-BE49-F238E27FC236}">
                  <a16:creationId xmlns:a16="http://schemas.microsoft.com/office/drawing/2014/main" id="{85600BF0-14AE-464C-BE27-2DFB1D2A26DD}"/>
                </a:ext>
              </a:extLst>
            </p:cNvPr>
            <p:cNvSpPr/>
            <p:nvPr/>
          </p:nvSpPr>
          <p:spPr>
            <a:xfrm>
              <a:off x="1336675" y="1604053"/>
              <a:ext cx="10855325" cy="2934137"/>
            </a:xfrm>
            <a:prstGeom prst="rect">
              <a:avLst/>
            </a:prstGeom>
          </p:spPr>
          <p:txBody>
            <a:bodyPr wrap="square" lIns="0" tIns="0" rIns="0" bIns="0">
              <a:spAutoFit/>
            </a:bodyPr>
            <a:lstStyle/>
            <a:p>
              <a:r>
                <a:rPr lang="en-ID" sz="8800" b="1" dirty="0">
                  <a:latin typeface="Cambria" panose="02040503050406030204" pitchFamily="18" charset="0"/>
                  <a:ea typeface="Cambria" panose="02040503050406030204" pitchFamily="18" charset="0"/>
                  <a:cs typeface="Segoe UI" panose="020B0502040204020203" pitchFamily="34" charset="0"/>
                </a:rPr>
                <a:t>FRP </a:t>
              </a:r>
              <a:r>
                <a:rPr lang="en-ID" sz="6600" i="1" dirty="0">
                  <a:latin typeface="Cambria" panose="02040503050406030204" pitchFamily="18" charset="0"/>
                  <a:ea typeface="Cambria" panose="02040503050406030204" pitchFamily="18" charset="0"/>
                </a:rPr>
                <a:t>(</a:t>
              </a:r>
              <a:r>
                <a:rPr lang="en-ID" sz="6600" i="1" dirty="0" err="1">
                  <a:latin typeface="Cambria" panose="02040503050406030204" pitchFamily="18" charset="0"/>
                  <a:ea typeface="Cambria" panose="02040503050406030204" pitchFamily="18" charset="0"/>
                </a:rPr>
                <a:t>Fiber</a:t>
              </a:r>
              <a:r>
                <a:rPr lang="en-ID" sz="6600" i="1" dirty="0">
                  <a:latin typeface="Cambria" panose="02040503050406030204" pitchFamily="18" charset="0"/>
                  <a:ea typeface="Cambria" panose="02040503050406030204" pitchFamily="18" charset="0"/>
                </a:rPr>
                <a:t>-reinforced polymer)</a:t>
              </a:r>
            </a:p>
            <a:p>
              <a:r>
                <a:rPr lang="en-US" sz="6600" i="1" dirty="0">
                  <a:latin typeface="Cambria" panose="02040503050406030204" pitchFamily="18" charset="0"/>
                  <a:ea typeface="Cambria" panose="02040503050406030204" pitchFamily="18" charset="0"/>
                </a:rPr>
                <a:t>Providing long lasting and</a:t>
              </a:r>
            </a:p>
            <a:p>
              <a:r>
                <a:rPr lang="en-US" sz="6600" i="1" dirty="0">
                  <a:latin typeface="Cambria" panose="02040503050406030204" pitchFamily="18" charset="0"/>
                  <a:ea typeface="Cambria" panose="02040503050406030204" pitchFamily="18" charset="0"/>
                </a:rPr>
                <a:t>new age ‘</a:t>
              </a:r>
              <a:r>
                <a:rPr lang="en-US" sz="6600" i="1" dirty="0">
                  <a:solidFill>
                    <a:srgbClr val="00B050"/>
                  </a:solidFill>
                  <a:latin typeface="Cambria" panose="02040503050406030204" pitchFamily="18" charset="0"/>
                  <a:ea typeface="Cambria" panose="02040503050406030204" pitchFamily="18" charset="0"/>
                </a:rPr>
                <a:t>GREEN</a:t>
              </a:r>
              <a:r>
                <a:rPr lang="en-US" sz="6600" i="1" dirty="0">
                  <a:latin typeface="Cambria" panose="02040503050406030204" pitchFamily="18" charset="0"/>
                  <a:ea typeface="Cambria" panose="02040503050406030204" pitchFamily="18" charset="0"/>
                </a:rPr>
                <a:t>’ solution to aging Infrastructure</a:t>
              </a:r>
            </a:p>
          </p:txBody>
        </p:sp>
      </p:grpSp>
      <p:pic>
        <p:nvPicPr>
          <p:cNvPr id="10" name="bg object 18"/>
          <p:cNvPicPr>
            <a:picLocks noChangeAspect="1"/>
          </p:cNvPicPr>
          <p:nvPr/>
        </p:nvPicPr>
        <p:blipFill>
          <a:blip r:embed="rId3" cstate="print"/>
          <a:stretch>
            <a:fillRect/>
          </a:stretch>
        </p:blipFill>
        <p:spPr>
          <a:xfrm>
            <a:off x="12677107" y="6037455"/>
            <a:ext cx="4374518" cy="2713822"/>
          </a:xfrm>
          <a:prstGeom prst="rect">
            <a:avLst/>
          </a:prstGeom>
        </p:spPr>
      </p:pic>
      <p:sp>
        <p:nvSpPr>
          <p:cNvPr id="13" name="Footer Placeholder 4">
            <a:extLst>
              <a:ext uri="{FF2B5EF4-FFF2-40B4-BE49-F238E27FC236}">
                <a16:creationId xmlns:a16="http://schemas.microsoft.com/office/drawing/2014/main" id="{A29C46A7-DEB2-1961-B327-AFBD029F12B6}"/>
              </a:ext>
            </a:extLst>
          </p:cNvPr>
          <p:cNvSpPr txBox="1">
            <a:spLocks/>
          </p:cNvSpPr>
          <p:nvPr/>
        </p:nvSpPr>
        <p:spPr>
          <a:xfrm>
            <a:off x="7768767" y="985988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380866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24C0C6-B50B-A4A6-8007-FF5E3773A8B5}"/>
              </a:ext>
            </a:extLst>
          </p:cNvPr>
          <p:cNvSpPr/>
          <p:nvPr/>
        </p:nvSpPr>
        <p:spPr>
          <a:xfrm>
            <a:off x="11441819" y="2202898"/>
            <a:ext cx="5510621" cy="922837"/>
          </a:xfrm>
          <a:prstGeom prst="rect">
            <a:avLst/>
          </a:prstGeom>
          <a:solidFill>
            <a:srgbClr val="EF7F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0B99F2-78C2-3A46-885A-98AC20F1BCF7}"/>
              </a:ext>
            </a:extLst>
          </p:cNvPr>
          <p:cNvSpPr/>
          <p:nvPr/>
        </p:nvSpPr>
        <p:spPr>
          <a:xfrm>
            <a:off x="6109959" y="2207006"/>
            <a:ext cx="5098775" cy="893614"/>
          </a:xfrm>
          <a:prstGeom prst="rect">
            <a:avLst/>
          </a:prstGeom>
          <a:solidFill>
            <a:srgbClr val="EF7F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31B412-C901-F1AB-CE94-0C5C47D1B416}"/>
              </a:ext>
            </a:extLst>
          </p:cNvPr>
          <p:cNvSpPr/>
          <p:nvPr/>
        </p:nvSpPr>
        <p:spPr>
          <a:xfrm>
            <a:off x="530924" y="2232122"/>
            <a:ext cx="5271775" cy="945742"/>
          </a:xfrm>
          <a:prstGeom prst="rect">
            <a:avLst/>
          </a:prstGeom>
          <a:solidFill>
            <a:srgbClr val="EF7F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72" name="Title 4">
            <a:extLst>
              <a:ext uri="{FF2B5EF4-FFF2-40B4-BE49-F238E27FC236}">
                <a16:creationId xmlns:a16="http://schemas.microsoft.com/office/drawing/2014/main" id="{23B9CE6E-F152-460E-8D16-D257FE8E30EE}"/>
              </a:ext>
            </a:extLst>
          </p:cNvPr>
          <p:cNvSpPr>
            <a:spLocks noGrp="1"/>
          </p:cNvSpPr>
          <p:nvPr>
            <p:ph type="title"/>
          </p:nvPr>
        </p:nvSpPr>
        <p:spPr>
          <a:xfrm>
            <a:off x="609601" y="427113"/>
            <a:ext cx="13765910" cy="1171575"/>
          </a:xfrm>
        </p:spPr>
        <p:txBody>
          <a:bodyPr>
            <a:noAutofit/>
          </a:bodyPr>
          <a:lstStyle/>
          <a:p>
            <a:pPr>
              <a:lnSpc>
                <a:spcPct val="112000"/>
              </a:lnSpc>
            </a:pP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Pioneering Excellence: </a:t>
            </a:r>
            <a:r>
              <a:rPr lang="en-US" dirty="0">
                <a:latin typeface="Cambria" panose="02040503050406030204" pitchFamily="18" charset="0"/>
                <a:ea typeface="Cambria" panose="02040503050406030204" pitchFamily="18" charset="0"/>
                <a:cs typeface="Segoe UI" panose="020B0502040204020203" pitchFamily="34" charset="0"/>
              </a:rPr>
              <a:t>Among India's largest composite providers</a:t>
            </a:r>
            <a:endParaRPr lang="en-ID" b="1" dirty="0">
              <a:latin typeface="Cambria" panose="02040503050406030204" pitchFamily="18" charset="0"/>
              <a:ea typeface="Cambria" panose="02040503050406030204" pitchFamily="18" charset="0"/>
              <a:cs typeface="Segoe UI" panose="020B0502040204020203" pitchFamily="34" charset="0"/>
            </a:endParaRPr>
          </a:p>
        </p:txBody>
      </p:sp>
      <p:sp>
        <p:nvSpPr>
          <p:cNvPr id="107" name="object 38"/>
          <p:cNvSpPr txBox="1"/>
          <p:nvPr/>
        </p:nvSpPr>
        <p:spPr>
          <a:xfrm>
            <a:off x="1271570" y="2438703"/>
            <a:ext cx="3854837" cy="576568"/>
          </a:xfrm>
          <a:prstGeom prst="rect">
            <a:avLst/>
          </a:prstGeom>
        </p:spPr>
        <p:txBody>
          <a:bodyPr vert="horz" wrap="square" lIns="0" tIns="11430" rIns="0" bIns="0" rtlCol="0">
            <a:spAutoFit/>
          </a:bodyPr>
          <a:lstStyle/>
          <a:p>
            <a:pPr marL="19050" marR="7620" indent="13335" algn="ctr">
              <a:lnSpc>
                <a:spcPct val="102499"/>
              </a:lnSpc>
              <a:spcBef>
                <a:spcPts val="90"/>
              </a:spcBef>
            </a:pPr>
            <a:r>
              <a:rPr lang="en-US" b="1" spc="-38" dirty="0">
                <a:solidFill>
                  <a:srgbClr val="FFFFFF"/>
                </a:solidFill>
                <a:latin typeface="Cambria" panose="02040503050406030204" pitchFamily="18" charset="0"/>
                <a:ea typeface="Cambria" panose="02040503050406030204" pitchFamily="18" charset="0"/>
                <a:cs typeface="Arial Black"/>
              </a:rPr>
              <a:t>FIBER GLASS REINFORCED POLYMER PULTRUDED PRODUCTS</a:t>
            </a:r>
          </a:p>
        </p:txBody>
      </p:sp>
      <p:sp>
        <p:nvSpPr>
          <p:cNvPr id="129" name="object 50"/>
          <p:cNvSpPr txBox="1"/>
          <p:nvPr/>
        </p:nvSpPr>
        <p:spPr>
          <a:xfrm>
            <a:off x="13078863" y="2476951"/>
            <a:ext cx="2596886" cy="296235"/>
          </a:xfrm>
          <a:prstGeom prst="rect">
            <a:avLst/>
          </a:prstGeom>
        </p:spPr>
        <p:txBody>
          <a:bodyPr vert="horz" wrap="square" lIns="0" tIns="19050" rIns="0" bIns="0" rtlCol="0">
            <a:spAutoFit/>
          </a:bodyPr>
          <a:lstStyle/>
          <a:p>
            <a:pPr marL="19050" algn="ctr">
              <a:spcBef>
                <a:spcPts val="150"/>
              </a:spcBef>
            </a:pPr>
            <a:r>
              <a:rPr lang="en-IN" b="1" spc="-15" dirty="0">
                <a:solidFill>
                  <a:srgbClr val="FFFFFF"/>
                </a:solidFill>
                <a:latin typeface="Cambria" panose="02040503050406030204" pitchFamily="18" charset="0"/>
                <a:ea typeface="Cambria" panose="02040503050406030204" pitchFamily="18" charset="0"/>
                <a:cs typeface="Arial Black"/>
              </a:rPr>
              <a:t>FRP Moulded Gratings </a:t>
            </a:r>
            <a:endParaRPr b="1" dirty="0">
              <a:latin typeface="Cambria" panose="02040503050406030204" pitchFamily="18" charset="0"/>
              <a:ea typeface="Cambria" panose="02040503050406030204" pitchFamily="18" charset="0"/>
              <a:cs typeface="Arial Black"/>
            </a:endParaRPr>
          </a:p>
        </p:txBody>
      </p:sp>
      <p:grpSp>
        <p:nvGrpSpPr>
          <p:cNvPr id="2" name="Group 1"/>
          <p:cNvGrpSpPr>
            <a:grpSpLocks noChangeAspect="1"/>
          </p:cNvGrpSpPr>
          <p:nvPr/>
        </p:nvGrpSpPr>
        <p:grpSpPr>
          <a:xfrm>
            <a:off x="478334" y="4857268"/>
            <a:ext cx="5324365" cy="4812627"/>
            <a:chOff x="184031" y="4082127"/>
            <a:chExt cx="6084668" cy="5499854"/>
          </a:xfrm>
        </p:grpSpPr>
        <p:pic>
          <p:nvPicPr>
            <p:cNvPr id="28" name="object 7"/>
            <p:cNvPicPr>
              <a:picLocks noChangeAspect="1"/>
            </p:cNvPicPr>
            <p:nvPr/>
          </p:nvPicPr>
          <p:blipFill>
            <a:blip r:embed="rId2" cstate="print"/>
            <a:stretch>
              <a:fillRect/>
            </a:stretch>
          </p:blipFill>
          <p:spPr>
            <a:xfrm>
              <a:off x="945522" y="4082127"/>
              <a:ext cx="2230979" cy="1285827"/>
            </a:xfrm>
            <a:prstGeom prst="rect">
              <a:avLst/>
            </a:prstGeom>
          </p:spPr>
        </p:pic>
        <p:sp>
          <p:nvSpPr>
            <p:cNvPr id="30" name="object 50"/>
            <p:cNvSpPr txBox="1"/>
            <p:nvPr/>
          </p:nvSpPr>
          <p:spPr>
            <a:xfrm>
              <a:off x="184031" y="5400643"/>
              <a:ext cx="3163977" cy="614055"/>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FRP/GRP Structural</a:t>
              </a:r>
            </a:p>
            <a:p>
              <a:pPr marL="19050" algn="ctr">
                <a:spcBef>
                  <a:spcPts val="150"/>
                </a:spcBef>
              </a:pPr>
              <a:r>
                <a:rPr lang="en-US" sz="1600" b="1" spc="-15" dirty="0">
                  <a:solidFill>
                    <a:srgbClr val="843F06"/>
                  </a:solidFill>
                  <a:latin typeface="Cambria" panose="02040503050406030204" pitchFamily="18" charset="0"/>
                  <a:ea typeface="Cambria" panose="02040503050406030204" pitchFamily="18" charset="0"/>
                  <a:cs typeface="Arial Black"/>
                </a:rPr>
                <a:t>Profiles</a:t>
              </a:r>
              <a:endParaRPr lang="en-IN" sz="1600" b="1" spc="-15" dirty="0">
                <a:solidFill>
                  <a:srgbClr val="843F06"/>
                </a:solidFill>
                <a:latin typeface="Cambria" panose="02040503050406030204" pitchFamily="18" charset="0"/>
                <a:ea typeface="Cambria" panose="02040503050406030204" pitchFamily="18" charset="0"/>
                <a:cs typeface="Arial Black"/>
              </a:endParaRPr>
            </a:p>
          </p:txBody>
        </p:sp>
        <p:sp>
          <p:nvSpPr>
            <p:cNvPr id="32" name="object 50"/>
            <p:cNvSpPr txBox="1"/>
            <p:nvPr/>
          </p:nvSpPr>
          <p:spPr>
            <a:xfrm>
              <a:off x="3461598" y="5454313"/>
              <a:ext cx="2086303" cy="584745"/>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FRP/GRP Cable Tray</a:t>
              </a:r>
            </a:p>
          </p:txBody>
        </p:sp>
        <p:sp>
          <p:nvSpPr>
            <p:cNvPr id="35" name="object 50"/>
            <p:cNvSpPr txBox="1"/>
            <p:nvPr/>
          </p:nvSpPr>
          <p:spPr>
            <a:xfrm>
              <a:off x="184031" y="7381196"/>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Deck</a:t>
              </a:r>
            </a:p>
          </p:txBody>
        </p:sp>
        <p:sp>
          <p:nvSpPr>
            <p:cNvPr id="37" name="object 50"/>
            <p:cNvSpPr txBox="1"/>
            <p:nvPr/>
          </p:nvSpPr>
          <p:spPr>
            <a:xfrm>
              <a:off x="2304856" y="7371890"/>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Handrails</a:t>
              </a:r>
            </a:p>
          </p:txBody>
        </p:sp>
        <p:pic>
          <p:nvPicPr>
            <p:cNvPr id="39" name="object 13"/>
            <p:cNvPicPr>
              <a:picLocks noChangeAspect="1"/>
            </p:cNvPicPr>
            <p:nvPr/>
          </p:nvPicPr>
          <p:blipFill>
            <a:blip r:embed="rId3" cstate="print">
              <a:clrChange>
                <a:clrFrom>
                  <a:srgbClr val="FEFEFE"/>
                </a:clrFrom>
                <a:clrTo>
                  <a:srgbClr val="FEFEFE">
                    <a:alpha val="0"/>
                  </a:srgbClr>
                </a:clrTo>
              </a:clrChange>
            </a:blip>
            <a:stretch>
              <a:fillRect/>
            </a:stretch>
          </p:blipFill>
          <p:spPr>
            <a:xfrm>
              <a:off x="299595" y="6117733"/>
              <a:ext cx="1958582" cy="1095181"/>
            </a:xfrm>
            <a:prstGeom prst="rect">
              <a:avLst/>
            </a:prstGeom>
          </p:spPr>
        </p:pic>
        <p:pic>
          <p:nvPicPr>
            <p:cNvPr id="40" name="Picture 39"/>
            <p:cNvPicPr>
              <a:picLocks noChangeAspect="1"/>
            </p:cNvPicPr>
            <p:nvPr/>
          </p:nvPicPr>
          <p:blipFill>
            <a:blip r:embed="rId4"/>
            <a:stretch>
              <a:fillRect/>
            </a:stretch>
          </p:blipFill>
          <p:spPr>
            <a:xfrm>
              <a:off x="3378367" y="6230111"/>
              <a:ext cx="1073753" cy="1125814"/>
            </a:xfrm>
            <a:prstGeom prst="rect">
              <a:avLst/>
            </a:prstGeom>
          </p:spPr>
        </p:pic>
        <p:pic>
          <p:nvPicPr>
            <p:cNvPr id="41" name="Picture 40"/>
            <p:cNvPicPr>
              <a:picLocks noChangeAspect="1"/>
            </p:cNvPicPr>
            <p:nvPr/>
          </p:nvPicPr>
          <p:blipFill>
            <a:blip r:embed="rId5"/>
            <a:stretch>
              <a:fillRect/>
            </a:stretch>
          </p:blipFill>
          <p:spPr>
            <a:xfrm>
              <a:off x="2369936" y="6242553"/>
              <a:ext cx="982647" cy="1106291"/>
            </a:xfrm>
            <a:prstGeom prst="rect">
              <a:avLst/>
            </a:prstGeom>
          </p:spPr>
        </p:pic>
        <p:pic>
          <p:nvPicPr>
            <p:cNvPr id="42" name="object 10"/>
            <p:cNvPicPr>
              <a:picLocks noChangeAspect="1"/>
            </p:cNvPicPr>
            <p:nvPr/>
          </p:nvPicPr>
          <p:blipFill>
            <a:blip r:embed="rId6" cstate="print"/>
            <a:stretch>
              <a:fillRect/>
            </a:stretch>
          </p:blipFill>
          <p:spPr>
            <a:xfrm>
              <a:off x="3488037" y="4084637"/>
              <a:ext cx="2196788" cy="1292618"/>
            </a:xfrm>
            <a:prstGeom prst="rect">
              <a:avLst/>
            </a:prstGeom>
          </p:spPr>
        </p:pic>
        <p:sp>
          <p:nvSpPr>
            <p:cNvPr id="43" name="object 50"/>
            <p:cNvSpPr txBox="1"/>
            <p:nvPr/>
          </p:nvSpPr>
          <p:spPr>
            <a:xfrm>
              <a:off x="244131" y="9278618"/>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Ladder</a:t>
              </a:r>
            </a:p>
          </p:txBody>
        </p:sp>
        <p:sp>
          <p:nvSpPr>
            <p:cNvPr id="44" name="object 50"/>
            <p:cNvSpPr txBox="1"/>
            <p:nvPr/>
          </p:nvSpPr>
          <p:spPr>
            <a:xfrm>
              <a:off x="4182396" y="7432983"/>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Poles</a:t>
              </a:r>
            </a:p>
          </p:txBody>
        </p:sp>
        <p:pic>
          <p:nvPicPr>
            <p:cNvPr id="48" name="Picture 47"/>
            <p:cNvPicPr>
              <a:picLocks noChangeAspect="1"/>
            </p:cNvPicPr>
            <p:nvPr/>
          </p:nvPicPr>
          <p:blipFill rotWithShape="1">
            <a:blip r:embed="rId7"/>
            <a:srcRect l="18323" r="17915"/>
            <a:stretch/>
          </p:blipFill>
          <p:spPr>
            <a:xfrm>
              <a:off x="4586432" y="6242553"/>
              <a:ext cx="1278233" cy="1133078"/>
            </a:xfrm>
            <a:prstGeom prst="rect">
              <a:avLst/>
            </a:prstGeom>
          </p:spPr>
        </p:pic>
        <p:pic>
          <p:nvPicPr>
            <p:cNvPr id="49" name="Picture 48"/>
            <p:cNvPicPr>
              <a:picLocks noChangeAspect="1"/>
            </p:cNvPicPr>
            <p:nvPr/>
          </p:nvPicPr>
          <p:blipFill>
            <a:blip r:embed="rId8"/>
            <a:stretch>
              <a:fillRect/>
            </a:stretch>
          </p:blipFill>
          <p:spPr>
            <a:xfrm>
              <a:off x="482060" y="7901446"/>
              <a:ext cx="1672017" cy="1215546"/>
            </a:xfrm>
            <a:prstGeom prst="rect">
              <a:avLst/>
            </a:prstGeom>
          </p:spPr>
        </p:pic>
        <p:sp>
          <p:nvSpPr>
            <p:cNvPr id="54" name="object 50"/>
            <p:cNvSpPr txBox="1"/>
            <p:nvPr/>
          </p:nvSpPr>
          <p:spPr>
            <a:xfrm>
              <a:off x="2098588" y="9273077"/>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Cross Arm</a:t>
              </a:r>
            </a:p>
          </p:txBody>
        </p:sp>
        <p:sp>
          <p:nvSpPr>
            <p:cNvPr id="56" name="object 50"/>
            <p:cNvSpPr txBox="1"/>
            <p:nvPr/>
          </p:nvSpPr>
          <p:spPr>
            <a:xfrm>
              <a:off x="4060766" y="9267128"/>
              <a:ext cx="2086303" cy="303363"/>
            </a:xfrm>
            <a:prstGeom prst="rect">
              <a:avLst/>
            </a:prstGeom>
          </p:spPr>
          <p:txBody>
            <a:bodyPr vert="horz" wrap="square" lIns="0" tIns="19050" rIns="0" bIns="0" rtlCol="0">
              <a:spAutoFit/>
            </a:bodyPr>
            <a:lstStyle/>
            <a:p>
              <a:pPr marL="19050" algn="ctr">
                <a:spcBef>
                  <a:spcPts val="150"/>
                </a:spcBef>
              </a:pPr>
              <a:r>
                <a:rPr lang="en-IN" sz="1600" b="1" spc="-15" dirty="0">
                  <a:solidFill>
                    <a:srgbClr val="843F06"/>
                  </a:solidFill>
                  <a:latin typeface="Cambria" panose="02040503050406030204" pitchFamily="18" charset="0"/>
                  <a:ea typeface="Cambria" panose="02040503050406030204" pitchFamily="18" charset="0"/>
                  <a:cs typeface="Arial Black"/>
                </a:rPr>
                <a:t>FRP Fencing</a:t>
              </a:r>
            </a:p>
          </p:txBody>
        </p:sp>
        <p:pic>
          <p:nvPicPr>
            <p:cNvPr id="58" name="Picture 57"/>
            <p:cNvPicPr>
              <a:picLocks noChangeAspect="1"/>
            </p:cNvPicPr>
            <p:nvPr/>
          </p:nvPicPr>
          <p:blipFill>
            <a:blip r:embed="rId9"/>
            <a:stretch>
              <a:fillRect/>
            </a:stretch>
          </p:blipFill>
          <p:spPr>
            <a:xfrm>
              <a:off x="4316217" y="8010449"/>
              <a:ext cx="1754778" cy="1067026"/>
            </a:xfrm>
            <a:prstGeom prst="rect">
              <a:avLst/>
            </a:prstGeom>
          </p:spPr>
        </p:pic>
        <p:pic>
          <p:nvPicPr>
            <p:cNvPr id="59" name="Picture 58"/>
            <p:cNvPicPr>
              <a:picLocks noChangeAspect="1"/>
            </p:cNvPicPr>
            <p:nvPr/>
          </p:nvPicPr>
          <p:blipFill>
            <a:blip r:embed="rId10">
              <a:clrChange>
                <a:clrFrom>
                  <a:srgbClr val="FFFFFF"/>
                </a:clrFrom>
                <a:clrTo>
                  <a:srgbClr val="FFFFFF">
                    <a:alpha val="0"/>
                  </a:srgbClr>
                </a:clrTo>
              </a:clrChange>
            </a:blip>
            <a:stretch>
              <a:fillRect/>
            </a:stretch>
          </p:blipFill>
          <p:spPr>
            <a:xfrm>
              <a:off x="2377674" y="7979399"/>
              <a:ext cx="1628763" cy="1199024"/>
            </a:xfrm>
            <a:prstGeom prst="rect">
              <a:avLst/>
            </a:prstGeom>
          </p:spPr>
        </p:pic>
      </p:grpSp>
      <p:pic>
        <p:nvPicPr>
          <p:cNvPr id="63" name="object 6"/>
          <p:cNvPicPr/>
          <p:nvPr/>
        </p:nvPicPr>
        <p:blipFill>
          <a:blip r:embed="rId11" cstate="print"/>
          <a:stretch>
            <a:fillRect/>
          </a:stretch>
        </p:blipFill>
        <p:spPr>
          <a:xfrm>
            <a:off x="11376456" y="3221738"/>
            <a:ext cx="5615944" cy="3365710"/>
          </a:xfrm>
          <a:prstGeom prst="rect">
            <a:avLst/>
          </a:prstGeom>
        </p:spPr>
      </p:pic>
      <p:pic>
        <p:nvPicPr>
          <p:cNvPr id="64" name="object 11"/>
          <p:cNvPicPr/>
          <p:nvPr/>
        </p:nvPicPr>
        <p:blipFill>
          <a:blip r:embed="rId12" cstate="print">
            <a:clrChange>
              <a:clrFrom>
                <a:srgbClr val="FEFEFE"/>
              </a:clrFrom>
              <a:clrTo>
                <a:srgbClr val="FEFEFE">
                  <a:alpha val="0"/>
                </a:srgbClr>
              </a:clrTo>
            </a:clrChange>
          </a:blip>
          <a:stretch>
            <a:fillRect/>
          </a:stretch>
        </p:blipFill>
        <p:spPr>
          <a:xfrm>
            <a:off x="12716383" y="6756619"/>
            <a:ext cx="4236057" cy="2760594"/>
          </a:xfrm>
          <a:prstGeom prst="rect">
            <a:avLst/>
          </a:prstGeom>
        </p:spPr>
      </p:pic>
      <p:pic>
        <p:nvPicPr>
          <p:cNvPr id="65" name="object 10"/>
          <p:cNvPicPr/>
          <p:nvPr/>
        </p:nvPicPr>
        <p:blipFill>
          <a:blip r:embed="rId13" cstate="print"/>
          <a:stretch>
            <a:fillRect/>
          </a:stretch>
        </p:blipFill>
        <p:spPr>
          <a:xfrm>
            <a:off x="11376456" y="6743172"/>
            <a:ext cx="3105427" cy="2774950"/>
          </a:xfrm>
          <a:prstGeom prst="rect">
            <a:avLst/>
          </a:prstGeom>
        </p:spPr>
      </p:pic>
      <p:sp>
        <p:nvSpPr>
          <p:cNvPr id="66" name="object 48"/>
          <p:cNvSpPr txBox="1"/>
          <p:nvPr/>
        </p:nvSpPr>
        <p:spPr>
          <a:xfrm>
            <a:off x="11329787" y="7887237"/>
            <a:ext cx="5662613" cy="535083"/>
          </a:xfrm>
          <a:prstGeom prst="rect">
            <a:avLst/>
          </a:prstGeom>
          <a:solidFill>
            <a:schemeClr val="tx1">
              <a:alpha val="58822"/>
            </a:schemeClr>
          </a:solidFill>
        </p:spPr>
        <p:txBody>
          <a:bodyPr vert="horz" wrap="square" lIns="0" tIns="14288" rIns="0" bIns="0" rtlCol="0">
            <a:spAutoFit/>
          </a:bodyPr>
          <a:lstStyle/>
          <a:p>
            <a:pPr marL="20955" algn="ctr">
              <a:spcBef>
                <a:spcPts val="113"/>
              </a:spcBef>
            </a:pPr>
            <a:r>
              <a:rPr lang="en-US" sz="1650" b="1" spc="-15" dirty="0">
                <a:solidFill>
                  <a:srgbClr val="FFFFFF"/>
                </a:solidFill>
                <a:latin typeface="Cambria" panose="02040503050406030204" pitchFamily="18" charset="0"/>
                <a:ea typeface="Cambria" panose="02040503050406030204" pitchFamily="18" charset="0"/>
                <a:cs typeface="Arial"/>
              </a:rPr>
              <a:t>Benefits</a:t>
            </a:r>
            <a:endParaRPr sz="1650" dirty="0">
              <a:latin typeface="Cambria" panose="02040503050406030204" pitchFamily="18" charset="0"/>
              <a:ea typeface="Cambria" panose="02040503050406030204" pitchFamily="18" charset="0"/>
              <a:cs typeface="Arial"/>
            </a:endParaRPr>
          </a:p>
          <a:p>
            <a:pPr marL="18098" algn="ctr">
              <a:spcBef>
                <a:spcPts val="90"/>
              </a:spcBef>
            </a:pPr>
            <a:r>
              <a:rPr lang="en-IN" sz="1650" dirty="0">
                <a:solidFill>
                  <a:srgbClr val="FFFFFF"/>
                </a:solidFill>
                <a:latin typeface="Cambria" panose="02040503050406030204" pitchFamily="18" charset="0"/>
                <a:ea typeface="Cambria" panose="02040503050406030204" pitchFamily="18" charset="0"/>
                <a:cs typeface="Arial Black"/>
              </a:rPr>
              <a:t>Safe, Durable, Corrosion-resistant</a:t>
            </a:r>
          </a:p>
        </p:txBody>
      </p:sp>
      <p:sp>
        <p:nvSpPr>
          <p:cNvPr id="67" name="object 48"/>
          <p:cNvSpPr txBox="1"/>
          <p:nvPr/>
        </p:nvSpPr>
        <p:spPr>
          <a:xfrm>
            <a:off x="11376456" y="3770894"/>
            <a:ext cx="5575984" cy="1876476"/>
          </a:xfrm>
          <a:prstGeom prst="rect">
            <a:avLst/>
          </a:prstGeom>
          <a:solidFill>
            <a:schemeClr val="tx1">
              <a:alpha val="58822"/>
            </a:schemeClr>
          </a:solidFill>
        </p:spPr>
        <p:txBody>
          <a:bodyPr vert="horz" wrap="square" lIns="0" tIns="14288" rIns="0" bIns="0" rtlCol="0">
            <a:spAutoFit/>
          </a:bodyPr>
          <a:lstStyle/>
          <a:p>
            <a:pPr marL="20955" algn="ctr">
              <a:spcBef>
                <a:spcPts val="113"/>
              </a:spcBef>
              <a:spcAft>
                <a:spcPts val="600"/>
              </a:spcAft>
            </a:pPr>
            <a:r>
              <a:rPr lang="en-US" b="1" spc="-15" dirty="0">
                <a:solidFill>
                  <a:srgbClr val="FFFFFF"/>
                </a:solidFill>
                <a:latin typeface="Cambria" panose="02040503050406030204" pitchFamily="18" charset="0"/>
                <a:ea typeface="Cambria" panose="02040503050406030204" pitchFamily="18" charset="0"/>
                <a:cs typeface="Arial"/>
              </a:rPr>
              <a:t>Applications - </a:t>
            </a:r>
            <a:r>
              <a:rPr lang="en-US" sz="1650" spc="-15" dirty="0">
                <a:solidFill>
                  <a:srgbClr val="FFFFFF"/>
                </a:solidFill>
                <a:latin typeface="Cambria" panose="02040503050406030204" pitchFamily="18" charset="0"/>
                <a:ea typeface="Cambria" panose="02040503050406030204" pitchFamily="18" charset="0"/>
                <a:cs typeface="Arial"/>
              </a:rPr>
              <a:t>Flooring, walkways, and platforms in industrial and commercial settings</a:t>
            </a:r>
            <a:endParaRPr lang="en-US" sz="1650" spc="-15" dirty="0">
              <a:solidFill>
                <a:srgbClr val="FFFFFF"/>
              </a:solidFill>
              <a:latin typeface="Cambria" panose="02040503050406030204" pitchFamily="18" charset="0"/>
              <a:ea typeface="Cambria" panose="02040503050406030204" pitchFamily="18" charset="0"/>
              <a:cs typeface="Arial Black"/>
            </a:endParaRPr>
          </a:p>
          <a:p>
            <a:pPr marL="18098" algn="ctr">
              <a:spcBef>
                <a:spcPts val="90"/>
              </a:spcBef>
              <a:spcAft>
                <a:spcPts val="600"/>
              </a:spcAft>
            </a:pPr>
            <a:r>
              <a:rPr lang="en-US" b="1" spc="-15" dirty="0">
                <a:solidFill>
                  <a:srgbClr val="FFFFFF"/>
                </a:solidFill>
                <a:latin typeface="Cambria" panose="02040503050406030204" pitchFamily="18" charset="0"/>
                <a:ea typeface="Cambria" panose="02040503050406030204" pitchFamily="18" charset="0"/>
                <a:cs typeface="Arial Black"/>
              </a:rPr>
              <a:t>Features - </a:t>
            </a:r>
            <a:r>
              <a:rPr lang="en-US" sz="1650" spc="-15" dirty="0">
                <a:solidFill>
                  <a:srgbClr val="FFFFFF"/>
                </a:solidFill>
                <a:latin typeface="Cambria" panose="02040503050406030204" pitchFamily="18" charset="0"/>
                <a:ea typeface="Cambria" panose="02040503050406030204" pitchFamily="18" charset="0"/>
                <a:cs typeface="Arial Black"/>
              </a:rPr>
              <a:t>Bi-directional strength, High chemical resistance</a:t>
            </a:r>
          </a:p>
          <a:p>
            <a:pPr marL="18098" algn="ctr">
              <a:spcBef>
                <a:spcPts val="90"/>
              </a:spcBef>
              <a:spcAft>
                <a:spcPts val="600"/>
              </a:spcAft>
            </a:pPr>
            <a:r>
              <a:rPr lang="en-US" b="1" spc="-15" dirty="0">
                <a:solidFill>
                  <a:srgbClr val="FFFFFF"/>
                </a:solidFill>
                <a:latin typeface="Cambria" panose="02040503050406030204" pitchFamily="18" charset="0"/>
                <a:ea typeface="Cambria" panose="02040503050406030204" pitchFamily="18" charset="0"/>
                <a:cs typeface="Arial Black"/>
              </a:rPr>
              <a:t>Advantages - </a:t>
            </a:r>
            <a:r>
              <a:rPr lang="en-US" sz="1650" spc="-15" dirty="0">
                <a:solidFill>
                  <a:srgbClr val="FFFFFF"/>
                </a:solidFill>
                <a:latin typeface="Cambria" panose="02040503050406030204" pitchFamily="18" charset="0"/>
                <a:ea typeface="Cambria" panose="02040503050406030204" pitchFamily="18" charset="0"/>
                <a:cs typeface="Arial Black"/>
              </a:rPr>
              <a:t>Ensures optimal </a:t>
            </a:r>
            <a:r>
              <a:rPr lang="en-US" sz="1650" spc="-15" dirty="0" err="1">
                <a:solidFill>
                  <a:srgbClr val="FFFFFF"/>
                </a:solidFill>
                <a:latin typeface="Cambria" panose="02040503050406030204" pitchFamily="18" charset="0"/>
                <a:ea typeface="Cambria" panose="02040503050406030204" pitchFamily="18" charset="0"/>
                <a:cs typeface="Arial Black"/>
              </a:rPr>
              <a:t>perfor</a:t>
            </a:r>
            <a:r>
              <a:rPr lang="en-US" sz="1650" spc="-15" dirty="0">
                <a:solidFill>
                  <a:srgbClr val="FFFFFF"/>
                </a:solidFill>
                <a:latin typeface="Cambria" panose="02040503050406030204" pitchFamily="18" charset="0"/>
                <a:ea typeface="Cambria" panose="02040503050406030204" pitchFamily="18" charset="0"/>
                <a:cs typeface="Arial Black"/>
              </a:rPr>
              <a:t>- </a:t>
            </a:r>
            <a:r>
              <a:rPr lang="en-US" sz="1650" spc="-15" dirty="0" err="1">
                <a:solidFill>
                  <a:srgbClr val="FFFFFF"/>
                </a:solidFill>
                <a:latin typeface="Cambria" panose="02040503050406030204" pitchFamily="18" charset="0"/>
                <a:ea typeface="Cambria" panose="02040503050406030204" pitchFamily="18" charset="0"/>
                <a:cs typeface="Arial Black"/>
              </a:rPr>
              <a:t>mance</a:t>
            </a:r>
            <a:r>
              <a:rPr lang="en-US" sz="1650" spc="-15" dirty="0">
                <a:solidFill>
                  <a:srgbClr val="FFFFFF"/>
                </a:solidFill>
                <a:latin typeface="Cambria" panose="02040503050406030204" pitchFamily="18" charset="0"/>
                <a:ea typeface="Cambria" panose="02040503050406030204" pitchFamily="18" charset="0"/>
                <a:cs typeface="Arial Black"/>
              </a:rPr>
              <a:t>, safety, and </a:t>
            </a:r>
            <a:r>
              <a:rPr lang="en-US" sz="1650" spc="-15" dirty="0" err="1">
                <a:solidFill>
                  <a:srgbClr val="FFFFFF"/>
                </a:solidFill>
                <a:latin typeface="Cambria" panose="02040503050406030204" pitchFamily="18" charset="0"/>
                <a:ea typeface="Cambria" panose="02040503050406030204" pitchFamily="18" charset="0"/>
                <a:cs typeface="Arial Black"/>
              </a:rPr>
              <a:t>durabili</a:t>
            </a:r>
            <a:r>
              <a:rPr lang="en-US" sz="1650" spc="-15" dirty="0">
                <a:solidFill>
                  <a:srgbClr val="FFFFFF"/>
                </a:solidFill>
                <a:latin typeface="Cambria" panose="02040503050406030204" pitchFamily="18" charset="0"/>
                <a:ea typeface="Cambria" panose="02040503050406030204" pitchFamily="18" charset="0"/>
                <a:cs typeface="Arial Black"/>
              </a:rPr>
              <a:t>- </a:t>
            </a:r>
            <a:r>
              <a:rPr lang="en-US" sz="1650" spc="-15" dirty="0" err="1">
                <a:solidFill>
                  <a:srgbClr val="FFFFFF"/>
                </a:solidFill>
                <a:latin typeface="Cambria" panose="02040503050406030204" pitchFamily="18" charset="0"/>
                <a:ea typeface="Cambria" panose="02040503050406030204" pitchFamily="18" charset="0"/>
                <a:cs typeface="Arial Black"/>
              </a:rPr>
              <a:t>ty</a:t>
            </a:r>
            <a:r>
              <a:rPr lang="en-US" sz="1650" spc="-15" dirty="0">
                <a:solidFill>
                  <a:srgbClr val="FFFFFF"/>
                </a:solidFill>
                <a:latin typeface="Cambria" panose="02040503050406030204" pitchFamily="18" charset="0"/>
                <a:ea typeface="Cambria" panose="02040503050406030204" pitchFamily="18" charset="0"/>
                <a:cs typeface="Arial Black"/>
              </a:rPr>
              <a:t>, making them a smart investment for any project.</a:t>
            </a:r>
          </a:p>
          <a:p>
            <a:pPr marL="18098" algn="ctr">
              <a:spcBef>
                <a:spcPts val="90"/>
              </a:spcBef>
              <a:spcAft>
                <a:spcPts val="600"/>
              </a:spcAft>
            </a:pPr>
            <a:endParaRPr lang="en-US" sz="1650" spc="-15" dirty="0">
              <a:solidFill>
                <a:srgbClr val="FFFFFF"/>
              </a:solidFill>
              <a:latin typeface="Cambria" panose="02040503050406030204" pitchFamily="18" charset="0"/>
              <a:ea typeface="Cambria" panose="02040503050406030204" pitchFamily="18" charset="0"/>
              <a:cs typeface="Arial Black"/>
            </a:endParaRPr>
          </a:p>
        </p:txBody>
      </p:sp>
      <p:sp>
        <p:nvSpPr>
          <p:cNvPr id="77" name="object 50"/>
          <p:cNvSpPr txBox="1"/>
          <p:nvPr/>
        </p:nvSpPr>
        <p:spPr>
          <a:xfrm>
            <a:off x="552003" y="3325118"/>
            <a:ext cx="5293972" cy="1457900"/>
          </a:xfrm>
          <a:prstGeom prst="rect">
            <a:avLst/>
          </a:prstGeom>
        </p:spPr>
        <p:txBody>
          <a:bodyPr vert="horz" wrap="square" lIns="0" tIns="19050" rIns="0" bIns="0" rtlCol="0">
            <a:spAutoFit/>
          </a:bodyPr>
          <a:lstStyle/>
          <a:p>
            <a:pPr marL="19050">
              <a:lnSpc>
                <a:spcPct val="114000"/>
              </a:lnSpc>
              <a:spcBef>
                <a:spcPts val="150"/>
              </a:spcBef>
              <a:spcAft>
                <a:spcPts val="600"/>
              </a:spcAft>
            </a:pPr>
            <a:r>
              <a:rPr lang="en-US" b="1" spc="-15" dirty="0">
                <a:latin typeface="Cambria" panose="02040503050406030204" pitchFamily="18" charset="0"/>
                <a:ea typeface="Cambria" panose="02040503050406030204" pitchFamily="18" charset="0"/>
                <a:cs typeface="Arial Black"/>
              </a:rPr>
              <a:t>Applications: </a:t>
            </a:r>
            <a:r>
              <a:rPr lang="en-US" sz="1600" spc="-15" dirty="0">
                <a:latin typeface="Cambria" panose="02040503050406030204" pitchFamily="18" charset="0"/>
                <a:ea typeface="Cambria" panose="02040503050406030204" pitchFamily="18" charset="0"/>
                <a:cs typeface="Arial Black"/>
              </a:rPr>
              <a:t>In industrial structures, utility poles, railway structures, chemical processing plants, and safety equipment due to their high strength-to-weight ratio, corrosion resistance, and durability, offering advantages over steel and other metals</a:t>
            </a:r>
          </a:p>
        </p:txBody>
      </p:sp>
      <p:pic>
        <p:nvPicPr>
          <p:cNvPr id="3" name="object 8">
            <a:extLst>
              <a:ext uri="{FF2B5EF4-FFF2-40B4-BE49-F238E27FC236}">
                <a16:creationId xmlns:a16="http://schemas.microsoft.com/office/drawing/2014/main" id="{11B19529-73FB-028C-A7D0-A7CE3449770E}"/>
              </a:ext>
            </a:extLst>
          </p:cNvPr>
          <p:cNvPicPr/>
          <p:nvPr/>
        </p:nvPicPr>
        <p:blipFill>
          <a:blip r:embed="rId14" cstate="print"/>
          <a:stretch>
            <a:fillRect/>
          </a:stretch>
        </p:blipFill>
        <p:spPr>
          <a:xfrm>
            <a:off x="8318113" y="3315485"/>
            <a:ext cx="2890621" cy="2774950"/>
          </a:xfrm>
          <a:prstGeom prst="rect">
            <a:avLst/>
          </a:prstGeom>
        </p:spPr>
      </p:pic>
      <p:sp>
        <p:nvSpPr>
          <p:cNvPr id="6" name="object 41">
            <a:extLst>
              <a:ext uri="{FF2B5EF4-FFF2-40B4-BE49-F238E27FC236}">
                <a16:creationId xmlns:a16="http://schemas.microsoft.com/office/drawing/2014/main" id="{1F1C2E01-3589-22ED-D767-4B654335D7ED}"/>
              </a:ext>
            </a:extLst>
          </p:cNvPr>
          <p:cNvSpPr txBox="1"/>
          <p:nvPr/>
        </p:nvSpPr>
        <p:spPr>
          <a:xfrm>
            <a:off x="7084744" y="2476951"/>
            <a:ext cx="3080384" cy="296235"/>
          </a:xfrm>
          <a:prstGeom prst="rect">
            <a:avLst/>
          </a:prstGeom>
        </p:spPr>
        <p:txBody>
          <a:bodyPr vert="horz" wrap="square" lIns="0" tIns="19050" rIns="0" bIns="0" rtlCol="0">
            <a:spAutoFit/>
          </a:bodyPr>
          <a:lstStyle/>
          <a:p>
            <a:pPr marL="19050" algn="ctr">
              <a:spcBef>
                <a:spcPts val="150"/>
              </a:spcBef>
            </a:pPr>
            <a:r>
              <a:rPr lang="en-IN" b="1" dirty="0">
                <a:solidFill>
                  <a:srgbClr val="FFFFFF"/>
                </a:solidFill>
                <a:latin typeface="Cambria" panose="02040503050406030204" pitchFamily="18" charset="0"/>
                <a:ea typeface="Cambria" panose="02040503050406030204" pitchFamily="18" charset="0"/>
                <a:cs typeface="Arial"/>
              </a:rPr>
              <a:t>FRP Rods </a:t>
            </a:r>
            <a:endParaRPr b="1" dirty="0">
              <a:latin typeface="Cambria" panose="02040503050406030204" pitchFamily="18" charset="0"/>
              <a:ea typeface="Cambria" panose="02040503050406030204" pitchFamily="18" charset="0"/>
              <a:cs typeface="Arial Black"/>
            </a:endParaRPr>
          </a:p>
        </p:txBody>
      </p:sp>
      <p:pic>
        <p:nvPicPr>
          <p:cNvPr id="7" name="object 4">
            <a:extLst>
              <a:ext uri="{FF2B5EF4-FFF2-40B4-BE49-F238E27FC236}">
                <a16:creationId xmlns:a16="http://schemas.microsoft.com/office/drawing/2014/main" id="{FC0125AC-09FE-20AC-BBE8-E24DBD99A8D9}"/>
              </a:ext>
            </a:extLst>
          </p:cNvPr>
          <p:cNvPicPr>
            <a:picLocks noChangeAspect="1"/>
          </p:cNvPicPr>
          <p:nvPr/>
        </p:nvPicPr>
        <p:blipFill>
          <a:blip r:embed="rId15" cstate="print"/>
          <a:stretch>
            <a:fillRect/>
          </a:stretch>
        </p:blipFill>
        <p:spPr>
          <a:xfrm>
            <a:off x="6169093" y="6087681"/>
            <a:ext cx="2890622" cy="3575976"/>
          </a:xfrm>
          <a:prstGeom prst="rect">
            <a:avLst/>
          </a:prstGeom>
        </p:spPr>
      </p:pic>
      <p:sp>
        <p:nvSpPr>
          <p:cNvPr id="8" name="object 50">
            <a:extLst>
              <a:ext uri="{FF2B5EF4-FFF2-40B4-BE49-F238E27FC236}">
                <a16:creationId xmlns:a16="http://schemas.microsoft.com/office/drawing/2014/main" id="{D74EF54B-796C-EDE8-906E-29D9D677E540}"/>
              </a:ext>
            </a:extLst>
          </p:cNvPr>
          <p:cNvSpPr txBox="1"/>
          <p:nvPr/>
        </p:nvSpPr>
        <p:spPr>
          <a:xfrm>
            <a:off x="6157337" y="3386283"/>
            <a:ext cx="2188010" cy="2753318"/>
          </a:xfrm>
          <a:prstGeom prst="rect">
            <a:avLst/>
          </a:prstGeom>
        </p:spPr>
        <p:txBody>
          <a:bodyPr vert="horz" wrap="square" lIns="0" tIns="19050" rIns="0" bIns="0" rtlCol="0">
            <a:spAutoFit/>
          </a:bodyPr>
          <a:lstStyle/>
          <a:p>
            <a:pPr marL="19050">
              <a:spcBef>
                <a:spcPts val="150"/>
              </a:spcBef>
            </a:pPr>
            <a:r>
              <a:rPr lang="en-US" b="1" spc="-15" dirty="0">
                <a:latin typeface="Cambria" panose="02040503050406030204" pitchFamily="18" charset="0"/>
                <a:ea typeface="Cambria" panose="02040503050406030204" pitchFamily="18" charset="0"/>
                <a:cs typeface="Arial Black"/>
              </a:rPr>
              <a:t>Applications</a:t>
            </a:r>
          </a:p>
          <a:p>
            <a:pPr marL="19050">
              <a:spcBef>
                <a:spcPts val="150"/>
              </a:spcBef>
              <a:spcAft>
                <a:spcPts val="600"/>
              </a:spcAft>
            </a:pPr>
            <a:r>
              <a:rPr lang="en-US" sz="1600" spc="-15" dirty="0">
                <a:latin typeface="Cambria" panose="02040503050406030204" pitchFamily="18" charset="0"/>
                <a:ea typeface="Cambria" panose="02040503050406030204" pitchFamily="18" charset="0"/>
                <a:cs typeface="Arial Black"/>
              </a:rPr>
              <a:t>Provides support and protection to delicate optical fibers in optic fiber cables</a:t>
            </a:r>
          </a:p>
          <a:p>
            <a:pPr marL="19050">
              <a:spcBef>
                <a:spcPts val="150"/>
              </a:spcBef>
            </a:pPr>
            <a:r>
              <a:rPr lang="en-US" b="1" spc="-15" dirty="0">
                <a:latin typeface="Cambria" panose="02040503050406030204" pitchFamily="18" charset="0"/>
                <a:ea typeface="Cambria" panose="02040503050406030204" pitchFamily="18" charset="0"/>
                <a:cs typeface="Arial Black"/>
              </a:rPr>
              <a:t>Benefits</a:t>
            </a:r>
          </a:p>
          <a:p>
            <a:pPr marL="19050">
              <a:spcBef>
                <a:spcPts val="150"/>
              </a:spcBef>
            </a:pPr>
            <a:r>
              <a:rPr lang="en-US" sz="1600" spc="-15" dirty="0">
                <a:latin typeface="Cambria" panose="02040503050406030204" pitchFamily="18" charset="0"/>
                <a:ea typeface="Cambria" panose="02040503050406030204" pitchFamily="18" charset="0"/>
                <a:cs typeface="Arial Black"/>
              </a:rPr>
              <a:t>Lightweight, Non-magnetic, Corrosion-resistant</a:t>
            </a:r>
          </a:p>
          <a:p>
            <a:pPr marL="19050">
              <a:spcBef>
                <a:spcPts val="150"/>
              </a:spcBef>
            </a:pPr>
            <a:endParaRPr lang="en-US" spc="-15" dirty="0">
              <a:latin typeface="Cambria" panose="02040503050406030204" pitchFamily="18" charset="0"/>
              <a:ea typeface="Cambria" panose="02040503050406030204" pitchFamily="18" charset="0"/>
              <a:cs typeface="Arial Black"/>
            </a:endParaRPr>
          </a:p>
        </p:txBody>
      </p:sp>
      <p:sp>
        <p:nvSpPr>
          <p:cNvPr id="9" name="object 50">
            <a:extLst>
              <a:ext uri="{FF2B5EF4-FFF2-40B4-BE49-F238E27FC236}">
                <a16:creationId xmlns:a16="http://schemas.microsoft.com/office/drawing/2014/main" id="{EDAD7AEC-1A3F-219A-A6A1-615202F13209}"/>
              </a:ext>
            </a:extLst>
          </p:cNvPr>
          <p:cNvSpPr txBox="1"/>
          <p:nvPr/>
        </p:nvSpPr>
        <p:spPr>
          <a:xfrm>
            <a:off x="9071471" y="6262475"/>
            <a:ext cx="2188010" cy="3045706"/>
          </a:xfrm>
          <a:prstGeom prst="rect">
            <a:avLst/>
          </a:prstGeom>
        </p:spPr>
        <p:txBody>
          <a:bodyPr vert="horz" wrap="square" lIns="0" tIns="19050" rIns="0" bIns="0" rtlCol="0">
            <a:spAutoFit/>
          </a:bodyPr>
          <a:lstStyle/>
          <a:p>
            <a:pPr marL="19050">
              <a:spcBef>
                <a:spcPts val="150"/>
              </a:spcBef>
            </a:pPr>
            <a:r>
              <a:rPr lang="en-US" b="1" spc="-15" dirty="0">
                <a:latin typeface="Cambria" panose="02040503050406030204" pitchFamily="18" charset="0"/>
                <a:ea typeface="Cambria" panose="02040503050406030204" pitchFamily="18" charset="0"/>
                <a:cs typeface="Arial Black"/>
              </a:rPr>
              <a:t>Features</a:t>
            </a:r>
          </a:p>
          <a:p>
            <a:pPr marL="304800" indent="-285750">
              <a:spcBef>
                <a:spcPts val="150"/>
              </a:spcBef>
              <a:spcAft>
                <a:spcPts val="600"/>
              </a:spcAft>
              <a:buFont typeface="Arial" panose="020B0604020202020204" pitchFamily="34" charset="0"/>
              <a:buChar char="•"/>
            </a:pPr>
            <a:r>
              <a:rPr lang="en-US" sz="1600" spc="-15" dirty="0">
                <a:latin typeface="Cambria" panose="02040503050406030204" pitchFamily="18" charset="0"/>
                <a:ea typeface="Cambria" panose="02040503050406030204" pitchFamily="18" charset="0"/>
                <a:cs typeface="Arial Black"/>
              </a:rPr>
              <a:t>Minimal impact on cable weight</a:t>
            </a:r>
          </a:p>
          <a:p>
            <a:pPr marL="304800" indent="-285750">
              <a:spcBef>
                <a:spcPts val="150"/>
              </a:spcBef>
              <a:spcAft>
                <a:spcPts val="600"/>
              </a:spcAft>
              <a:buFont typeface="Arial" panose="020B0604020202020204" pitchFamily="34" charset="0"/>
              <a:buChar char="•"/>
            </a:pPr>
            <a:r>
              <a:rPr lang="en-US" sz="1600" spc="-15" dirty="0">
                <a:latin typeface="Cambria" panose="02040503050406030204" pitchFamily="18" charset="0"/>
                <a:ea typeface="Cambria" panose="02040503050406030204" pitchFamily="18" charset="0"/>
                <a:cs typeface="Arial Black"/>
              </a:rPr>
              <a:t>Reduces electromagnetic interference</a:t>
            </a:r>
          </a:p>
          <a:p>
            <a:pPr marL="19050">
              <a:spcBef>
                <a:spcPts val="150"/>
              </a:spcBef>
            </a:pPr>
            <a:r>
              <a:rPr lang="en-US" b="1" spc="-15" dirty="0">
                <a:latin typeface="Cambria" panose="02040503050406030204" pitchFamily="18" charset="0"/>
                <a:ea typeface="Cambria" panose="02040503050406030204" pitchFamily="18" charset="0"/>
                <a:cs typeface="Arial Black"/>
              </a:rPr>
              <a:t>Advantages</a:t>
            </a:r>
          </a:p>
          <a:p>
            <a:pPr marL="19050">
              <a:spcBef>
                <a:spcPts val="150"/>
              </a:spcBef>
            </a:pPr>
            <a:r>
              <a:rPr lang="en-US" sz="1600" spc="-15" dirty="0">
                <a:latin typeface="Cambria" panose="02040503050406030204" pitchFamily="18" charset="0"/>
                <a:ea typeface="Cambria" panose="02040503050406030204" pitchFamily="18" charset="0"/>
                <a:cs typeface="Arial Black"/>
              </a:rPr>
              <a:t>Essential for maintaining the structural integrity and performance of optic fiber networks</a:t>
            </a:r>
            <a:endParaRPr lang="en-US" spc="-15" dirty="0">
              <a:latin typeface="Cambria" panose="02040503050406030204" pitchFamily="18" charset="0"/>
              <a:ea typeface="Cambria" panose="02040503050406030204" pitchFamily="18" charset="0"/>
              <a:cs typeface="Arial Black"/>
            </a:endParaRPr>
          </a:p>
        </p:txBody>
      </p:sp>
      <p:sp>
        <p:nvSpPr>
          <p:cNvPr id="17" name="Footer Placeholder 4">
            <a:extLst>
              <a:ext uri="{FF2B5EF4-FFF2-40B4-BE49-F238E27FC236}">
                <a16:creationId xmlns:a16="http://schemas.microsoft.com/office/drawing/2014/main" id="{322ECAAF-C38C-95CD-1BFB-908959F8424C}"/>
              </a:ext>
            </a:extLst>
          </p:cNvPr>
          <p:cNvSpPr txBox="1">
            <a:spLocks/>
          </p:cNvSpPr>
          <p:nvPr/>
        </p:nvSpPr>
        <p:spPr>
          <a:xfrm>
            <a:off x="7768767" y="9859887"/>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https://www.aeroncomposite.com</a:t>
            </a:r>
            <a:endParaRPr lang="en-US" dirty="0"/>
          </a:p>
        </p:txBody>
      </p:sp>
    </p:spTree>
    <p:extLst>
      <p:ext uri="{BB962C8B-B14F-4D97-AF65-F5344CB8AC3E}">
        <p14:creationId xmlns:p14="http://schemas.microsoft.com/office/powerpoint/2010/main" val="309382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Advantages of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FRP/GRP/Fiberglass</a:t>
            </a:r>
            <a:endParaRPr lang="en-ID" b="1"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8</a:t>
            </a:fld>
            <a:endParaRPr lang="en-US">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3B9225CF-440D-43BD-A26F-5E1E2BBA6955}"/>
              </a:ext>
            </a:extLst>
          </p:cNvPr>
          <p:cNvSpPr txBox="1"/>
          <p:nvPr/>
        </p:nvSpPr>
        <p:spPr>
          <a:xfrm>
            <a:off x="1479598" y="3330312"/>
            <a:ext cx="3164260"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Corrosion/Chemical Resistance</a:t>
            </a:r>
          </a:p>
        </p:txBody>
      </p:sp>
      <p:sp>
        <p:nvSpPr>
          <p:cNvPr id="59" name="TextBox 58">
            <a:extLst>
              <a:ext uri="{FF2B5EF4-FFF2-40B4-BE49-F238E27FC236}">
                <a16:creationId xmlns:a16="http://schemas.microsoft.com/office/drawing/2014/main" id="{3B9225CF-440D-43BD-A26F-5E1E2BBA6955}"/>
              </a:ext>
            </a:extLst>
          </p:cNvPr>
          <p:cNvSpPr txBox="1"/>
          <p:nvPr/>
        </p:nvSpPr>
        <p:spPr>
          <a:xfrm>
            <a:off x="5475172" y="3330312"/>
            <a:ext cx="3164260" cy="369332"/>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High Strength</a:t>
            </a:r>
          </a:p>
        </p:txBody>
      </p:sp>
      <p:sp>
        <p:nvSpPr>
          <p:cNvPr id="60" name="TextBox 59">
            <a:extLst>
              <a:ext uri="{FF2B5EF4-FFF2-40B4-BE49-F238E27FC236}">
                <a16:creationId xmlns:a16="http://schemas.microsoft.com/office/drawing/2014/main" id="{3B9225CF-440D-43BD-A26F-5E1E2BBA6955}"/>
              </a:ext>
            </a:extLst>
          </p:cNvPr>
          <p:cNvSpPr txBox="1"/>
          <p:nvPr/>
        </p:nvSpPr>
        <p:spPr>
          <a:xfrm>
            <a:off x="9329993" y="3335960"/>
            <a:ext cx="3164260" cy="369332"/>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Light Weight</a:t>
            </a:r>
          </a:p>
        </p:txBody>
      </p:sp>
      <p:sp>
        <p:nvSpPr>
          <p:cNvPr id="61" name="TextBox 60">
            <a:extLst>
              <a:ext uri="{FF2B5EF4-FFF2-40B4-BE49-F238E27FC236}">
                <a16:creationId xmlns:a16="http://schemas.microsoft.com/office/drawing/2014/main" id="{3B9225CF-440D-43BD-A26F-5E1E2BBA6955}"/>
              </a:ext>
            </a:extLst>
          </p:cNvPr>
          <p:cNvSpPr txBox="1"/>
          <p:nvPr/>
        </p:nvSpPr>
        <p:spPr>
          <a:xfrm>
            <a:off x="13132455" y="3135757"/>
            <a:ext cx="3164260"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Electrical Non Conductivity</a:t>
            </a:r>
          </a:p>
        </p:txBody>
      </p:sp>
      <p:sp>
        <p:nvSpPr>
          <p:cNvPr id="63" name="TextBox 62">
            <a:extLst>
              <a:ext uri="{FF2B5EF4-FFF2-40B4-BE49-F238E27FC236}">
                <a16:creationId xmlns:a16="http://schemas.microsoft.com/office/drawing/2014/main" id="{3B9225CF-440D-43BD-A26F-5E1E2BBA6955}"/>
              </a:ext>
            </a:extLst>
          </p:cNvPr>
          <p:cNvSpPr txBox="1"/>
          <p:nvPr/>
        </p:nvSpPr>
        <p:spPr>
          <a:xfrm>
            <a:off x="1556422" y="5641357"/>
            <a:ext cx="3164260"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Thermal Non Conductivity</a:t>
            </a:r>
          </a:p>
        </p:txBody>
      </p:sp>
      <p:sp>
        <p:nvSpPr>
          <p:cNvPr id="64" name="TextBox 63">
            <a:extLst>
              <a:ext uri="{FF2B5EF4-FFF2-40B4-BE49-F238E27FC236}">
                <a16:creationId xmlns:a16="http://schemas.microsoft.com/office/drawing/2014/main" id="{3B9225CF-440D-43BD-A26F-5E1E2BBA6955}"/>
              </a:ext>
            </a:extLst>
          </p:cNvPr>
          <p:cNvSpPr txBox="1"/>
          <p:nvPr/>
        </p:nvSpPr>
        <p:spPr>
          <a:xfrm>
            <a:off x="5906083" y="5635709"/>
            <a:ext cx="2302438"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EMI/RFI Transparent</a:t>
            </a:r>
          </a:p>
        </p:txBody>
      </p:sp>
      <p:sp>
        <p:nvSpPr>
          <p:cNvPr id="65" name="TextBox 64">
            <a:extLst>
              <a:ext uri="{FF2B5EF4-FFF2-40B4-BE49-F238E27FC236}">
                <a16:creationId xmlns:a16="http://schemas.microsoft.com/office/drawing/2014/main" id="{3B9225CF-440D-43BD-A26F-5E1E2BBA6955}"/>
              </a:ext>
            </a:extLst>
          </p:cNvPr>
          <p:cNvSpPr txBox="1"/>
          <p:nvPr/>
        </p:nvSpPr>
        <p:spPr>
          <a:xfrm>
            <a:off x="9746125" y="5603665"/>
            <a:ext cx="2259576" cy="748787"/>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Ease of Fabrication</a:t>
            </a:r>
          </a:p>
        </p:txBody>
      </p:sp>
      <p:sp>
        <p:nvSpPr>
          <p:cNvPr id="66" name="TextBox 65">
            <a:extLst>
              <a:ext uri="{FF2B5EF4-FFF2-40B4-BE49-F238E27FC236}">
                <a16:creationId xmlns:a16="http://schemas.microsoft.com/office/drawing/2014/main" id="{3B9225CF-440D-43BD-A26F-5E1E2BBA6955}"/>
              </a:ext>
            </a:extLst>
          </p:cNvPr>
          <p:cNvSpPr txBox="1"/>
          <p:nvPr/>
        </p:nvSpPr>
        <p:spPr>
          <a:xfrm>
            <a:off x="13867034" y="5557546"/>
            <a:ext cx="1832556"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Low Life Cycle Cost</a:t>
            </a:r>
          </a:p>
        </p:txBody>
      </p:sp>
      <p:sp>
        <p:nvSpPr>
          <p:cNvPr id="67" name="TextBox 66">
            <a:extLst>
              <a:ext uri="{FF2B5EF4-FFF2-40B4-BE49-F238E27FC236}">
                <a16:creationId xmlns:a16="http://schemas.microsoft.com/office/drawing/2014/main" id="{3B9225CF-440D-43BD-A26F-5E1E2BBA6955}"/>
              </a:ext>
            </a:extLst>
          </p:cNvPr>
          <p:cNvSpPr txBox="1"/>
          <p:nvPr/>
        </p:nvSpPr>
        <p:spPr>
          <a:xfrm>
            <a:off x="4123213" y="8122537"/>
            <a:ext cx="3096367"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Less Environmental Impact</a:t>
            </a:r>
          </a:p>
        </p:txBody>
      </p:sp>
      <p:sp>
        <p:nvSpPr>
          <p:cNvPr id="68" name="TextBox 67">
            <a:extLst>
              <a:ext uri="{FF2B5EF4-FFF2-40B4-BE49-F238E27FC236}">
                <a16:creationId xmlns:a16="http://schemas.microsoft.com/office/drawing/2014/main" id="{3B9225CF-440D-43BD-A26F-5E1E2BBA6955}"/>
              </a:ext>
            </a:extLst>
          </p:cNvPr>
          <p:cNvSpPr txBox="1"/>
          <p:nvPr/>
        </p:nvSpPr>
        <p:spPr>
          <a:xfrm>
            <a:off x="8313594" y="8097739"/>
            <a:ext cx="1632722" cy="738664"/>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Termite Proof</a:t>
            </a:r>
          </a:p>
        </p:txBody>
      </p:sp>
      <p:sp>
        <p:nvSpPr>
          <p:cNvPr id="69" name="TextBox 68">
            <a:extLst>
              <a:ext uri="{FF2B5EF4-FFF2-40B4-BE49-F238E27FC236}">
                <a16:creationId xmlns:a16="http://schemas.microsoft.com/office/drawing/2014/main" id="{3B9225CF-440D-43BD-A26F-5E1E2BBA6955}"/>
              </a:ext>
            </a:extLst>
          </p:cNvPr>
          <p:cNvSpPr txBox="1"/>
          <p:nvPr/>
        </p:nvSpPr>
        <p:spPr>
          <a:xfrm>
            <a:off x="11459811" y="8097739"/>
            <a:ext cx="2170885" cy="763462"/>
          </a:xfrm>
          <a:prstGeom prst="rect">
            <a:avLst/>
          </a:prstGeom>
          <a:noFill/>
        </p:spPr>
        <p:txBody>
          <a:bodyPr wrap="square" lIns="0" tIns="0" rIns="0" bIns="0" rtlCol="0">
            <a:spAutoFit/>
          </a:bodyPr>
          <a:lstStyle/>
          <a:p>
            <a:pPr algn="ctr"/>
            <a:r>
              <a:rPr lang="da-DK" sz="2400" b="1">
                <a:latin typeface="Cambria" panose="02040503050406030204" pitchFamily="18" charset="0"/>
                <a:ea typeface="Cambria" panose="02040503050406030204" pitchFamily="18" charset="0"/>
              </a:rPr>
              <a:t>Flame Retardant</a:t>
            </a:r>
          </a:p>
        </p:txBody>
      </p:sp>
      <p:pic>
        <p:nvPicPr>
          <p:cNvPr id="2" name="Picture 1"/>
          <p:cNvPicPr>
            <a:picLocks noChangeAspect="1"/>
          </p:cNvPicPr>
          <p:nvPr/>
        </p:nvPicPr>
        <p:blipFill>
          <a:blip r:embed="rId3">
            <a:clrChange>
              <a:clrFrom>
                <a:srgbClr val="E5E5E5"/>
              </a:clrFrom>
              <a:clrTo>
                <a:srgbClr val="E5E5E5">
                  <a:alpha val="0"/>
                </a:srgbClr>
              </a:clrTo>
            </a:clrChange>
          </a:blip>
          <a:stretch>
            <a:fillRect/>
          </a:stretch>
        </p:blipFill>
        <p:spPr>
          <a:xfrm>
            <a:off x="2308390" y="1870579"/>
            <a:ext cx="1497128" cy="1265178"/>
          </a:xfrm>
          <a:prstGeom prst="rect">
            <a:avLst/>
          </a:prstGeom>
        </p:spPr>
      </p:pic>
      <p:pic>
        <p:nvPicPr>
          <p:cNvPr id="3" name="Picture 2"/>
          <p:cNvPicPr>
            <a:picLocks noChangeAspect="1"/>
          </p:cNvPicPr>
          <p:nvPr/>
        </p:nvPicPr>
        <p:blipFill>
          <a:blip r:embed="rId4">
            <a:clrChange>
              <a:clrFrom>
                <a:srgbClr val="E5E5E5"/>
              </a:clrFrom>
              <a:clrTo>
                <a:srgbClr val="E5E5E5">
                  <a:alpha val="0"/>
                </a:srgbClr>
              </a:clrTo>
            </a:clrChange>
            <a:extLst>
              <a:ext uri="{BEBA8EAE-BF5A-486C-A8C5-ECC9F3942E4B}">
                <a14:imgProps xmlns:a14="http://schemas.microsoft.com/office/drawing/2010/main">
                  <a14:imgLayer r:embed="rId5">
                    <a14:imgEffect>
                      <a14:backgroundRemoval t="10000" b="100000" l="0" r="95455"/>
                    </a14:imgEffect>
                  </a14:imgLayer>
                </a14:imgProps>
              </a:ext>
            </a:extLst>
          </a:blip>
          <a:stretch>
            <a:fillRect/>
          </a:stretch>
        </p:blipFill>
        <p:spPr>
          <a:xfrm>
            <a:off x="6405226" y="1864931"/>
            <a:ext cx="1397407" cy="1376235"/>
          </a:xfrm>
          <a:prstGeom prst="rect">
            <a:avLst/>
          </a:prstGeom>
        </p:spPr>
      </p:pic>
      <p:pic>
        <p:nvPicPr>
          <p:cNvPr id="4" name="Picture 3"/>
          <p:cNvPicPr>
            <a:picLocks noChangeAspect="1"/>
          </p:cNvPicPr>
          <p:nvPr/>
        </p:nvPicPr>
        <p:blipFill>
          <a:blip r:embed="rId6">
            <a:clrChange>
              <a:clrFrom>
                <a:srgbClr val="E5E5E5"/>
              </a:clrFrom>
              <a:clrTo>
                <a:srgbClr val="E5E5E5">
                  <a:alpha val="0"/>
                </a:srgbClr>
              </a:clrTo>
            </a:clrChange>
            <a:extLst>
              <a:ext uri="{BEBA8EAE-BF5A-486C-A8C5-ECC9F3942E4B}">
                <a14:imgProps xmlns:a14="http://schemas.microsoft.com/office/drawing/2010/main">
                  <a14:imgLayer r:embed="rId7">
                    <a14:imgEffect>
                      <a14:backgroundRemoval t="1695" b="100000" l="0" r="100000"/>
                    </a14:imgEffect>
                  </a14:imgLayer>
                </a14:imgProps>
              </a:ext>
            </a:extLst>
          </a:blip>
          <a:stretch>
            <a:fillRect/>
          </a:stretch>
        </p:blipFill>
        <p:spPr>
          <a:xfrm>
            <a:off x="10202167" y="1956407"/>
            <a:ext cx="1347493" cy="120457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8966" r="100000"/>
                    </a14:imgEffect>
                  </a14:imgLayer>
                </a14:imgProps>
              </a:ext>
            </a:extLst>
          </a:blip>
          <a:stretch>
            <a:fillRect/>
          </a:stretch>
        </p:blipFill>
        <p:spPr>
          <a:xfrm>
            <a:off x="14006497" y="1816407"/>
            <a:ext cx="1416176" cy="1220842"/>
          </a:xfrm>
          <a:prstGeom prst="rect">
            <a:avLst/>
          </a:prstGeom>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9559" r="100000"/>
                    </a14:imgEffect>
                  </a14:imgLayer>
                </a14:imgProps>
              </a:ext>
            </a:extLst>
          </a:blip>
          <a:stretch>
            <a:fillRect/>
          </a:stretch>
        </p:blipFill>
        <p:spPr>
          <a:xfrm>
            <a:off x="2360822" y="4371038"/>
            <a:ext cx="1392264" cy="115680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855" b="100000" l="9091" r="100000"/>
                    </a14:imgEffect>
                  </a14:imgLayer>
                </a14:imgProps>
              </a:ext>
            </a:extLst>
          </a:blip>
          <a:stretch>
            <a:fillRect/>
          </a:stretch>
        </p:blipFill>
        <p:spPr>
          <a:xfrm>
            <a:off x="6355344" y="4222025"/>
            <a:ext cx="1403916" cy="1244380"/>
          </a:xfrm>
          <a:prstGeom prst="rect">
            <a:avLst/>
          </a:prstGeom>
        </p:spPr>
      </p:pic>
      <p:pic>
        <p:nvPicPr>
          <p:cNvPr id="12" name="Picture 11"/>
          <p:cNvPicPr>
            <a:picLocks noChangeAspect="1"/>
          </p:cNvPicPr>
          <p:nvPr/>
        </p:nvPicPr>
        <p:blipFill>
          <a:blip r:embed="rId14">
            <a:extLst>
              <a:ext uri="{BEBA8EAE-BF5A-486C-A8C5-ECC9F3942E4B}">
                <a14:imgProps xmlns:a14="http://schemas.microsoft.com/office/drawing/2010/main">
                  <a14:imgLayer r:embed="rId15">
                    <a14:imgEffect>
                      <a14:backgroundRemoval t="0" b="100000" l="8966" r="100000"/>
                    </a14:imgEffect>
                  </a14:imgLayer>
                </a14:imgProps>
              </a:ext>
            </a:extLst>
          </a:blip>
          <a:stretch>
            <a:fillRect/>
          </a:stretch>
        </p:blipFill>
        <p:spPr>
          <a:xfrm>
            <a:off x="9993719" y="4234713"/>
            <a:ext cx="1486744" cy="1199648"/>
          </a:xfrm>
          <a:prstGeom prst="rect">
            <a:avLst/>
          </a:prstGeom>
        </p:spPr>
      </p:pic>
      <p:pic>
        <p:nvPicPr>
          <p:cNvPr id="16" name="Picture 15"/>
          <p:cNvPicPr>
            <a:picLocks noChangeAspect="1"/>
          </p:cNvPicPr>
          <p:nvPr/>
        </p:nvPicPr>
        <p:blipFill>
          <a:blip r:embed="rId16">
            <a:extLst>
              <a:ext uri="{BEBA8EAE-BF5A-486C-A8C5-ECC9F3942E4B}">
                <a14:imgProps xmlns:a14="http://schemas.microsoft.com/office/drawing/2010/main">
                  <a14:imgLayer r:embed="rId17">
                    <a14:imgEffect>
                      <a14:backgroundRemoval t="0" b="100000" l="8966" r="100000"/>
                    </a14:imgEffect>
                  </a14:imgLayer>
                </a14:imgProps>
              </a:ext>
            </a:extLst>
          </a:blip>
          <a:stretch>
            <a:fillRect/>
          </a:stretch>
        </p:blipFill>
        <p:spPr>
          <a:xfrm>
            <a:off x="13867034" y="4149454"/>
            <a:ext cx="1624366" cy="1344302"/>
          </a:xfrm>
          <a:prstGeom prst="rect">
            <a:avLst/>
          </a:prstGeom>
        </p:spPr>
      </p:pic>
      <p:pic>
        <p:nvPicPr>
          <p:cNvPr id="22" name="Picture 21"/>
          <p:cNvPicPr>
            <a:picLocks noChangeAspect="1"/>
          </p:cNvPicPr>
          <p:nvPr/>
        </p:nvPicPr>
        <p:blipFill>
          <a:blip r:embed="rId18">
            <a:extLst>
              <a:ext uri="{BEBA8EAE-BF5A-486C-A8C5-ECC9F3942E4B}">
                <a14:imgProps xmlns:a14="http://schemas.microsoft.com/office/drawing/2010/main">
                  <a14:imgLayer r:embed="rId19">
                    <a14:imgEffect>
                      <a14:backgroundRemoval t="820" b="100000" l="8219" r="100000"/>
                    </a14:imgEffect>
                  </a14:imgLayer>
                </a14:imgProps>
              </a:ext>
            </a:extLst>
          </a:blip>
          <a:stretch>
            <a:fillRect/>
          </a:stretch>
        </p:blipFill>
        <p:spPr>
          <a:xfrm>
            <a:off x="4844314" y="6726062"/>
            <a:ext cx="1560912" cy="1304325"/>
          </a:xfrm>
          <a:prstGeom prst="rect">
            <a:avLst/>
          </a:prstGeom>
        </p:spPr>
      </p:pic>
      <p:pic>
        <p:nvPicPr>
          <p:cNvPr id="23" name="Picture 22"/>
          <p:cNvPicPr>
            <a:picLocks noChangeAspect="1"/>
          </p:cNvPicPr>
          <p:nvPr/>
        </p:nvPicPr>
        <p:blipFill>
          <a:blip r:embed="rId20">
            <a:extLst>
              <a:ext uri="{BEBA8EAE-BF5A-486C-A8C5-ECC9F3942E4B}">
                <a14:imgProps xmlns:a14="http://schemas.microsoft.com/office/drawing/2010/main">
                  <a14:imgLayer r:embed="rId21">
                    <a14:imgEffect>
                      <a14:backgroundRemoval t="0" b="100000" l="5839" r="100000"/>
                    </a14:imgEffect>
                  </a14:imgLayer>
                </a14:imgProps>
              </a:ext>
            </a:extLst>
          </a:blip>
          <a:stretch>
            <a:fillRect/>
          </a:stretch>
        </p:blipFill>
        <p:spPr>
          <a:xfrm>
            <a:off x="8189272" y="6689808"/>
            <a:ext cx="1541521" cy="1293978"/>
          </a:xfrm>
          <a:prstGeom prst="rect">
            <a:avLst/>
          </a:prstGeom>
        </p:spPr>
      </p:pic>
      <p:pic>
        <p:nvPicPr>
          <p:cNvPr id="24" name="Picture 23"/>
          <p:cNvPicPr>
            <a:picLocks noChangeAspect="1"/>
          </p:cNvPicPr>
          <p:nvPr/>
        </p:nvPicPr>
        <p:blipFill>
          <a:blip r:embed="rId22">
            <a:extLst>
              <a:ext uri="{BEBA8EAE-BF5A-486C-A8C5-ECC9F3942E4B}">
                <a14:imgProps xmlns:a14="http://schemas.microsoft.com/office/drawing/2010/main">
                  <a14:imgLayer r:embed="rId23">
                    <a14:imgEffect>
                      <a14:backgroundRemoval t="0" b="100000" l="0" r="97638"/>
                    </a14:imgEffect>
                  </a14:imgLayer>
                </a14:imgProps>
              </a:ext>
            </a:extLst>
          </a:blip>
          <a:stretch>
            <a:fillRect/>
          </a:stretch>
        </p:blipFill>
        <p:spPr>
          <a:xfrm>
            <a:off x="11761820" y="6573621"/>
            <a:ext cx="1410020" cy="1443328"/>
          </a:xfrm>
          <a:prstGeom prst="rect">
            <a:avLst/>
          </a:prstGeom>
        </p:spPr>
      </p:pic>
      <p:sp>
        <p:nvSpPr>
          <p:cNvPr id="17" name="Footer Placeholder 4">
            <a:extLst>
              <a:ext uri="{FF2B5EF4-FFF2-40B4-BE49-F238E27FC236}">
                <a16:creationId xmlns:a16="http://schemas.microsoft.com/office/drawing/2014/main" id="{DE94889A-9B92-3DE0-FDD6-52522B5C82D3}"/>
              </a:ext>
            </a:extLst>
          </p:cNvPr>
          <p:cNvSpPr>
            <a:spLocks noGrp="1"/>
          </p:cNvSpPr>
          <p:nvPr>
            <p:ph type="ftr" sz="quarter" idx="11"/>
          </p:nvPr>
        </p:nvSpPr>
        <p:spPr>
          <a:xfrm>
            <a:off x="7768767" y="9881152"/>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114534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3B9CE6E-F152-460E-8D16-D257FE8E30EE}"/>
              </a:ext>
            </a:extLst>
          </p:cNvPr>
          <p:cNvSpPr>
            <a:spLocks noGrp="1"/>
          </p:cNvSpPr>
          <p:nvPr>
            <p:ph type="title"/>
          </p:nvPr>
        </p:nvSpPr>
        <p:spPr>
          <a:xfrm>
            <a:off x="609600" y="427113"/>
            <a:ext cx="12867469" cy="1171575"/>
          </a:xfrm>
        </p:spPr>
        <p:txBody>
          <a:bodyPr>
            <a:noAutofit/>
          </a:bodyPr>
          <a:lstStyle/>
          <a:p>
            <a:pPr>
              <a:lnSpc>
                <a:spcPct val="112000"/>
              </a:lnSpc>
            </a:pPr>
            <a:r>
              <a:rPr lang="en-US" dirty="0">
                <a:latin typeface="Cambria" panose="02040503050406030204" pitchFamily="18" charset="0"/>
                <a:ea typeface="Cambria" panose="02040503050406030204" pitchFamily="18" charset="0"/>
                <a:cs typeface="Segoe UI" panose="020B0502040204020203" pitchFamily="34" charset="0"/>
              </a:rPr>
              <a:t>Comparison with </a:t>
            </a:r>
            <a:r>
              <a:rPr lang="en-US" dirty="0">
                <a:solidFill>
                  <a:srgbClr val="EF7F19"/>
                </a:solidFill>
                <a:latin typeface="Cambria" panose="02040503050406030204" pitchFamily="18" charset="0"/>
                <a:ea typeface="Cambria" panose="02040503050406030204" pitchFamily="18" charset="0"/>
                <a:cs typeface="Segoe UI" panose="020B0502040204020203" pitchFamily="34" charset="0"/>
              </a:rPr>
              <a:t>Conventional materials</a:t>
            </a:r>
            <a:endParaRPr lang="en-ID" b="1" dirty="0">
              <a:solidFill>
                <a:srgbClr val="EF7F19"/>
              </a:solidFill>
              <a:latin typeface="Cambria" panose="02040503050406030204" pitchFamily="18" charset="0"/>
              <a:ea typeface="Cambria" panose="02040503050406030204" pitchFamily="18" charset="0"/>
              <a:cs typeface="Segoe UI" panose="020B0502040204020203"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latin typeface="Cambria" panose="02040503050406030204" pitchFamily="18" charset="0"/>
                <a:ea typeface="Cambria" panose="02040503050406030204" pitchFamily="18" charset="0"/>
              </a:rPr>
              <a:pPr/>
              <a:t>9</a:t>
            </a:fld>
            <a:endParaRPr lang="en-US">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rotWithShape="1">
          <a:blip r:embed="rId3">
            <a:clrChange>
              <a:clrFrom>
                <a:srgbClr val="E5E5E5"/>
              </a:clrFrom>
              <a:clrTo>
                <a:srgbClr val="E5E5E5">
                  <a:alpha val="0"/>
                </a:srgbClr>
              </a:clrTo>
            </a:clrChange>
            <a:extLst>
              <a:ext uri="{28A0092B-C50C-407E-A947-70E740481C1C}">
                <a14:useLocalDpi xmlns:a14="http://schemas.microsoft.com/office/drawing/2010/main" val="0"/>
              </a:ext>
            </a:extLst>
          </a:blip>
          <a:srcRect l="71160" t="42613" r="5074" b="11136"/>
          <a:stretch/>
        </p:blipFill>
        <p:spPr>
          <a:xfrm>
            <a:off x="12244387" y="1598688"/>
            <a:ext cx="5076265" cy="7407610"/>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413556977"/>
              </p:ext>
            </p:extLst>
          </p:nvPr>
        </p:nvGraphicFramePr>
        <p:xfrm>
          <a:off x="819148" y="1654870"/>
          <a:ext cx="11410952" cy="7275740"/>
        </p:xfrm>
        <a:graphic>
          <a:graphicData uri="http://schemas.openxmlformats.org/drawingml/2006/table">
            <a:tbl>
              <a:tblPr firstRow="1" bandRow="1">
                <a:tableStyleId>{9D7B26C5-4107-4FEC-AEDC-1716B250A1EF}</a:tableStyleId>
              </a:tblPr>
              <a:tblGrid>
                <a:gridCol w="3009902">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1887855">
                  <a:extLst>
                    <a:ext uri="{9D8B030D-6E8A-4147-A177-3AD203B41FA5}">
                      <a16:colId xmlns:a16="http://schemas.microsoft.com/office/drawing/2014/main" val="20002"/>
                    </a:ext>
                  </a:extLst>
                </a:gridCol>
                <a:gridCol w="2356485">
                  <a:extLst>
                    <a:ext uri="{9D8B030D-6E8A-4147-A177-3AD203B41FA5}">
                      <a16:colId xmlns:a16="http://schemas.microsoft.com/office/drawing/2014/main" val="20003"/>
                    </a:ext>
                  </a:extLst>
                </a:gridCol>
                <a:gridCol w="1985010">
                  <a:extLst>
                    <a:ext uri="{9D8B030D-6E8A-4147-A177-3AD203B41FA5}">
                      <a16:colId xmlns:a16="http://schemas.microsoft.com/office/drawing/2014/main" val="20004"/>
                    </a:ext>
                  </a:extLst>
                </a:gridCol>
              </a:tblGrid>
              <a:tr h="727574">
                <a:tc>
                  <a:txBody>
                    <a:bodyPr/>
                    <a:lstStyle/>
                    <a:p>
                      <a:endParaRPr lang="en-IN" sz="2000" b="1" dirty="0">
                        <a:solidFill>
                          <a:schemeClr val="bg1"/>
                        </a:solidFill>
                        <a:latin typeface="Cambria" panose="02040503050406030204" pitchFamily="18" charset="0"/>
                        <a:ea typeface="Cambria" panose="02040503050406030204" pitchFamily="18" charset="0"/>
                      </a:endParaRPr>
                    </a:p>
                  </a:txBody>
                  <a:tcPr anchor="ctr">
                    <a:solidFill>
                      <a:srgbClr val="EF7F19"/>
                    </a:solidFill>
                  </a:tcPr>
                </a:tc>
                <a:tc>
                  <a:txBody>
                    <a:bodyPr/>
                    <a:lstStyle/>
                    <a:p>
                      <a:pPr algn="ctr"/>
                      <a:r>
                        <a:rPr lang="en-IN" sz="2400" b="1" dirty="0">
                          <a:solidFill>
                            <a:schemeClr val="bg1"/>
                          </a:solidFill>
                          <a:latin typeface="Cambria" panose="02040503050406030204" pitchFamily="18" charset="0"/>
                          <a:ea typeface="Cambria" panose="02040503050406030204" pitchFamily="18" charset="0"/>
                        </a:rPr>
                        <a:t>Aeron FRP</a:t>
                      </a:r>
                    </a:p>
                  </a:txBody>
                  <a:tcPr anchor="ctr">
                    <a:solidFill>
                      <a:srgbClr val="EF7F19"/>
                    </a:solidFill>
                  </a:tcPr>
                </a:tc>
                <a:tc>
                  <a:txBody>
                    <a:bodyPr/>
                    <a:lstStyle/>
                    <a:p>
                      <a:pPr algn="ctr"/>
                      <a:r>
                        <a:rPr lang="en-IN" sz="2400" b="1">
                          <a:solidFill>
                            <a:schemeClr val="bg1"/>
                          </a:solidFill>
                          <a:latin typeface="Cambria" panose="02040503050406030204" pitchFamily="18" charset="0"/>
                          <a:ea typeface="Cambria" panose="02040503050406030204" pitchFamily="18" charset="0"/>
                        </a:rPr>
                        <a:t>Steel</a:t>
                      </a:r>
                    </a:p>
                  </a:txBody>
                  <a:tcPr anchor="ctr">
                    <a:solidFill>
                      <a:srgbClr val="EF7F19"/>
                    </a:solidFill>
                  </a:tcPr>
                </a:tc>
                <a:tc>
                  <a:txBody>
                    <a:bodyPr/>
                    <a:lstStyle/>
                    <a:p>
                      <a:pPr algn="ctr"/>
                      <a:r>
                        <a:rPr lang="en-IN" sz="2400" b="1">
                          <a:solidFill>
                            <a:schemeClr val="bg1"/>
                          </a:solidFill>
                          <a:latin typeface="Cambria" panose="02040503050406030204" pitchFamily="18" charset="0"/>
                          <a:ea typeface="Cambria" panose="02040503050406030204" pitchFamily="18" charset="0"/>
                        </a:rPr>
                        <a:t>Aluminium</a:t>
                      </a:r>
                      <a:r>
                        <a:rPr lang="en-IN" sz="2400" b="1" baseline="0">
                          <a:solidFill>
                            <a:schemeClr val="bg1"/>
                          </a:solidFill>
                          <a:latin typeface="Cambria" panose="02040503050406030204" pitchFamily="18" charset="0"/>
                          <a:ea typeface="Cambria" panose="02040503050406030204" pitchFamily="18" charset="0"/>
                        </a:rPr>
                        <a:t> </a:t>
                      </a:r>
                      <a:endParaRPr lang="en-IN" sz="2400" b="1">
                        <a:solidFill>
                          <a:schemeClr val="bg1"/>
                        </a:solidFill>
                        <a:latin typeface="Cambria" panose="02040503050406030204" pitchFamily="18" charset="0"/>
                        <a:ea typeface="Cambria" panose="02040503050406030204" pitchFamily="18" charset="0"/>
                      </a:endParaRPr>
                    </a:p>
                  </a:txBody>
                  <a:tcPr anchor="ctr">
                    <a:solidFill>
                      <a:srgbClr val="EF7F19"/>
                    </a:solidFill>
                  </a:tcPr>
                </a:tc>
                <a:tc>
                  <a:txBody>
                    <a:bodyPr/>
                    <a:lstStyle/>
                    <a:p>
                      <a:pPr algn="ctr"/>
                      <a:r>
                        <a:rPr lang="en-IN" sz="2400" b="1">
                          <a:solidFill>
                            <a:schemeClr val="bg1"/>
                          </a:solidFill>
                          <a:latin typeface="Cambria" panose="02040503050406030204" pitchFamily="18" charset="0"/>
                          <a:ea typeface="Cambria" panose="02040503050406030204" pitchFamily="18" charset="0"/>
                        </a:rPr>
                        <a:t>Timber</a:t>
                      </a:r>
                    </a:p>
                  </a:txBody>
                  <a:tcPr anchor="ctr">
                    <a:solidFill>
                      <a:srgbClr val="EF7F19"/>
                    </a:solidFill>
                  </a:tcPr>
                </a:tc>
                <a:extLst>
                  <a:ext uri="{0D108BD9-81ED-4DB2-BD59-A6C34878D82A}">
                    <a16:rowId xmlns:a16="http://schemas.microsoft.com/office/drawing/2014/main" val="10000"/>
                  </a:ext>
                </a:extLst>
              </a:tr>
              <a:tr h="727574">
                <a:tc>
                  <a:txBody>
                    <a:bodyPr/>
                    <a:lstStyle/>
                    <a:p>
                      <a:r>
                        <a:rPr lang="en-IN" sz="2000" b="1" dirty="0">
                          <a:solidFill>
                            <a:schemeClr val="tx1"/>
                          </a:solidFill>
                          <a:latin typeface="Cambria" panose="02040503050406030204" pitchFamily="18" charset="0"/>
                          <a:ea typeface="Cambria" panose="02040503050406030204" pitchFamily="18" charset="0"/>
                        </a:rPr>
                        <a:t>Corrosion Resistance</a:t>
                      </a:r>
                    </a:p>
                  </a:txBody>
                  <a:tcPr anchor="ctr">
                    <a:solidFill>
                      <a:schemeClr val="bg1">
                        <a:lumMod val="75000"/>
                        <a:alpha val="20000"/>
                      </a:schemeClr>
                    </a:solidFill>
                  </a:tcPr>
                </a:tc>
                <a:tc>
                  <a:txBody>
                    <a:bodyPr/>
                    <a:lstStyle/>
                    <a:p>
                      <a:pPr algn="ctr"/>
                      <a:r>
                        <a:rPr lang="en-IN" sz="2000" b="0" dirty="0">
                          <a:solidFill>
                            <a:schemeClr val="bg1"/>
                          </a:solidFill>
                          <a:latin typeface="Cambria" panose="02040503050406030204" pitchFamily="18" charset="0"/>
                          <a:ea typeface="Cambria" panose="02040503050406030204" pitchFamily="18" charset="0"/>
                        </a:rPr>
                        <a:t>High</a:t>
                      </a:r>
                    </a:p>
                  </a:txBody>
                  <a:tcPr anchor="ctr">
                    <a:solidFill>
                      <a:srgbClr val="EF7F1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0">
                          <a:solidFill>
                            <a:schemeClr val="tx1"/>
                          </a:solidFill>
                          <a:latin typeface="Cambria" panose="02040503050406030204" pitchFamily="18" charset="0"/>
                          <a:ea typeface="Cambria" panose="02040503050406030204" pitchFamily="18" charset="0"/>
                        </a:rPr>
                        <a:t>Low</a:t>
                      </a:r>
                    </a:p>
                  </a:txBody>
                  <a:tcPr anchor="ctr">
                    <a:solidFill>
                      <a:schemeClr val="bg1">
                        <a:lumMod val="75000"/>
                        <a:alpha val="20000"/>
                      </a:schemeClr>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Medium</a:t>
                      </a:r>
                    </a:p>
                  </a:txBody>
                  <a:tcPr anchor="ctr">
                    <a:solidFill>
                      <a:schemeClr val="bg1">
                        <a:lumMod val="75000"/>
                        <a:alpha val="20000"/>
                      </a:schemeClr>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Low</a:t>
                      </a:r>
                    </a:p>
                  </a:txBody>
                  <a:tcPr anchor="ctr">
                    <a:solidFill>
                      <a:schemeClr val="bg1">
                        <a:lumMod val="75000"/>
                        <a:alpha val="20000"/>
                      </a:schemeClr>
                    </a:solidFill>
                  </a:tcPr>
                </a:tc>
                <a:extLst>
                  <a:ext uri="{0D108BD9-81ED-4DB2-BD59-A6C34878D82A}">
                    <a16:rowId xmlns:a16="http://schemas.microsoft.com/office/drawing/2014/main" val="10001"/>
                  </a:ext>
                </a:extLst>
              </a:tr>
              <a:tr h="727574">
                <a:tc>
                  <a:txBody>
                    <a:bodyPr/>
                    <a:lstStyle/>
                    <a:p>
                      <a:r>
                        <a:rPr lang="en-IN" sz="2000" b="1" dirty="0">
                          <a:solidFill>
                            <a:schemeClr val="tx1"/>
                          </a:solidFill>
                          <a:latin typeface="Cambria" panose="02040503050406030204" pitchFamily="18" charset="0"/>
                          <a:ea typeface="Cambria" panose="02040503050406030204" pitchFamily="18" charset="0"/>
                        </a:rPr>
                        <a:t>Strength</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bg1"/>
                          </a:solidFill>
                          <a:latin typeface="Cambria" panose="02040503050406030204" pitchFamily="18" charset="0"/>
                          <a:ea typeface="Cambria" panose="02040503050406030204" pitchFamily="18" charset="0"/>
                        </a:rPr>
                        <a:t>High</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tc>
                <a:tc>
                  <a:txBody>
                    <a:bodyPr/>
                    <a:lstStyle/>
                    <a:p>
                      <a:pPr algn="ctr"/>
                      <a:r>
                        <a:rPr lang="en-IN" sz="2000" b="0">
                          <a:solidFill>
                            <a:schemeClr val="tx1"/>
                          </a:solidFill>
                          <a:latin typeface="Cambria" panose="02040503050406030204" pitchFamily="18" charset="0"/>
                          <a:ea typeface="Cambria" panose="02040503050406030204" pitchFamily="18" charset="0"/>
                        </a:rPr>
                        <a:t>High</a:t>
                      </a:r>
                    </a:p>
                  </a:txBody>
                  <a:tcPr anchor="ctr"/>
                </a:tc>
                <a:tc>
                  <a:txBody>
                    <a:bodyPr/>
                    <a:lstStyle/>
                    <a:p>
                      <a:pPr algn="ctr"/>
                      <a:r>
                        <a:rPr lang="en-IN" sz="2000" b="0">
                          <a:solidFill>
                            <a:schemeClr val="tx1"/>
                          </a:solidFill>
                          <a:latin typeface="Cambria" panose="02040503050406030204" pitchFamily="18" charset="0"/>
                          <a:ea typeface="Cambria" panose="02040503050406030204" pitchFamily="18" charset="0"/>
                        </a:rPr>
                        <a:t>Low</a:t>
                      </a:r>
                    </a:p>
                  </a:txBody>
                  <a:tcPr anchor="ctr"/>
                </a:tc>
                <a:extLst>
                  <a:ext uri="{0D108BD9-81ED-4DB2-BD59-A6C34878D82A}">
                    <a16:rowId xmlns:a16="http://schemas.microsoft.com/office/drawing/2014/main" val="10002"/>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Weight</a:t>
                      </a:r>
                    </a:p>
                  </a:txBody>
                  <a:tcPr anchor="ctr">
                    <a:solidFill>
                      <a:schemeClr val="bg1">
                        <a:lumMod val="75000"/>
                        <a:alpha val="20000"/>
                      </a:schemeClr>
                    </a:solidFill>
                  </a:tcPr>
                </a:tc>
                <a:tc>
                  <a:txBody>
                    <a:bodyPr/>
                    <a:lstStyle/>
                    <a:p>
                      <a:pPr algn="ctr"/>
                      <a:r>
                        <a:rPr lang="en-IN" sz="2000" b="0" dirty="0">
                          <a:solidFill>
                            <a:schemeClr val="bg1"/>
                          </a:solidFill>
                          <a:latin typeface="Cambria" panose="02040503050406030204" pitchFamily="18" charset="0"/>
                          <a:ea typeface="Cambria" panose="02040503050406030204" pitchFamily="18" charset="0"/>
                        </a:rPr>
                        <a:t>Low</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solidFill>
                      <a:schemeClr val="bg1">
                        <a:lumMod val="75000"/>
                        <a:alpha val="20000"/>
                      </a:schemeClr>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Low</a:t>
                      </a:r>
                    </a:p>
                  </a:txBody>
                  <a:tcPr anchor="ctr">
                    <a:solidFill>
                      <a:schemeClr val="bg1">
                        <a:lumMod val="75000"/>
                        <a:alpha val="20000"/>
                      </a:schemeClr>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Medium</a:t>
                      </a:r>
                    </a:p>
                  </a:txBody>
                  <a:tcPr anchor="ctr">
                    <a:solidFill>
                      <a:schemeClr val="bg1">
                        <a:lumMod val="75000"/>
                        <a:alpha val="20000"/>
                      </a:schemeClr>
                    </a:solidFill>
                  </a:tcPr>
                </a:tc>
                <a:extLst>
                  <a:ext uri="{0D108BD9-81ED-4DB2-BD59-A6C34878D82A}">
                    <a16:rowId xmlns:a16="http://schemas.microsoft.com/office/drawing/2014/main" val="10003"/>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Electrical Conductivity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bg1"/>
                          </a:solidFill>
                          <a:latin typeface="Cambria" panose="02040503050406030204" pitchFamily="18" charset="0"/>
                          <a:ea typeface="Cambria" panose="02040503050406030204" pitchFamily="18" charset="0"/>
                        </a:rPr>
                        <a:t>Low</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tc>
                <a:tc>
                  <a:txBody>
                    <a:bodyPr/>
                    <a:lstStyle/>
                    <a:p>
                      <a:pPr algn="ctr"/>
                      <a:r>
                        <a:rPr lang="en-IN" sz="2000" b="0">
                          <a:solidFill>
                            <a:schemeClr val="tx1"/>
                          </a:solidFill>
                          <a:latin typeface="Cambria" panose="02040503050406030204" pitchFamily="18" charset="0"/>
                          <a:ea typeface="Cambria" panose="02040503050406030204" pitchFamily="18" charset="0"/>
                        </a:rPr>
                        <a:t>Moderate</a:t>
                      </a:r>
                    </a:p>
                  </a:txBody>
                  <a:tcPr anchor="ctr"/>
                </a:tc>
                <a:extLst>
                  <a:ext uri="{0D108BD9-81ED-4DB2-BD59-A6C34878D82A}">
                    <a16:rowId xmlns:a16="http://schemas.microsoft.com/office/drawing/2014/main" val="10004"/>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Thermal Conductivity</a:t>
                      </a:r>
                    </a:p>
                  </a:txBody>
                  <a:tcPr anchor="ctr">
                    <a:solidFill>
                      <a:schemeClr val="bg1">
                        <a:lumMod val="75000"/>
                        <a:alpha val="20000"/>
                      </a:schemeClr>
                    </a:solidFill>
                  </a:tcPr>
                </a:tc>
                <a:tc>
                  <a:txBody>
                    <a:bodyPr/>
                    <a:lstStyle/>
                    <a:p>
                      <a:pPr algn="ctr"/>
                      <a:r>
                        <a:rPr lang="en-IN" sz="2000" b="0" dirty="0">
                          <a:solidFill>
                            <a:schemeClr val="bg1"/>
                          </a:solidFill>
                          <a:latin typeface="Cambria" panose="02040503050406030204" pitchFamily="18" charset="0"/>
                          <a:ea typeface="Cambria" panose="02040503050406030204" pitchFamily="18" charset="0"/>
                        </a:rPr>
                        <a:t>Very Low</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solidFill>
                      <a:schemeClr val="bg1">
                        <a:lumMod val="75000"/>
                        <a:alpha val="20000"/>
                      </a:schemeClr>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solidFill>
                      <a:schemeClr val="bg1">
                        <a:lumMod val="75000"/>
                        <a:alpha val="20000"/>
                      </a:schemeClr>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Low</a:t>
                      </a:r>
                    </a:p>
                  </a:txBody>
                  <a:tcPr anchor="ctr">
                    <a:solidFill>
                      <a:schemeClr val="bg1">
                        <a:lumMod val="75000"/>
                        <a:alpha val="20000"/>
                      </a:schemeClr>
                    </a:solidFill>
                  </a:tcPr>
                </a:tc>
                <a:extLst>
                  <a:ext uri="{0D108BD9-81ED-4DB2-BD59-A6C34878D82A}">
                    <a16:rowId xmlns:a16="http://schemas.microsoft.com/office/drawing/2014/main" val="10005"/>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EMI/RFI Transparency</a:t>
                      </a:r>
                    </a:p>
                  </a:txBody>
                  <a:tcPr anchor="ctr"/>
                </a:tc>
                <a:tc>
                  <a:txBody>
                    <a:bodyPr/>
                    <a:lstStyle/>
                    <a:p>
                      <a:pPr algn="ctr"/>
                      <a:r>
                        <a:rPr lang="en-IN" sz="2000" b="0" dirty="0">
                          <a:solidFill>
                            <a:schemeClr val="bg1"/>
                          </a:solidFill>
                          <a:latin typeface="Cambria" panose="02040503050406030204" pitchFamily="18" charset="0"/>
                          <a:ea typeface="Cambria" panose="02040503050406030204" pitchFamily="18" charset="0"/>
                        </a:rPr>
                        <a:t>Yes</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No</a:t>
                      </a:r>
                    </a:p>
                  </a:txBody>
                  <a:tcPr anchor="ctr"/>
                </a:tc>
                <a:tc>
                  <a:txBody>
                    <a:bodyPr/>
                    <a:lstStyle/>
                    <a:p>
                      <a:pPr algn="ctr"/>
                      <a:r>
                        <a:rPr lang="en-IN" sz="2000" b="0" dirty="0">
                          <a:solidFill>
                            <a:schemeClr val="tx1"/>
                          </a:solidFill>
                          <a:latin typeface="Cambria" panose="02040503050406030204" pitchFamily="18" charset="0"/>
                          <a:ea typeface="Cambria" panose="02040503050406030204" pitchFamily="18" charset="0"/>
                        </a:rPr>
                        <a:t>No</a:t>
                      </a:r>
                    </a:p>
                  </a:txBody>
                  <a:tcPr anchor="ctr"/>
                </a:tc>
                <a:tc>
                  <a:txBody>
                    <a:bodyPr/>
                    <a:lstStyle/>
                    <a:p>
                      <a:pPr algn="ctr"/>
                      <a:r>
                        <a:rPr lang="en-IN" sz="2000" b="0" dirty="0">
                          <a:solidFill>
                            <a:schemeClr val="tx1"/>
                          </a:solidFill>
                          <a:latin typeface="Cambria" panose="02040503050406030204" pitchFamily="18" charset="0"/>
                          <a:ea typeface="Cambria" panose="02040503050406030204" pitchFamily="18" charset="0"/>
                        </a:rPr>
                        <a:t>Yes</a:t>
                      </a:r>
                    </a:p>
                  </a:txBody>
                  <a:tcPr anchor="ctr"/>
                </a:tc>
                <a:extLst>
                  <a:ext uri="{0D108BD9-81ED-4DB2-BD59-A6C34878D82A}">
                    <a16:rowId xmlns:a16="http://schemas.microsoft.com/office/drawing/2014/main" val="10006"/>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Fabrication</a:t>
                      </a:r>
                    </a:p>
                  </a:txBody>
                  <a:tcPr anchor="ctr">
                    <a:solidFill>
                      <a:schemeClr val="bg1">
                        <a:lumMod val="75000"/>
                        <a:alpha val="20000"/>
                      </a:schemeClr>
                    </a:solidFill>
                  </a:tcPr>
                </a:tc>
                <a:tc>
                  <a:txBody>
                    <a:bodyPr/>
                    <a:lstStyle/>
                    <a:p>
                      <a:pPr algn="ctr"/>
                      <a:r>
                        <a:rPr lang="en-IN" sz="2000" b="0" dirty="0">
                          <a:solidFill>
                            <a:schemeClr val="bg1"/>
                          </a:solidFill>
                          <a:latin typeface="Cambria" panose="02040503050406030204" pitchFamily="18" charset="0"/>
                          <a:ea typeface="Cambria" panose="02040503050406030204" pitchFamily="18" charset="0"/>
                        </a:rPr>
                        <a:t>Easy</a:t>
                      </a:r>
                    </a:p>
                  </a:txBody>
                  <a:tcPr anchor="ctr">
                    <a:solidFill>
                      <a:srgbClr val="EF7F1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mbria" panose="02040503050406030204" pitchFamily="18" charset="0"/>
                          <a:ea typeface="Cambria" panose="02040503050406030204" pitchFamily="18" charset="0"/>
                        </a:rPr>
                        <a:t>Easy</a:t>
                      </a:r>
                    </a:p>
                  </a:txBody>
                  <a:tcPr anchor="ctr">
                    <a:solidFill>
                      <a:schemeClr val="bg1">
                        <a:lumMod val="75000"/>
                        <a:alpha val="20000"/>
                      </a:schemeClr>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Moderate</a:t>
                      </a:r>
                    </a:p>
                  </a:txBody>
                  <a:tcPr anchor="ctr">
                    <a:solidFill>
                      <a:schemeClr val="bg1">
                        <a:lumMod val="75000"/>
                        <a:alpha val="20000"/>
                      </a:schemeClr>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Easy</a:t>
                      </a:r>
                    </a:p>
                  </a:txBody>
                  <a:tcPr anchor="ctr">
                    <a:solidFill>
                      <a:schemeClr val="bg1">
                        <a:lumMod val="75000"/>
                        <a:alpha val="20000"/>
                      </a:schemeClr>
                    </a:solidFill>
                  </a:tcPr>
                </a:tc>
                <a:extLst>
                  <a:ext uri="{0D108BD9-81ED-4DB2-BD59-A6C34878D82A}">
                    <a16:rowId xmlns:a16="http://schemas.microsoft.com/office/drawing/2014/main" val="10007"/>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Life Cycle Cost</a:t>
                      </a:r>
                    </a:p>
                  </a:txBody>
                  <a:tcPr anchor="ctr"/>
                </a:tc>
                <a:tc>
                  <a:txBody>
                    <a:bodyPr/>
                    <a:lstStyle/>
                    <a:p>
                      <a:pPr algn="ctr"/>
                      <a:r>
                        <a:rPr lang="en-IN" sz="2000" b="0" dirty="0">
                          <a:solidFill>
                            <a:schemeClr val="bg1"/>
                          </a:solidFill>
                          <a:latin typeface="Cambria" panose="02040503050406030204" pitchFamily="18" charset="0"/>
                          <a:ea typeface="Cambria" panose="02040503050406030204" pitchFamily="18" charset="0"/>
                        </a:rPr>
                        <a:t>Low</a:t>
                      </a:r>
                    </a:p>
                  </a:txBody>
                  <a:tcPr anchor="ctr">
                    <a:solidFill>
                      <a:srgbClr val="EF7F1A"/>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Moderate</a:t>
                      </a:r>
                    </a:p>
                  </a:txBody>
                  <a:tcPr anchor="ctr"/>
                </a:tc>
                <a:tc>
                  <a:txBody>
                    <a:bodyPr/>
                    <a:lstStyle/>
                    <a:p>
                      <a:pPr algn="ctr"/>
                      <a:r>
                        <a:rPr lang="en-IN" sz="2000" b="0" dirty="0">
                          <a:solidFill>
                            <a:schemeClr val="tx1"/>
                          </a:solidFill>
                          <a:latin typeface="Cambria" panose="02040503050406030204" pitchFamily="18" charset="0"/>
                          <a:ea typeface="Cambria" panose="02040503050406030204" pitchFamily="18" charset="0"/>
                        </a:rPr>
                        <a:t>Moderate</a:t>
                      </a:r>
                    </a:p>
                  </a:txBody>
                  <a:tcPr anchor="ct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tc>
                <a:extLst>
                  <a:ext uri="{0D108BD9-81ED-4DB2-BD59-A6C34878D82A}">
                    <a16:rowId xmlns:a16="http://schemas.microsoft.com/office/drawing/2014/main" val="10008"/>
                  </a:ext>
                </a:extLst>
              </a:tr>
              <a:tr h="727574">
                <a:tc>
                  <a:txBody>
                    <a:bodyPr/>
                    <a:lstStyle/>
                    <a:p>
                      <a:r>
                        <a:rPr lang="en-IN" sz="2000" b="1">
                          <a:solidFill>
                            <a:schemeClr val="tx1"/>
                          </a:solidFill>
                          <a:latin typeface="Cambria" panose="02040503050406030204" pitchFamily="18" charset="0"/>
                          <a:ea typeface="Cambria" panose="02040503050406030204" pitchFamily="18" charset="0"/>
                        </a:rPr>
                        <a:t>Environmental Impact</a:t>
                      </a:r>
                    </a:p>
                  </a:txBody>
                  <a:tcPr anchor="ctr">
                    <a:solidFill>
                      <a:schemeClr val="bg1">
                        <a:lumMod val="75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bg1"/>
                          </a:solidFill>
                          <a:latin typeface="Cambria" panose="02040503050406030204" pitchFamily="18" charset="0"/>
                          <a:ea typeface="Cambria" panose="02040503050406030204" pitchFamily="18" charset="0"/>
                        </a:rPr>
                        <a:t>Low</a:t>
                      </a:r>
                    </a:p>
                  </a:txBody>
                  <a:tcPr anchor="ctr">
                    <a:solidFill>
                      <a:srgbClr val="EF7F1A"/>
                    </a:solidFill>
                  </a:tcPr>
                </a:tc>
                <a:tc>
                  <a:txBody>
                    <a:bodyPr/>
                    <a:lstStyle/>
                    <a:p>
                      <a:pPr algn="ctr"/>
                      <a:r>
                        <a:rPr lang="en-IN" sz="2000" b="0">
                          <a:solidFill>
                            <a:schemeClr val="tx1"/>
                          </a:solidFill>
                          <a:latin typeface="Cambria" panose="02040503050406030204" pitchFamily="18" charset="0"/>
                          <a:ea typeface="Cambria" panose="02040503050406030204" pitchFamily="18" charset="0"/>
                        </a:rPr>
                        <a:t>High</a:t>
                      </a:r>
                    </a:p>
                  </a:txBody>
                  <a:tcPr anchor="ctr">
                    <a:solidFill>
                      <a:schemeClr val="bg1">
                        <a:lumMod val="75000"/>
                        <a:alpha val="20000"/>
                      </a:schemeClr>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High</a:t>
                      </a:r>
                    </a:p>
                  </a:txBody>
                  <a:tcPr anchor="ctr">
                    <a:solidFill>
                      <a:schemeClr val="bg1">
                        <a:lumMod val="75000"/>
                        <a:alpha val="20000"/>
                      </a:schemeClr>
                    </a:solidFill>
                  </a:tcPr>
                </a:tc>
                <a:tc>
                  <a:txBody>
                    <a:bodyPr/>
                    <a:lstStyle/>
                    <a:p>
                      <a:pPr algn="ctr"/>
                      <a:r>
                        <a:rPr lang="en-IN" sz="2000" b="0" dirty="0">
                          <a:solidFill>
                            <a:schemeClr val="tx1"/>
                          </a:solidFill>
                          <a:latin typeface="Cambria" panose="02040503050406030204" pitchFamily="18" charset="0"/>
                          <a:ea typeface="Cambria" panose="02040503050406030204" pitchFamily="18" charset="0"/>
                        </a:rPr>
                        <a:t>Low</a:t>
                      </a:r>
                    </a:p>
                  </a:txBody>
                  <a:tcPr anchor="ctr">
                    <a:solidFill>
                      <a:schemeClr val="bg1">
                        <a:lumMod val="75000"/>
                        <a:alpha val="20000"/>
                      </a:schemeClr>
                    </a:solidFill>
                  </a:tcPr>
                </a:tc>
                <a:extLst>
                  <a:ext uri="{0D108BD9-81ED-4DB2-BD59-A6C34878D82A}">
                    <a16:rowId xmlns:a16="http://schemas.microsoft.com/office/drawing/2014/main" val="10009"/>
                  </a:ext>
                </a:extLst>
              </a:tr>
            </a:tbl>
          </a:graphicData>
        </a:graphic>
      </p:graphicFrame>
      <p:sp>
        <p:nvSpPr>
          <p:cNvPr id="6" name="Footer Placeholder 4">
            <a:extLst>
              <a:ext uri="{FF2B5EF4-FFF2-40B4-BE49-F238E27FC236}">
                <a16:creationId xmlns:a16="http://schemas.microsoft.com/office/drawing/2014/main" id="{B4229616-8755-5344-2E15-3F7E57944D4F}"/>
              </a:ext>
            </a:extLst>
          </p:cNvPr>
          <p:cNvSpPr>
            <a:spLocks noGrp="1"/>
          </p:cNvSpPr>
          <p:nvPr>
            <p:ph type="ftr" sz="quarter" idx="11"/>
          </p:nvPr>
        </p:nvSpPr>
        <p:spPr>
          <a:xfrm>
            <a:off x="7768767" y="9859887"/>
            <a:ext cx="2895600" cy="365125"/>
          </a:xfrm>
        </p:spPr>
        <p:txBody>
          <a:bodyPr/>
          <a:lstStyle/>
          <a:p>
            <a:r>
              <a:rPr lang="en-US" dirty="0"/>
              <a:t>https://</a:t>
            </a:r>
            <a:r>
              <a:rPr lang="en-US" dirty="0" err="1"/>
              <a:t>www.aeroncomposite.com</a:t>
            </a:r>
            <a:endParaRPr lang="en-US" dirty="0"/>
          </a:p>
        </p:txBody>
      </p:sp>
    </p:spTree>
    <p:extLst>
      <p:ext uri="{BB962C8B-B14F-4D97-AF65-F5344CB8AC3E}">
        <p14:creationId xmlns:p14="http://schemas.microsoft.com/office/powerpoint/2010/main" val="5812739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2.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3.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4.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5.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6.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7.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8.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ags/tag9.xml><?xml version="1.0" encoding="utf-8"?>
<p:tagLst xmlns:a="http://schemas.openxmlformats.org/drawingml/2006/main" xmlns:r="http://schemas.openxmlformats.org/officeDocument/2006/relationships" xmlns:p="http://schemas.openxmlformats.org/presentationml/2006/main">
  <p:tag name="CHARTSCALABLE" val="No"/>
  <p:tag name="CHARTLIBVERSION" val="NO VALUE"/>
  <p:tag name="DDVERSION" val="2.0"/>
  <p:tag name="FONTCOLOR" val="NO VALUE"/>
  <p:tag name="LINECOLOR" val="NO VALUE"/>
  <p:tag name="TYPE" val="GraphChartGroup"/>
  <p:tag name="FILLFORECOLOR" val=""/>
  <p:tag name="SUBOBJECTID" val="XLChart"/>
  <p:tag name="OBJECTID" val="XLChart"/>
  <p:tag name="SOURCE" val="Charts.ppt!Clustered Bar Chart With 2 Scales3"/>
  <p:tag name="HEIGHT" val="133.2"/>
  <p:tag name="WIDTH" val="244.8"/>
  <p:tag name="PLACEHOLDERSIZE" val="3"/>
  <p:tag name="ANCHORPOINT" val="7"/>
  <p:tag name="CHARTTYPE" val="Clustered Bar Chart With 2 Scales"/>
  <p:tag name="CHARTNAME" val="XLChart"/>
  <p:tag name="DEVICE" val="Canon Colorpass 1000"/>
  <p:tag name="TOP" val="388.75"/>
  <p:tag name="LEFT" val="226.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14D0FFD7748942893C7C7B8858F1CD" ma:contentTypeVersion="21" ma:contentTypeDescription="Create a new document." ma:contentTypeScope="" ma:versionID="de25bd83c3c40684e5d45837abef8629">
  <xsd:schema xmlns:xsd="http://www.w3.org/2001/XMLSchema" xmlns:xs="http://www.w3.org/2001/XMLSchema" xmlns:p="http://schemas.microsoft.com/office/2006/metadata/properties" xmlns:ns2="82ede423-ae60-4627-a032-7ce00ee0a4c5" xmlns:ns3="275a2caa-793f-4894-9378-6705c74383e7" targetNamespace="http://schemas.microsoft.com/office/2006/metadata/properties" ma:root="true" ma:fieldsID="93ca5120634d24d9d9ebde336c6c5cb8" ns2:_="" ns3:_="">
    <xsd:import namespace="82ede423-ae60-4627-a032-7ce00ee0a4c5"/>
    <xsd:import namespace="275a2caa-793f-4894-9378-6705c74383e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ede423-ae60-4627-a032-7ce00ee0a4c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fb7accd-4cee-4964-959e-7ffb1961465a}" ma:internalName="TaxCatchAll" ma:showField="CatchAllData" ma:web="82ede423-ae60-4627-a032-7ce00ee0a4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5a2caa-793f-4894-9378-6705c74383e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_Flow_SignoffStatus" ma:index="28" nillable="true" ma:displayName="Sign-off status" ma:internalName="Sign_x002d_off_x0020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75a2caa-793f-4894-9378-6705c74383e7" xsi:nil="true"/>
    <TaxCatchAll xmlns="82ede423-ae60-4627-a032-7ce00ee0a4c5" xsi:nil="true"/>
    <lcf76f155ced4ddcb4097134ff3c332f xmlns="275a2caa-793f-4894-9378-6705c74383e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DF2170-E9C2-4062-9C8A-E7669F1E9486}">
  <ds:schemaRefs>
    <ds:schemaRef ds:uri="275a2caa-793f-4894-9378-6705c74383e7"/>
    <ds:schemaRef ds:uri="82ede423-ae60-4627-a032-7ce00ee0a4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DFA9FA-F4D5-4DCD-BD09-D74DCD1386FA}">
  <ds:schemaRefs>
    <ds:schemaRef ds:uri="http://purl.org/dc/elements/1.1/"/>
    <ds:schemaRef ds:uri="http://www.w3.org/XML/1998/namespace"/>
    <ds:schemaRef ds:uri="http://purl.org/dc/term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275a2caa-793f-4894-9378-6705c74383e7"/>
    <ds:schemaRef ds:uri="82ede423-ae60-4627-a032-7ce00ee0a4c5"/>
  </ds:schemaRefs>
</ds:datastoreItem>
</file>

<file path=customXml/itemProps3.xml><?xml version="1.0" encoding="utf-8"?>
<ds:datastoreItem xmlns:ds="http://schemas.openxmlformats.org/officeDocument/2006/customXml" ds:itemID="{4D10B317-A8AA-487C-B156-DB25BF1999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3804</TotalTime>
  <Words>3883</Words>
  <Application>Microsoft Macintosh PowerPoint</Application>
  <PresentationFormat>Custom</PresentationFormat>
  <Paragraphs>812</Paragraphs>
  <Slides>36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Wingdings</vt:lpstr>
      <vt:lpstr>Courier New</vt:lpstr>
      <vt:lpstr>Symbol</vt:lpstr>
      <vt:lpstr>Cambria</vt:lpstr>
      <vt:lpstr>Avenir Next LT Pro</vt:lpstr>
      <vt:lpstr>Arial</vt:lpstr>
      <vt:lpstr>Office Theme</vt:lpstr>
      <vt:lpstr>PowerPoint Presentation</vt:lpstr>
      <vt:lpstr>Table of Content</vt:lpstr>
      <vt:lpstr>Disclaimer</vt:lpstr>
      <vt:lpstr>PowerPoint Presentation</vt:lpstr>
      <vt:lpstr>Aeron - Leading the Future of Composite Solutions</vt:lpstr>
      <vt:lpstr>PowerPoint Presentation</vt:lpstr>
      <vt:lpstr>Pioneering Excellence: Among India's largest composite providers</vt:lpstr>
      <vt:lpstr>Advantages of FRP/GRP/Fiberglass</vt:lpstr>
      <vt:lpstr>Comparison with Conventional materials</vt:lpstr>
      <vt:lpstr>Leading to Diverse Application Portfolio</vt:lpstr>
      <vt:lpstr>Serving international and domestic clients</vt:lpstr>
      <vt:lpstr>Strong Industry tailwinds</vt:lpstr>
      <vt:lpstr>Creating superiors shareholder value (1/2) </vt:lpstr>
      <vt:lpstr>Creating superiors shareholder value (2/2)</vt:lpstr>
      <vt:lpstr>Strengthening balance sheet</vt:lpstr>
      <vt:lpstr>Maintaining strong Margins</vt:lpstr>
      <vt:lpstr>Competitive Advantages</vt:lpstr>
      <vt:lpstr>Strategic priorities</vt:lpstr>
      <vt:lpstr>PowerPoint Presentation</vt:lpstr>
      <vt:lpstr>Aeron - Integrated Business Model</vt:lpstr>
      <vt:lpstr>excels in production of FRP Products</vt:lpstr>
      <vt:lpstr>State of the art Manufacturing Facilities - upgrading</vt:lpstr>
      <vt:lpstr>New products Pipeline</vt:lpstr>
      <vt:lpstr>Competitive products for exports</vt:lpstr>
      <vt:lpstr>strong future growth</vt:lpstr>
      <vt:lpstr>PowerPoint Presentation</vt:lpstr>
      <vt:lpstr>Key performance indicators</vt:lpstr>
      <vt:lpstr>PROFIT &amp; LOSS for H1FY25</vt:lpstr>
      <vt:lpstr>ASSETS AND LIABILITIES As of h1fy25</vt:lpstr>
      <vt:lpstr>STATEMENT OF PROFIT &amp; LOSS</vt:lpstr>
      <vt:lpstr>PowerPoint Presentation</vt:lpstr>
      <vt:lpstr>Meet the doers and builders</vt:lpstr>
      <vt:lpstr>Story so far</vt:lpstr>
      <vt:lpstr>QUALITY &amp; SYSTEM CERTIFICATIONS </vt:lpstr>
      <vt:lpstr>Branding And Promotional Activities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Green Simple and Professional Business Pitch Deck Presentation</dc:title>
  <dc:creator>katoch akshay</dc:creator>
  <cp:lastModifiedBy>Shivani Arora</cp:lastModifiedBy>
  <cp:revision>178</cp:revision>
  <dcterms:created xsi:type="dcterms:W3CDTF">2006-08-16T00:00:00Z</dcterms:created>
  <dcterms:modified xsi:type="dcterms:W3CDTF">2024-11-15T08:57:07Z</dcterms:modified>
  <dc:identifier>DAGPNth0BvY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0x010100C714D0FFD7748942893C7C7B8858F1CD</vt:lpwstr>
  </property>
  <property fmtid="{D5CDD505-2E9C-101B-9397-08002B2CF9AE}" pid="3" name="MediaServiceImageTags">
    <vt:lpwstr/>
  </property>
</Properties>
</file>